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handoutMasterIdLst>
    <p:handoutMasterId r:id="rId60"/>
  </p:handoutMasterIdLst>
  <p:sldIdLst>
    <p:sldId id="256" r:id="rId3"/>
    <p:sldId id="324" r:id="rId4"/>
    <p:sldId id="260" r:id="rId5"/>
    <p:sldId id="353" r:id="rId6"/>
    <p:sldId id="283" r:id="rId7"/>
    <p:sldId id="396" r:id="rId8"/>
    <p:sldId id="351" r:id="rId9"/>
    <p:sldId id="352" r:id="rId10"/>
    <p:sldId id="354" r:id="rId11"/>
    <p:sldId id="355" r:id="rId12"/>
    <p:sldId id="356" r:id="rId13"/>
    <p:sldId id="398" r:id="rId14"/>
    <p:sldId id="399" r:id="rId15"/>
    <p:sldId id="357" r:id="rId16"/>
    <p:sldId id="358" r:id="rId17"/>
    <p:sldId id="268" r:id="rId18"/>
    <p:sldId id="360" r:id="rId19"/>
    <p:sldId id="372" r:id="rId20"/>
    <p:sldId id="373" r:id="rId21"/>
    <p:sldId id="374" r:id="rId22"/>
    <p:sldId id="375" r:id="rId23"/>
    <p:sldId id="376" r:id="rId24"/>
    <p:sldId id="377" r:id="rId25"/>
    <p:sldId id="361" r:id="rId26"/>
    <p:sldId id="362" r:id="rId27"/>
    <p:sldId id="278" r:id="rId28"/>
    <p:sldId id="363" r:id="rId29"/>
    <p:sldId id="378" r:id="rId30"/>
    <p:sldId id="379" r:id="rId31"/>
    <p:sldId id="380" r:id="rId32"/>
    <p:sldId id="381" r:id="rId33"/>
    <p:sldId id="382" r:id="rId34"/>
    <p:sldId id="383" r:id="rId35"/>
    <p:sldId id="364" r:id="rId36"/>
    <p:sldId id="365" r:id="rId37"/>
    <p:sldId id="282" r:id="rId38"/>
    <p:sldId id="366" r:id="rId39"/>
    <p:sldId id="384" r:id="rId40"/>
    <p:sldId id="385" r:id="rId41"/>
    <p:sldId id="386" r:id="rId42"/>
    <p:sldId id="387" r:id="rId43"/>
    <p:sldId id="388" r:id="rId44"/>
    <p:sldId id="389" r:id="rId45"/>
    <p:sldId id="367" r:id="rId46"/>
    <p:sldId id="368" r:id="rId47"/>
    <p:sldId id="286" r:id="rId48"/>
    <p:sldId id="369" r:id="rId49"/>
    <p:sldId id="390" r:id="rId50"/>
    <p:sldId id="391" r:id="rId51"/>
    <p:sldId id="392" r:id="rId52"/>
    <p:sldId id="393" r:id="rId53"/>
    <p:sldId id="394" r:id="rId54"/>
    <p:sldId id="395" r:id="rId55"/>
    <p:sldId id="370" r:id="rId56"/>
    <p:sldId id="371" r:id="rId57"/>
    <p:sldId id="263" r:id="rId5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DDC398"/>
    <a:srgbClr val="6B1C32"/>
    <a:srgbClr val="9F2240"/>
    <a:srgbClr val="706F6F"/>
    <a:srgbClr val="C99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6" autoAdjust="0"/>
    <p:restoredTop sz="94694"/>
  </p:normalViewPr>
  <p:slideViewPr>
    <p:cSldViewPr>
      <p:cViewPr varScale="1">
        <p:scale>
          <a:sx n="85" d="100"/>
          <a:sy n="85" d="100"/>
        </p:scale>
        <p:origin x="834" y="102"/>
      </p:cViewPr>
      <p:guideLst/>
    </p:cSldViewPr>
  </p:slideViewPr>
  <p:notesTextViewPr>
    <p:cViewPr>
      <p:scale>
        <a:sx n="1" d="1"/>
        <a:sy n="1" d="1"/>
      </p:scale>
      <p:origin x="0" y="0"/>
    </p:cViewPr>
  </p:notesTextViewPr>
  <p:notesViewPr>
    <p:cSldViewPr>
      <p:cViewPr varScale="1">
        <p:scale>
          <a:sx n="97" d="100"/>
          <a:sy n="97" d="100"/>
        </p:scale>
        <p:origin x="3976"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notesMaster" Target="notesMasters/notesMaster1.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microsoft.com/office/2011/relationships/chartStyle" Target="style20.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1.xml.rels><?xml version="1.0" encoding="UTF-8" standalone="yes"?>
<Relationships xmlns="http://schemas.openxmlformats.org/package/2006/relationships"><Relationship Id="rId3" Type="http://schemas.microsoft.com/office/2011/relationships/chartColorStyle" Target="colors21.xml"/><Relationship Id="rId2" Type="http://schemas.microsoft.com/office/2011/relationships/chartStyle" Target="style21.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2.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5.xml.rels><?xml version="1.0" encoding="UTF-8" standalone="yes"?>
<Relationships xmlns="http://schemas.openxmlformats.org/package/2006/relationships"><Relationship Id="rId3" Type="http://schemas.microsoft.com/office/2011/relationships/chartColorStyle" Target="colors25.xml"/><Relationship Id="rId2" Type="http://schemas.microsoft.com/office/2011/relationships/chartStyle" Target="style25.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6.xml.rels><?xml version="1.0" encoding="UTF-8" standalone="yes"?>
<Relationships xmlns="http://schemas.openxmlformats.org/package/2006/relationships"><Relationship Id="rId3" Type="http://schemas.microsoft.com/office/2011/relationships/chartColorStyle" Target="colors26.xml"/><Relationship Id="rId2" Type="http://schemas.microsoft.com/office/2011/relationships/chartStyle" Target="style26.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27.xml.rels><?xml version="1.0" encoding="UTF-8" standalone="yes"?>
<Relationships xmlns="http://schemas.openxmlformats.org/package/2006/relationships"><Relationship Id="rId3" Type="http://schemas.microsoft.com/office/2011/relationships/chartColorStyle" Target="colors27.xml"/><Relationship Id="rId2" Type="http://schemas.microsoft.com/office/2011/relationships/chartStyle" Target="style27.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javalos\Desktop\Nuevos%20archivos%20para%20copiar\Integraci&#243;n%20BD%20Secundaria\VF_Excel_ED%20Niveles\ANALISIS%20PRIMARIA%202025_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c:explosion val="0"/>
          <c:dPt>
            <c:idx val="0"/>
            <c:bubble3D val="0"/>
            <c:spPr>
              <a:solidFill>
                <a:schemeClr val="bg1">
                  <a:lumMod val="65000"/>
                </a:schemeClr>
              </a:solidFill>
              <a:ln w="19050">
                <a:solidFill>
                  <a:schemeClr val="lt1"/>
                </a:solidFill>
              </a:ln>
              <a:effectLst/>
            </c:spPr>
          </c:dPt>
          <c:dPt>
            <c:idx val="1"/>
            <c:bubble3D val="0"/>
            <c:spPr>
              <a:solidFill>
                <a:srgbClr val="9F2240"/>
              </a:solidFill>
              <a:ln w="19050">
                <a:solidFill>
                  <a:schemeClr val="lt1"/>
                </a:solidFill>
              </a:ln>
              <a:effectLst/>
            </c:spPr>
          </c:dPt>
          <c:dPt>
            <c:idx val="2"/>
            <c:bubble3D val="0"/>
            <c:spPr>
              <a:solidFill>
                <a:srgbClr val="DDC398"/>
              </a:solidFill>
              <a:ln w="19050">
                <a:solidFill>
                  <a:schemeClr val="lt1"/>
                </a:solidFill>
              </a:ln>
              <a:effectLst/>
            </c:spPr>
          </c:dPt>
          <c:dLbls>
            <c:dLbl>
              <c:idx val="0"/>
              <c:layout>
                <c:manualLayout>
                  <c:x val="0.0124591638444573"/>
                  <c:y val="-0.0169842211857156"/>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0300184743618593"/>
                  <c:y val="-0.154211132647377"/>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00177652640396641"/>
                  <c:y val="-0.0346787849903188"/>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s-MX" sz="2000" b="1" i="0" u="none" strike="noStrike" kern="1200" baseline="0">
                    <a:solidFill>
                      <a:srgbClr val="6B1C32"/>
                    </a:solidFill>
                    <a:latin typeface="Montserrat" panose="00000500000000000000" pitchFamily="50" charset="0"/>
                    <a:ea typeface="+mn-ea"/>
                    <a:cs typeface="+mn-cs"/>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GENERAL</c:v>
                </c:pt>
                <c:pt idx="1">
                  <c:v>INDIGENA</c:v>
                </c:pt>
                <c:pt idx="2">
                  <c:v>PARTICULAR</c:v>
                </c:pt>
              </c:strCache>
            </c:strRef>
          </c:cat>
          <c:val>
            <c:numRef>
              <c:f>Hoja1!$B$2:$B$4</c:f>
              <c:numCache>
                <c:formatCode>General</c:formatCode>
                <c:ptCount val="3"/>
                <c:pt idx="0">
                  <c:v>93</c:v>
                </c:pt>
                <c:pt idx="1">
                  <c:v>1</c:v>
                </c:pt>
                <c:pt idx="2">
                  <c:v>6</c:v>
                </c:pt>
              </c:numCache>
            </c:numRef>
          </c:val>
        </c:ser>
        <c:dLbls>
          <c:showLegendKey val="0"/>
          <c:showVal val="1"/>
          <c:showCatName val="0"/>
          <c:showSerName val="0"/>
          <c:showPercent val="0"/>
          <c:showBubbleSize val="0"/>
          <c:showLeaderLines val="1"/>
        </c:dLbls>
        <c:firstSliceAng val="11"/>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4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44b6f6bf-418d-4b28-877e-ae349c3166ee}"/>
      </c:ext>
    </c:extLst>
  </c:chart>
  <c:spPr>
    <a:noFill/>
    <a:ln>
      <a:noFill/>
    </a:ln>
    <a:effectLst/>
  </c:spPr>
  <c:txPr>
    <a:bodyPr/>
    <a:lstStyle/>
    <a:p>
      <a:pPr>
        <a:defRPr lang="es-MX"/>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spc!$K$1</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spc!$J$2:$J$4</c:f>
              <c:strCache>
                <c:ptCount val="3"/>
                <c:pt idx="0">
                  <c:v>General</c:v>
                </c:pt>
                <c:pt idx="1">
                  <c:v>Indígena</c:v>
                </c:pt>
                <c:pt idx="2">
                  <c:v>Particular</c:v>
                </c:pt>
              </c:strCache>
            </c:strRef>
          </c:cat>
          <c:val>
            <c:numRef>
              <c:f>spc!$K$2:$K$4</c:f>
              <c:numCache>
                <c:formatCode>0.0</c:formatCode>
                <c:ptCount val="3"/>
                <c:pt idx="0">
                  <c:v>6.77559586268925</c:v>
                </c:pt>
                <c:pt idx="1">
                  <c:v>3.55029585798817</c:v>
                </c:pt>
                <c:pt idx="2">
                  <c:v>0.956937799043062</c:v>
                </c:pt>
              </c:numCache>
            </c:numRef>
          </c:val>
        </c:ser>
        <c:ser>
          <c:idx val="1"/>
          <c:order val="1"/>
          <c:tx>
            <c:strRef>
              <c:f>spc!$L$1</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spc!$J$2:$J$4</c:f>
              <c:strCache>
                <c:ptCount val="3"/>
                <c:pt idx="0">
                  <c:v>General</c:v>
                </c:pt>
                <c:pt idx="1">
                  <c:v>Indígena</c:v>
                </c:pt>
                <c:pt idx="2">
                  <c:v>Particular</c:v>
                </c:pt>
              </c:strCache>
            </c:strRef>
          </c:cat>
          <c:val>
            <c:numRef>
              <c:f>spc!$L$2:$L$4</c:f>
              <c:numCache>
                <c:formatCode>0.0</c:formatCode>
                <c:ptCount val="3"/>
                <c:pt idx="0">
                  <c:v>42.4823864488083</c:v>
                </c:pt>
                <c:pt idx="1">
                  <c:v>22.7810650887574</c:v>
                </c:pt>
                <c:pt idx="2">
                  <c:v>8.7719298245614</c:v>
                </c:pt>
              </c:numCache>
            </c:numRef>
          </c:val>
        </c:ser>
        <c:ser>
          <c:idx val="2"/>
          <c:order val="2"/>
          <c:tx>
            <c:strRef>
              <c:f>spc!$M$1</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spc!$J$2:$J$4</c:f>
              <c:strCache>
                <c:ptCount val="3"/>
                <c:pt idx="0">
                  <c:v>General</c:v>
                </c:pt>
                <c:pt idx="1">
                  <c:v>Indígena</c:v>
                </c:pt>
                <c:pt idx="2">
                  <c:v>Particular</c:v>
                </c:pt>
              </c:strCache>
            </c:strRef>
          </c:cat>
          <c:val>
            <c:numRef>
              <c:f>spc!$M$2:$M$4</c:f>
              <c:numCache>
                <c:formatCode>0.0</c:formatCode>
                <c:ptCount val="3"/>
                <c:pt idx="0">
                  <c:v>41.3281367111378</c:v>
                </c:pt>
                <c:pt idx="1">
                  <c:v>52.6627218934911</c:v>
                </c:pt>
                <c:pt idx="2">
                  <c:v>43.2216905901116</c:v>
                </c:pt>
              </c:numCache>
            </c:numRef>
          </c:val>
        </c:ser>
        <c:ser>
          <c:idx val="3"/>
          <c:order val="3"/>
          <c:tx>
            <c:strRef>
              <c:f>spc!$N$1</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spc!$J$2:$J$4</c:f>
              <c:strCache>
                <c:ptCount val="3"/>
                <c:pt idx="0">
                  <c:v>General</c:v>
                </c:pt>
                <c:pt idx="1">
                  <c:v>Indígena</c:v>
                </c:pt>
                <c:pt idx="2">
                  <c:v>Particular</c:v>
                </c:pt>
              </c:strCache>
            </c:strRef>
          </c:cat>
          <c:val>
            <c:numRef>
              <c:f>spc!$N$2:$N$4</c:f>
              <c:numCache>
                <c:formatCode>0.0</c:formatCode>
                <c:ptCount val="3"/>
                <c:pt idx="0">
                  <c:v>9.41388097736471</c:v>
                </c:pt>
                <c:pt idx="1">
                  <c:v>21.0059171597633</c:v>
                </c:pt>
                <c:pt idx="2">
                  <c:v>47.0494417862839</c:v>
                </c:pt>
              </c:numCache>
            </c:numRef>
          </c:val>
        </c:ser>
        <c:dLbls>
          <c:showLegendKey val="0"/>
          <c:showVal val="1"/>
          <c:showCatName val="0"/>
          <c:showSerName val="0"/>
          <c:showPercent val="0"/>
          <c:showBubbleSize val="0"/>
        </c:dLbls>
        <c:gapWidth val="219"/>
        <c:overlap val="-27"/>
        <c:axId val="1847009727"/>
        <c:axId val="1846999167"/>
      </c:barChart>
      <c:catAx>
        <c:axId val="184700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99167"/>
        <c:crosses val="autoZero"/>
        <c:auto val="1"/>
        <c:lblAlgn val="ctr"/>
        <c:lblOffset val="100"/>
        <c:noMultiLvlLbl val="0"/>
      </c:catAx>
      <c:valAx>
        <c:axId val="18469991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70097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542b6112-97dd-47a6-8a4d-5bab972515ac}"/>
      </c:ext>
    </c:extLst>
  </c:chart>
  <c:spPr>
    <a:noFill/>
    <a:ln>
      <a:noFill/>
    </a:ln>
    <a:effectLst/>
  </c:spPr>
  <c:txPr>
    <a:bodyPr/>
    <a:lstStyle/>
    <a:p>
      <a:pPr>
        <a:defRPr lang="es-MX"/>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spc!$K$14</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spc!$J$15:$J$17</c:f>
              <c:strCache>
                <c:ptCount val="3"/>
                <c:pt idx="0">
                  <c:v>General</c:v>
                </c:pt>
                <c:pt idx="1">
                  <c:v>Indígena</c:v>
                </c:pt>
                <c:pt idx="2">
                  <c:v>Particular</c:v>
                </c:pt>
              </c:strCache>
            </c:strRef>
          </c:cat>
          <c:val>
            <c:numRef>
              <c:f>spc!$K$15:$K$17</c:f>
              <c:numCache>
                <c:formatCode>0.0</c:formatCode>
                <c:ptCount val="3"/>
                <c:pt idx="0">
                  <c:v>2.39101752874337</c:v>
                </c:pt>
                <c:pt idx="1">
                  <c:v>0.573065902578797</c:v>
                </c:pt>
                <c:pt idx="2">
                  <c:v>1.44747725392887</c:v>
                </c:pt>
              </c:numCache>
            </c:numRef>
          </c:val>
        </c:ser>
        <c:ser>
          <c:idx val="1"/>
          <c:order val="1"/>
          <c:tx>
            <c:strRef>
              <c:f>spc!$L$14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spc!$J$15:$J$17</c:f>
              <c:strCache>
                <c:ptCount val="3"/>
                <c:pt idx="0">
                  <c:v>General</c:v>
                </c:pt>
                <c:pt idx="1">
                  <c:v>Indígena</c:v>
                </c:pt>
                <c:pt idx="2">
                  <c:v>Particular</c:v>
                </c:pt>
              </c:strCache>
            </c:strRef>
          </c:cat>
          <c:val>
            <c:numRef>
              <c:f>spc!$L$15:$L$17</c:f>
              <c:numCache>
                <c:formatCode>0.0</c:formatCode>
                <c:ptCount val="3"/>
                <c:pt idx="0">
                  <c:v>16.9148334634751</c:v>
                </c:pt>
                <c:pt idx="1">
                  <c:v>9.45558739255014</c:v>
                </c:pt>
                <c:pt idx="2">
                  <c:v>3.76344086021505</c:v>
                </c:pt>
              </c:numCache>
            </c:numRef>
          </c:val>
        </c:ser>
        <c:ser>
          <c:idx val="2"/>
          <c:order val="2"/>
          <c:tx>
            <c:strRef>
              <c:f>spc!$M$14</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spc!$J$15:$J$17</c:f>
              <c:strCache>
                <c:ptCount val="3"/>
                <c:pt idx="0">
                  <c:v>General</c:v>
                </c:pt>
                <c:pt idx="1">
                  <c:v>Indígena</c:v>
                </c:pt>
                <c:pt idx="2">
                  <c:v>Particular</c:v>
                </c:pt>
              </c:strCache>
            </c:strRef>
          </c:cat>
          <c:val>
            <c:numRef>
              <c:f>spc!$M$15:$M$17</c:f>
              <c:numCache>
                <c:formatCode>0.0</c:formatCode>
                <c:ptCount val="3"/>
                <c:pt idx="0">
                  <c:v>41.4820000538517</c:v>
                </c:pt>
                <c:pt idx="1">
                  <c:v>41.5472779369628</c:v>
                </c:pt>
                <c:pt idx="2">
                  <c:v>33.9123242349049</c:v>
                </c:pt>
              </c:numCache>
            </c:numRef>
          </c:val>
        </c:ser>
        <c:ser>
          <c:idx val="3"/>
          <c:order val="3"/>
          <c:tx>
            <c:strRef>
              <c:f>spc!$N$14</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spc!$J$15:$J$17</c:f>
              <c:strCache>
                <c:ptCount val="3"/>
                <c:pt idx="0">
                  <c:v>General</c:v>
                </c:pt>
                <c:pt idx="1">
                  <c:v>Indígena</c:v>
                </c:pt>
                <c:pt idx="2">
                  <c:v>Particular</c:v>
                </c:pt>
              </c:strCache>
            </c:strRef>
          </c:cat>
          <c:val>
            <c:numRef>
              <c:f>spc!$N$15:$N$17</c:f>
              <c:numCache>
                <c:formatCode>0.0</c:formatCode>
                <c:ptCount val="3"/>
                <c:pt idx="0">
                  <c:v>39.2121489539298</c:v>
                </c:pt>
                <c:pt idx="1">
                  <c:v>48.4240687679083</c:v>
                </c:pt>
                <c:pt idx="2">
                  <c:v>60.8767576509512</c:v>
                </c:pt>
              </c:numCache>
            </c:numRef>
          </c:val>
        </c:ser>
        <c:dLbls>
          <c:showLegendKey val="0"/>
          <c:showVal val="1"/>
          <c:showCatName val="0"/>
          <c:showSerName val="0"/>
          <c:showPercent val="0"/>
          <c:showBubbleSize val="0"/>
        </c:dLbls>
        <c:gapWidth val="219"/>
        <c:overlap val="-27"/>
        <c:axId val="1846975167"/>
        <c:axId val="1846962687"/>
      </c:barChart>
      <c:catAx>
        <c:axId val="184697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62687"/>
        <c:crosses val="autoZero"/>
        <c:auto val="1"/>
        <c:lblAlgn val="ctr"/>
        <c:lblOffset val="100"/>
        <c:noMultiLvlLbl val="0"/>
      </c:catAx>
      <c:valAx>
        <c:axId val="1846962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9751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ac4f1a57-2240-4696-999d-45d8a2efddfc}"/>
      </c:ext>
    </c:extLst>
  </c:chart>
  <c:spPr>
    <a:noFill/>
    <a:ln>
      <a:noFill/>
    </a:ln>
    <a:effectLst/>
  </c:spPr>
  <c:txPr>
    <a:bodyPr/>
    <a:lstStyle/>
    <a:p>
      <a:pPr>
        <a:defRPr lang="es-MX"/>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spc!$K$28</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spc!$J$29:$J$31</c:f>
              <c:strCache>
                <c:ptCount val="3"/>
                <c:pt idx="0">
                  <c:v>General</c:v>
                </c:pt>
                <c:pt idx="1">
                  <c:v>Indígena</c:v>
                </c:pt>
                <c:pt idx="2">
                  <c:v>Particular</c:v>
                </c:pt>
              </c:strCache>
            </c:strRef>
          </c:cat>
          <c:val>
            <c:numRef>
              <c:f>spc!$K$29:$K$31</c:f>
              <c:numCache>
                <c:formatCode>0.0</c:formatCode>
                <c:ptCount val="3"/>
                <c:pt idx="0">
                  <c:v>4.03552908558813</c:v>
                </c:pt>
                <c:pt idx="1">
                  <c:v>4.45859872611465</c:v>
                </c:pt>
                <c:pt idx="2">
                  <c:v>1.5678776290631</c:v>
                </c:pt>
              </c:numCache>
            </c:numRef>
          </c:val>
        </c:ser>
        <c:ser>
          <c:idx val="1"/>
          <c:order val="1"/>
          <c:tx>
            <c:strRef>
              <c:f>spc!$L$28</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spc!$J$29:$J$31</c:f>
              <c:strCache>
                <c:ptCount val="3"/>
                <c:pt idx="0">
                  <c:v>General</c:v>
                </c:pt>
                <c:pt idx="1">
                  <c:v>Indígena</c:v>
                </c:pt>
                <c:pt idx="2">
                  <c:v>Particular</c:v>
                </c:pt>
              </c:strCache>
            </c:strRef>
          </c:cat>
          <c:val>
            <c:numRef>
              <c:f>spc!$L$29:$L$31</c:f>
              <c:numCache>
                <c:formatCode>0.0</c:formatCode>
                <c:ptCount val="3"/>
                <c:pt idx="0">
                  <c:v>38.9382348410946</c:v>
                </c:pt>
                <c:pt idx="1">
                  <c:v>40.4458598726115</c:v>
                </c:pt>
                <c:pt idx="2">
                  <c:v>16.2906309751434</c:v>
                </c:pt>
              </c:numCache>
            </c:numRef>
          </c:val>
        </c:ser>
        <c:ser>
          <c:idx val="2"/>
          <c:order val="2"/>
          <c:tx>
            <c:strRef>
              <c:f>spc!$M$28</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spc!$J$29:$J$31</c:f>
              <c:strCache>
                <c:ptCount val="3"/>
                <c:pt idx="0">
                  <c:v>General</c:v>
                </c:pt>
                <c:pt idx="1">
                  <c:v>Indígena</c:v>
                </c:pt>
                <c:pt idx="2">
                  <c:v>Particular</c:v>
                </c:pt>
              </c:strCache>
            </c:strRef>
          </c:cat>
          <c:val>
            <c:numRef>
              <c:f>spc!$M$29:$M$31</c:f>
              <c:numCache>
                <c:formatCode>0.0</c:formatCode>
                <c:ptCount val="3"/>
                <c:pt idx="0">
                  <c:v>45.8284129999487</c:v>
                </c:pt>
                <c:pt idx="1">
                  <c:v>42.0382165605096</c:v>
                </c:pt>
                <c:pt idx="2">
                  <c:v>53.5372848948375</c:v>
                </c:pt>
              </c:numCache>
            </c:numRef>
          </c:val>
        </c:ser>
        <c:ser>
          <c:idx val="3"/>
          <c:order val="3"/>
          <c:tx>
            <c:strRef>
              <c:f>spc!$N$28</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spc!$J$29:$J$31</c:f>
              <c:strCache>
                <c:ptCount val="3"/>
                <c:pt idx="0">
                  <c:v>General</c:v>
                </c:pt>
                <c:pt idx="1">
                  <c:v>Indígena</c:v>
                </c:pt>
                <c:pt idx="2">
                  <c:v>Particular</c:v>
                </c:pt>
              </c:strCache>
            </c:strRef>
          </c:cat>
          <c:val>
            <c:numRef>
              <c:f>spc!$N$29:$N$31</c:f>
              <c:numCache>
                <c:formatCode>0.0</c:formatCode>
                <c:ptCount val="3"/>
                <c:pt idx="0">
                  <c:v>11.1978230733686</c:v>
                </c:pt>
                <c:pt idx="1">
                  <c:v>13.0573248407643</c:v>
                </c:pt>
                <c:pt idx="2">
                  <c:v>28.604206500956</c:v>
                </c:pt>
              </c:numCache>
            </c:numRef>
          </c:val>
        </c:ser>
        <c:dLbls>
          <c:showLegendKey val="0"/>
          <c:showVal val="1"/>
          <c:showCatName val="0"/>
          <c:showSerName val="0"/>
          <c:showPercent val="0"/>
          <c:showBubbleSize val="0"/>
        </c:dLbls>
        <c:gapWidth val="219"/>
        <c:overlap val="-27"/>
        <c:axId val="1846330831"/>
        <c:axId val="1846327951"/>
      </c:barChart>
      <c:catAx>
        <c:axId val="184633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27951"/>
        <c:crosses val="autoZero"/>
        <c:auto val="1"/>
        <c:lblAlgn val="ctr"/>
        <c:lblOffset val="100"/>
        <c:noMultiLvlLbl val="0"/>
      </c:catAx>
      <c:valAx>
        <c:axId val="184632795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308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c4127c5d-e23f-4562-ae84-6f6ca4a0a2cc}"/>
      </c:ext>
    </c:extLst>
  </c:chart>
  <c:spPr>
    <a:noFill/>
    <a:ln>
      <a:noFill/>
    </a:ln>
    <a:effectLst/>
  </c:spPr>
  <c:txPr>
    <a:bodyPr/>
    <a:lstStyle/>
    <a:p>
      <a:pPr>
        <a:defRPr lang="es-MX"/>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spc!$K$40</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spc!$J$41:$J$43</c:f>
              <c:strCache>
                <c:ptCount val="3"/>
                <c:pt idx="0">
                  <c:v>General</c:v>
                </c:pt>
                <c:pt idx="1">
                  <c:v>Indígena</c:v>
                </c:pt>
                <c:pt idx="2">
                  <c:v>Particular</c:v>
                </c:pt>
              </c:strCache>
            </c:strRef>
          </c:cat>
          <c:val>
            <c:numRef>
              <c:f>spc!$K$41:$K$43</c:f>
              <c:numCache>
                <c:formatCode>0.0</c:formatCode>
                <c:ptCount val="3"/>
                <c:pt idx="0">
                  <c:v>3.15259128818451</c:v>
                </c:pt>
                <c:pt idx="1">
                  <c:v>0.789473684210526</c:v>
                </c:pt>
                <c:pt idx="2">
                  <c:v>1.59259259259259</c:v>
                </c:pt>
              </c:numCache>
            </c:numRef>
          </c:val>
        </c:ser>
        <c:ser>
          <c:idx val="1"/>
          <c:order val="1"/>
          <c:tx>
            <c:strRef>
              <c:f>spc!$L$40</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spc!$J$41:$J$43</c:f>
              <c:strCache>
                <c:ptCount val="3"/>
                <c:pt idx="0">
                  <c:v>General</c:v>
                </c:pt>
                <c:pt idx="1">
                  <c:v>Indígena</c:v>
                </c:pt>
                <c:pt idx="2">
                  <c:v>Particular</c:v>
                </c:pt>
              </c:strCache>
            </c:strRef>
          </c:cat>
          <c:val>
            <c:numRef>
              <c:f>spc!$L$41:$L$43</c:f>
              <c:numCache>
                <c:formatCode>0.0</c:formatCode>
                <c:ptCount val="3"/>
                <c:pt idx="0">
                  <c:v>31.7460317460317</c:v>
                </c:pt>
                <c:pt idx="1">
                  <c:v>34.7368421052632</c:v>
                </c:pt>
                <c:pt idx="2">
                  <c:v>7.59259259259259</c:v>
                </c:pt>
              </c:numCache>
            </c:numRef>
          </c:val>
        </c:ser>
        <c:ser>
          <c:idx val="2"/>
          <c:order val="2"/>
          <c:tx>
            <c:strRef>
              <c:f>spc!$M$40</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spc!$J$41:$J$43</c:f>
              <c:strCache>
                <c:ptCount val="3"/>
                <c:pt idx="0">
                  <c:v>General</c:v>
                </c:pt>
                <c:pt idx="1">
                  <c:v>Indígena</c:v>
                </c:pt>
                <c:pt idx="2">
                  <c:v>Particular</c:v>
                </c:pt>
              </c:strCache>
            </c:strRef>
          </c:cat>
          <c:val>
            <c:numRef>
              <c:f>spc!$M$41:$M$43</c:f>
              <c:numCache>
                <c:formatCode>0.0</c:formatCode>
                <c:ptCount val="3"/>
                <c:pt idx="0">
                  <c:v>50.580869224937</c:v>
                </c:pt>
                <c:pt idx="1">
                  <c:v>47.6315789473684</c:v>
                </c:pt>
                <c:pt idx="2">
                  <c:v>52.4444444444444</c:v>
                </c:pt>
              </c:numCache>
            </c:numRef>
          </c:val>
        </c:ser>
        <c:ser>
          <c:idx val="3"/>
          <c:order val="3"/>
          <c:tx>
            <c:strRef>
              <c:f>spc!$N$40</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spc!$J$41:$J$43</c:f>
              <c:strCache>
                <c:ptCount val="3"/>
                <c:pt idx="0">
                  <c:v>General</c:v>
                </c:pt>
                <c:pt idx="1">
                  <c:v>Indígena</c:v>
                </c:pt>
                <c:pt idx="2">
                  <c:v>Particular</c:v>
                </c:pt>
              </c:strCache>
            </c:strRef>
          </c:cat>
          <c:val>
            <c:numRef>
              <c:f>spc!$N$41:$N$43</c:f>
              <c:numCache>
                <c:formatCode>0.0</c:formatCode>
                <c:ptCount val="3"/>
                <c:pt idx="0">
                  <c:v>14.5205077408467</c:v>
                </c:pt>
                <c:pt idx="1">
                  <c:v>16.8421052631579</c:v>
                </c:pt>
                <c:pt idx="2">
                  <c:v>38.3703703703704</c:v>
                </c:pt>
              </c:numCache>
            </c:numRef>
          </c:val>
        </c:ser>
        <c:dLbls>
          <c:showLegendKey val="0"/>
          <c:showVal val="1"/>
          <c:showCatName val="0"/>
          <c:showSerName val="0"/>
          <c:showPercent val="0"/>
          <c:showBubbleSize val="0"/>
        </c:dLbls>
        <c:gapWidth val="219"/>
        <c:overlap val="-27"/>
        <c:axId val="1846964127"/>
        <c:axId val="1846976127"/>
      </c:barChart>
      <c:catAx>
        <c:axId val="1846964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76127"/>
        <c:crosses val="autoZero"/>
        <c:auto val="1"/>
        <c:lblAlgn val="ctr"/>
        <c:lblOffset val="100"/>
        <c:noMultiLvlLbl val="0"/>
      </c:catAx>
      <c:valAx>
        <c:axId val="18469761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9641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9e67b78f-9b60-4f7f-9e73-4cc24f839cef}"/>
      </c:ext>
    </c:extLst>
  </c:chart>
  <c:spPr>
    <a:noFill/>
    <a:ln>
      <a:noFill/>
    </a:ln>
    <a:effectLst/>
  </c:spPr>
  <c:txPr>
    <a:bodyPr/>
    <a:lstStyle/>
    <a:p>
      <a:pPr>
        <a:defRPr lang="es-MX"/>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spc!$K$53</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spc!$J$54:$J$56</c:f>
              <c:strCache>
                <c:ptCount val="3"/>
                <c:pt idx="0">
                  <c:v>General</c:v>
                </c:pt>
                <c:pt idx="1">
                  <c:v>Indígena</c:v>
                </c:pt>
                <c:pt idx="2">
                  <c:v>Particular</c:v>
                </c:pt>
              </c:strCache>
            </c:strRef>
          </c:cat>
          <c:val>
            <c:numRef>
              <c:f>spc!$K$54:$K$56</c:f>
              <c:numCache>
                <c:formatCode>0.0</c:formatCode>
                <c:ptCount val="3"/>
                <c:pt idx="0">
                  <c:v>2.95150374026767</c:v>
                </c:pt>
                <c:pt idx="1">
                  <c:v>4.47761194029851</c:v>
                </c:pt>
                <c:pt idx="2">
                  <c:v>0.978473581213307</c:v>
                </c:pt>
              </c:numCache>
            </c:numRef>
          </c:val>
        </c:ser>
        <c:ser>
          <c:idx val="1"/>
          <c:order val="1"/>
          <c:tx>
            <c:strRef>
              <c:f>spc!$L$53</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spc!$J$54:$J$56</c:f>
              <c:strCache>
                <c:ptCount val="3"/>
                <c:pt idx="0">
                  <c:v>General</c:v>
                </c:pt>
                <c:pt idx="1">
                  <c:v>Indígena</c:v>
                </c:pt>
                <c:pt idx="2">
                  <c:v>Particular</c:v>
                </c:pt>
              </c:strCache>
            </c:strRef>
          </c:cat>
          <c:val>
            <c:numRef>
              <c:f>spc!$L$54:$L$56</c:f>
              <c:numCache>
                <c:formatCode>0.0</c:formatCode>
                <c:ptCount val="3"/>
                <c:pt idx="0">
                  <c:v>31.2808508472851</c:v>
                </c:pt>
                <c:pt idx="1">
                  <c:v>36.4179104477612</c:v>
                </c:pt>
                <c:pt idx="2">
                  <c:v>14.8336594911937</c:v>
                </c:pt>
              </c:numCache>
            </c:numRef>
          </c:val>
        </c:ser>
        <c:ser>
          <c:idx val="2"/>
          <c:order val="2"/>
          <c:tx>
            <c:strRef>
              <c:f>spc!$M$53</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spc!$J$54:$J$56</c:f>
              <c:strCache>
                <c:ptCount val="3"/>
                <c:pt idx="0">
                  <c:v>General</c:v>
                </c:pt>
                <c:pt idx="1">
                  <c:v>Indígena</c:v>
                </c:pt>
                <c:pt idx="2">
                  <c:v>Particular</c:v>
                </c:pt>
              </c:strCache>
            </c:strRef>
          </c:cat>
          <c:val>
            <c:numRef>
              <c:f>spc!$M$54:$M$56</c:f>
              <c:numCache>
                <c:formatCode>0.0</c:formatCode>
                <c:ptCount val="3"/>
                <c:pt idx="0">
                  <c:v>52.9515037402677</c:v>
                </c:pt>
                <c:pt idx="1">
                  <c:v>40.8955223880597</c:v>
                </c:pt>
                <c:pt idx="2">
                  <c:v>49.8238747553816</c:v>
                </c:pt>
              </c:numCache>
            </c:numRef>
          </c:val>
        </c:ser>
        <c:ser>
          <c:idx val="3"/>
          <c:order val="3"/>
          <c:tx>
            <c:strRef>
              <c:f>spc!$N$53</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spc!$J$54:$J$56</c:f>
              <c:strCache>
                <c:ptCount val="3"/>
                <c:pt idx="0">
                  <c:v>General</c:v>
                </c:pt>
                <c:pt idx="1">
                  <c:v>Indígena</c:v>
                </c:pt>
                <c:pt idx="2">
                  <c:v>Particular</c:v>
                </c:pt>
              </c:strCache>
            </c:strRef>
          </c:cat>
          <c:val>
            <c:numRef>
              <c:f>spc!$N$54:$N$56</c:f>
              <c:numCache>
                <c:formatCode>0.0</c:formatCode>
                <c:ptCount val="3"/>
                <c:pt idx="0">
                  <c:v>12.8161416721795</c:v>
                </c:pt>
                <c:pt idx="1">
                  <c:v>18.2089552238806</c:v>
                </c:pt>
                <c:pt idx="2">
                  <c:v>34.3639921722113</c:v>
                </c:pt>
              </c:numCache>
            </c:numRef>
          </c:val>
        </c:ser>
        <c:dLbls>
          <c:showLegendKey val="0"/>
          <c:showVal val="1"/>
          <c:showCatName val="0"/>
          <c:showSerName val="0"/>
          <c:showPercent val="0"/>
          <c:showBubbleSize val="0"/>
        </c:dLbls>
        <c:gapWidth val="219"/>
        <c:overlap val="-27"/>
        <c:axId val="1846971327"/>
        <c:axId val="1846982847"/>
      </c:barChart>
      <c:catAx>
        <c:axId val="184697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82847"/>
        <c:crosses val="autoZero"/>
        <c:auto val="1"/>
        <c:lblAlgn val="ctr"/>
        <c:lblOffset val="100"/>
        <c:noMultiLvlLbl val="0"/>
      </c:catAx>
      <c:valAx>
        <c:axId val="18469828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971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6b96da03-b1ba-4209-a709-c1ddd5a1baba}"/>
      </c:ext>
    </c:extLst>
  </c:chart>
  <c:spPr>
    <a:noFill/>
    <a:ln>
      <a:noFill/>
    </a:ln>
    <a:effectLst/>
  </c:spPr>
  <c:txPr>
    <a:bodyPr/>
    <a:lstStyle/>
    <a:p>
      <a:pPr>
        <a:defRPr lang="es-MX"/>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spc!$K$66</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spc!$J$67:$J$69</c:f>
              <c:strCache>
                <c:ptCount val="3"/>
                <c:pt idx="0">
                  <c:v>General</c:v>
                </c:pt>
                <c:pt idx="1">
                  <c:v>Indígena</c:v>
                </c:pt>
                <c:pt idx="2">
                  <c:v>Particular</c:v>
                </c:pt>
              </c:strCache>
            </c:strRef>
          </c:cat>
          <c:val>
            <c:numRef>
              <c:f>spc!$K$67:$K$69</c:f>
              <c:numCache>
                <c:formatCode>0.0</c:formatCode>
                <c:ptCount val="3"/>
                <c:pt idx="0">
                  <c:v>2.10455667681392</c:v>
                </c:pt>
                <c:pt idx="1">
                  <c:v>1.97183098591549</c:v>
                </c:pt>
                <c:pt idx="2">
                  <c:v>0.691244239631336</c:v>
                </c:pt>
              </c:numCache>
            </c:numRef>
          </c:val>
        </c:ser>
        <c:ser>
          <c:idx val="1"/>
          <c:order val="1"/>
          <c:tx>
            <c:strRef>
              <c:f>spc!$L$66</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spc!$J$67:$J$69</c:f>
              <c:strCache>
                <c:ptCount val="3"/>
                <c:pt idx="0">
                  <c:v>General</c:v>
                </c:pt>
                <c:pt idx="1">
                  <c:v>Indígena</c:v>
                </c:pt>
                <c:pt idx="2">
                  <c:v>Particular</c:v>
                </c:pt>
              </c:strCache>
            </c:strRef>
          </c:cat>
          <c:val>
            <c:numRef>
              <c:f>spc!$L$67:$L$69</c:f>
              <c:numCache>
                <c:formatCode>0.0</c:formatCode>
                <c:ptCount val="3"/>
                <c:pt idx="0">
                  <c:v>23.7158129389487</c:v>
                </c:pt>
                <c:pt idx="1">
                  <c:v>27.6056338028169</c:v>
                </c:pt>
                <c:pt idx="2">
                  <c:v>10.9062980030722</c:v>
                </c:pt>
              </c:numCache>
            </c:numRef>
          </c:val>
        </c:ser>
        <c:ser>
          <c:idx val="2"/>
          <c:order val="2"/>
          <c:tx>
            <c:strRef>
              <c:f>spc!$M$66</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spc!$J$67:$J$69</c:f>
              <c:strCache>
                <c:ptCount val="3"/>
                <c:pt idx="0">
                  <c:v>General</c:v>
                </c:pt>
                <c:pt idx="1">
                  <c:v>Indígena</c:v>
                </c:pt>
                <c:pt idx="2">
                  <c:v>Particular</c:v>
                </c:pt>
              </c:strCache>
            </c:strRef>
          </c:cat>
          <c:val>
            <c:numRef>
              <c:f>spc!$M$67:$M$69</c:f>
              <c:numCache>
                <c:formatCode>0.0</c:formatCode>
                <c:ptCount val="3"/>
                <c:pt idx="0">
                  <c:v>53.1220786691915</c:v>
                </c:pt>
                <c:pt idx="1">
                  <c:v>54.3661971830986</c:v>
                </c:pt>
                <c:pt idx="2">
                  <c:v>52.1505376344086</c:v>
                </c:pt>
              </c:numCache>
            </c:numRef>
          </c:val>
        </c:ser>
        <c:ser>
          <c:idx val="3"/>
          <c:order val="3"/>
          <c:tx>
            <c:strRef>
              <c:f>spc!$N$66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spc!$J$67:$J$69</c:f>
              <c:strCache>
                <c:ptCount val="3"/>
                <c:pt idx="0">
                  <c:v>General</c:v>
                </c:pt>
                <c:pt idx="1">
                  <c:v>Indígena</c:v>
                </c:pt>
                <c:pt idx="2">
                  <c:v>Particular</c:v>
                </c:pt>
              </c:strCache>
            </c:strRef>
          </c:cat>
          <c:val>
            <c:numRef>
              <c:f>spc!$N$67:$N$69</c:f>
              <c:numCache>
                <c:formatCode>0.0</c:formatCode>
                <c:ptCount val="3"/>
                <c:pt idx="0">
                  <c:v>21.0575517150459</c:v>
                </c:pt>
                <c:pt idx="1">
                  <c:v>16.056338028169</c:v>
                </c:pt>
                <c:pt idx="2">
                  <c:v>36.2519201228879</c:v>
                </c:pt>
              </c:numCache>
            </c:numRef>
          </c:val>
        </c:ser>
        <c:dLbls>
          <c:showLegendKey val="0"/>
          <c:showVal val="1"/>
          <c:showCatName val="0"/>
          <c:showSerName val="0"/>
          <c:showPercent val="0"/>
          <c:showBubbleSize val="0"/>
        </c:dLbls>
        <c:gapWidth val="219"/>
        <c:overlap val="-27"/>
        <c:axId val="1846991487"/>
        <c:axId val="1846993407"/>
      </c:barChart>
      <c:catAx>
        <c:axId val="184699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93407"/>
        <c:crosses val="autoZero"/>
        <c:auto val="1"/>
        <c:lblAlgn val="ctr"/>
        <c:lblOffset val="100"/>
        <c:noMultiLvlLbl val="0"/>
      </c:catAx>
      <c:valAx>
        <c:axId val="18469934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9914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247e491c-f55a-42f4-8347-967e4728edfb}"/>
      </c:ext>
    </c:extLst>
  </c:chart>
  <c:spPr>
    <a:noFill/>
    <a:ln>
      <a:noFill/>
    </a:ln>
    <a:effectLst/>
  </c:spPr>
  <c:txPr>
    <a:bodyPr/>
    <a:lstStyle/>
    <a:p>
      <a:pPr>
        <a:defRPr lang="es-MX"/>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ens!$K$1</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ens!$J$2:$J$4</c:f>
              <c:strCache>
                <c:ptCount val="3"/>
                <c:pt idx="0">
                  <c:v>General</c:v>
                </c:pt>
                <c:pt idx="1">
                  <c:v>Indígena</c:v>
                </c:pt>
                <c:pt idx="2">
                  <c:v>Particular</c:v>
                </c:pt>
              </c:strCache>
            </c:strRef>
          </c:cat>
          <c:val>
            <c:numRef>
              <c:f>ens!$K$2:$K$4</c:f>
              <c:numCache>
                <c:formatCode>0.0</c:formatCode>
                <c:ptCount val="3"/>
                <c:pt idx="0">
                  <c:v>6.13101484035377</c:v>
                </c:pt>
                <c:pt idx="1">
                  <c:v>2.9585798816568</c:v>
                </c:pt>
                <c:pt idx="2">
                  <c:v>0.797448165869219</c:v>
                </c:pt>
              </c:numCache>
            </c:numRef>
          </c:val>
        </c:ser>
        <c:ser>
          <c:idx val="1"/>
          <c:order val="1"/>
          <c:tx>
            <c:strRef>
              <c:f>ens!$L$1</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ens!$J$2:$J$4</c:f>
              <c:strCache>
                <c:ptCount val="3"/>
                <c:pt idx="0">
                  <c:v>General</c:v>
                </c:pt>
                <c:pt idx="1">
                  <c:v>Indígena</c:v>
                </c:pt>
                <c:pt idx="2">
                  <c:v>Particular</c:v>
                </c:pt>
              </c:strCache>
            </c:strRef>
          </c:cat>
          <c:val>
            <c:numRef>
              <c:f>ens!$L$2:$L$4</c:f>
              <c:numCache>
                <c:formatCode>0.0</c:formatCode>
                <c:ptCount val="3"/>
                <c:pt idx="0">
                  <c:v>54.7294258731824</c:v>
                </c:pt>
                <c:pt idx="1">
                  <c:v>35.7988165680473</c:v>
                </c:pt>
                <c:pt idx="2">
                  <c:v>11.4832535885167</c:v>
                </c:pt>
              </c:numCache>
            </c:numRef>
          </c:val>
        </c:ser>
        <c:ser>
          <c:idx val="2"/>
          <c:order val="2"/>
          <c:tx>
            <c:strRef>
              <c:f>ens!$M$1</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ens!$J$2:$J$4</c:f>
              <c:strCache>
                <c:ptCount val="3"/>
                <c:pt idx="0">
                  <c:v>General</c:v>
                </c:pt>
                <c:pt idx="1">
                  <c:v>Indígena</c:v>
                </c:pt>
                <c:pt idx="2">
                  <c:v>Particular</c:v>
                </c:pt>
              </c:strCache>
            </c:strRef>
          </c:cat>
          <c:val>
            <c:numRef>
              <c:f>ens!$M$2:$M$4</c:f>
              <c:numCache>
                <c:formatCode>0.0</c:formatCode>
                <c:ptCount val="3"/>
                <c:pt idx="0">
                  <c:v>34.687453155449</c:v>
                </c:pt>
                <c:pt idx="1">
                  <c:v>51.4792899408284</c:v>
                </c:pt>
                <c:pt idx="2">
                  <c:v>47.0494417862839</c:v>
                </c:pt>
              </c:numCache>
            </c:numRef>
          </c:val>
        </c:ser>
        <c:ser>
          <c:idx val="3"/>
          <c:order val="3"/>
          <c:tx>
            <c:strRef>
              <c:f>ens!$N$1</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ens!$J$2:$J$4</c:f>
              <c:strCache>
                <c:ptCount val="3"/>
                <c:pt idx="0">
                  <c:v>General</c:v>
                </c:pt>
                <c:pt idx="1">
                  <c:v>Indígena</c:v>
                </c:pt>
                <c:pt idx="2">
                  <c:v>Particular</c:v>
                </c:pt>
              </c:strCache>
            </c:strRef>
          </c:cat>
          <c:val>
            <c:numRef>
              <c:f>ens!$N$2:$N$4</c:f>
              <c:numCache>
                <c:formatCode>0.0</c:formatCode>
                <c:ptCount val="3"/>
                <c:pt idx="0">
                  <c:v>4.45210613101484</c:v>
                </c:pt>
                <c:pt idx="1">
                  <c:v>9.76331360946746</c:v>
                </c:pt>
                <c:pt idx="2">
                  <c:v>40.6698564593301</c:v>
                </c:pt>
              </c:numCache>
            </c:numRef>
          </c:val>
        </c:ser>
        <c:dLbls>
          <c:showLegendKey val="0"/>
          <c:showVal val="1"/>
          <c:showCatName val="0"/>
          <c:showSerName val="0"/>
          <c:showPercent val="0"/>
          <c:showBubbleSize val="0"/>
        </c:dLbls>
        <c:gapWidth val="219"/>
        <c:overlap val="-27"/>
        <c:axId val="1846331311"/>
        <c:axId val="1846323631"/>
      </c:barChart>
      <c:catAx>
        <c:axId val="184633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23631"/>
        <c:crosses val="autoZero"/>
        <c:auto val="1"/>
        <c:lblAlgn val="ctr"/>
        <c:lblOffset val="100"/>
        <c:noMultiLvlLbl val="0"/>
      </c:catAx>
      <c:valAx>
        <c:axId val="18463236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313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36002360-ee77-4da9-9c49-655cd9a34ffd}"/>
      </c:ext>
    </c:extLst>
  </c:chart>
  <c:spPr>
    <a:noFill/>
    <a:ln>
      <a:noFill/>
    </a:ln>
    <a:effectLst/>
  </c:spPr>
  <c:txPr>
    <a:bodyPr/>
    <a:lstStyle/>
    <a:p>
      <a:pPr>
        <a:defRPr lang="es-MX"/>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ens!$K$14</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ens!$J$15:$J$17</c:f>
              <c:strCache>
                <c:ptCount val="3"/>
                <c:pt idx="0">
                  <c:v>General</c:v>
                </c:pt>
                <c:pt idx="1">
                  <c:v>Indígena</c:v>
                </c:pt>
                <c:pt idx="2">
                  <c:v>Particular</c:v>
                </c:pt>
              </c:strCache>
            </c:strRef>
          </c:cat>
          <c:val>
            <c:numRef>
              <c:f>ens!$K$15:$K$17</c:f>
              <c:numCache>
                <c:formatCode>0.0</c:formatCode>
                <c:ptCount val="3"/>
                <c:pt idx="0">
                  <c:v>2.36139906836479</c:v>
                </c:pt>
                <c:pt idx="1">
                  <c:v>0.286532951289398</c:v>
                </c:pt>
                <c:pt idx="2">
                  <c:v>1.44747725392887</c:v>
                </c:pt>
              </c:numCache>
            </c:numRef>
          </c:val>
        </c:ser>
        <c:ser>
          <c:idx val="1"/>
          <c:order val="1"/>
          <c:tx>
            <c:strRef>
              <c:f>ens!$L$14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ens!$J$15:$J$17</c:f>
              <c:strCache>
                <c:ptCount val="3"/>
                <c:pt idx="0">
                  <c:v>General</c:v>
                </c:pt>
                <c:pt idx="1">
                  <c:v>Indígena</c:v>
                </c:pt>
                <c:pt idx="2">
                  <c:v>Particular</c:v>
                </c:pt>
              </c:strCache>
            </c:strRef>
          </c:cat>
          <c:val>
            <c:numRef>
              <c:f>ens!$L$15:$L$17</c:f>
              <c:numCache>
                <c:formatCode>0.0</c:formatCode>
                <c:ptCount val="3"/>
                <c:pt idx="0">
                  <c:v>24.2979078596623</c:v>
                </c:pt>
                <c:pt idx="1">
                  <c:v>14.0401146131805</c:v>
                </c:pt>
                <c:pt idx="2">
                  <c:v>6.575682382134</c:v>
                </c:pt>
              </c:numCache>
            </c:numRef>
          </c:val>
        </c:ser>
        <c:ser>
          <c:idx val="2"/>
          <c:order val="2"/>
          <c:tx>
            <c:strRef>
              <c:f>ens!$M$14</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ens!$J$15:$J$17</c:f>
              <c:strCache>
                <c:ptCount val="3"/>
                <c:pt idx="0">
                  <c:v>General</c:v>
                </c:pt>
                <c:pt idx="1">
                  <c:v>Indígena</c:v>
                </c:pt>
                <c:pt idx="2">
                  <c:v>Particular</c:v>
                </c:pt>
              </c:strCache>
            </c:strRef>
          </c:cat>
          <c:val>
            <c:numRef>
              <c:f>ens!$M$15:$M$17</c:f>
              <c:numCache>
                <c:formatCode>0.0</c:formatCode>
                <c:ptCount val="3"/>
                <c:pt idx="0">
                  <c:v>47.2172110180673</c:v>
                </c:pt>
                <c:pt idx="1">
                  <c:v>48.7106017191977</c:v>
                </c:pt>
                <c:pt idx="2">
                  <c:v>43.424317617866</c:v>
                </c:pt>
              </c:numCache>
            </c:numRef>
          </c:val>
        </c:ser>
        <c:ser>
          <c:idx val="3"/>
          <c:order val="3"/>
          <c:tx>
            <c:strRef>
              <c:f>ens!$N$14</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ens!$J$15:$J$17</c:f>
              <c:strCache>
                <c:ptCount val="3"/>
                <c:pt idx="0">
                  <c:v>General</c:v>
                </c:pt>
                <c:pt idx="1">
                  <c:v>Indígena</c:v>
                </c:pt>
                <c:pt idx="2">
                  <c:v>Particular</c:v>
                </c:pt>
              </c:strCache>
            </c:strRef>
          </c:cat>
          <c:val>
            <c:numRef>
              <c:f>ens!$N$15:$N$17</c:f>
              <c:numCache>
                <c:formatCode>0.0</c:formatCode>
                <c:ptCount val="3"/>
                <c:pt idx="0">
                  <c:v>26.1234820539056</c:v>
                </c:pt>
                <c:pt idx="1">
                  <c:v>36.9627507163324</c:v>
                </c:pt>
                <c:pt idx="2">
                  <c:v>48.5525227460711</c:v>
                </c:pt>
              </c:numCache>
            </c:numRef>
          </c:val>
        </c:ser>
        <c:dLbls>
          <c:showLegendKey val="0"/>
          <c:showVal val="1"/>
          <c:showCatName val="0"/>
          <c:showSerName val="0"/>
          <c:showPercent val="0"/>
          <c:showBubbleSize val="0"/>
        </c:dLbls>
        <c:gapWidth val="219"/>
        <c:overlap val="-27"/>
        <c:axId val="1846355311"/>
        <c:axId val="1846343311"/>
      </c:barChart>
      <c:catAx>
        <c:axId val="184635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43311"/>
        <c:crosses val="autoZero"/>
        <c:auto val="1"/>
        <c:lblAlgn val="ctr"/>
        <c:lblOffset val="100"/>
        <c:noMultiLvlLbl val="0"/>
      </c:catAx>
      <c:valAx>
        <c:axId val="18463433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553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03c4c793-6402-4374-994f-61feeac75da3}"/>
      </c:ext>
    </c:extLst>
  </c:chart>
  <c:spPr>
    <a:noFill/>
    <a:ln>
      <a:noFill/>
    </a:ln>
    <a:effectLst/>
  </c:spPr>
  <c:txPr>
    <a:bodyPr/>
    <a:lstStyle/>
    <a:p>
      <a:pPr>
        <a:defRPr lang="es-MX"/>
      </a:pP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ens!$K$28</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ens!$J$29:$J$31</c:f>
              <c:strCache>
                <c:ptCount val="3"/>
                <c:pt idx="0">
                  <c:v>General</c:v>
                </c:pt>
                <c:pt idx="1">
                  <c:v>Indígena</c:v>
                </c:pt>
                <c:pt idx="2">
                  <c:v>Particular</c:v>
                </c:pt>
              </c:strCache>
            </c:strRef>
          </c:cat>
          <c:val>
            <c:numRef>
              <c:f>ens!$K$29:$K$31</c:f>
              <c:numCache>
                <c:formatCode>0.0</c:formatCode>
                <c:ptCount val="3"/>
                <c:pt idx="0">
                  <c:v>4.34101761051497</c:v>
                </c:pt>
                <c:pt idx="1">
                  <c:v>6.68789808917197</c:v>
                </c:pt>
                <c:pt idx="2">
                  <c:v>1.64435946462715</c:v>
                </c:pt>
              </c:numCache>
            </c:numRef>
          </c:val>
        </c:ser>
        <c:ser>
          <c:idx val="1"/>
          <c:order val="1"/>
          <c:tx>
            <c:strRef>
              <c:f>ens!$L$28</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ens!$J$29:$J$31</c:f>
              <c:strCache>
                <c:ptCount val="3"/>
                <c:pt idx="0">
                  <c:v>General</c:v>
                </c:pt>
                <c:pt idx="1">
                  <c:v>Indígena</c:v>
                </c:pt>
                <c:pt idx="2">
                  <c:v>Particular</c:v>
                </c:pt>
              </c:strCache>
            </c:strRef>
          </c:cat>
          <c:val>
            <c:numRef>
              <c:f>ens!$L$29:$L$31</c:f>
              <c:numCache>
                <c:formatCode>0.0</c:formatCode>
                <c:ptCount val="3"/>
                <c:pt idx="0">
                  <c:v>40.416901986959</c:v>
                </c:pt>
                <c:pt idx="1">
                  <c:v>39.171974522293</c:v>
                </c:pt>
                <c:pt idx="2">
                  <c:v>19.0822179732314</c:v>
                </c:pt>
              </c:numCache>
            </c:numRef>
          </c:val>
        </c:ser>
        <c:ser>
          <c:idx val="2"/>
          <c:order val="2"/>
          <c:tx>
            <c:strRef>
              <c:f>ens!$M$28</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ens!$J$29:$J$31</c:f>
              <c:strCache>
                <c:ptCount val="3"/>
                <c:pt idx="0">
                  <c:v>General</c:v>
                </c:pt>
                <c:pt idx="1">
                  <c:v>Indígena</c:v>
                </c:pt>
                <c:pt idx="2">
                  <c:v>Particular</c:v>
                </c:pt>
              </c:strCache>
            </c:strRef>
          </c:cat>
          <c:val>
            <c:numRef>
              <c:f>ens!$M$29:$M$31</c:f>
              <c:numCache>
                <c:formatCode>0.0</c:formatCode>
                <c:ptCount val="3"/>
                <c:pt idx="0">
                  <c:v>42.9326898392976</c:v>
                </c:pt>
                <c:pt idx="1">
                  <c:v>39.171974522293</c:v>
                </c:pt>
                <c:pt idx="2">
                  <c:v>50.4015296367113</c:v>
                </c:pt>
              </c:numCache>
            </c:numRef>
          </c:val>
        </c:ser>
        <c:ser>
          <c:idx val="3"/>
          <c:order val="3"/>
          <c:tx>
            <c:strRef>
              <c:f>ens!$N$28</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ens!$J$29:$J$31</c:f>
              <c:strCache>
                <c:ptCount val="3"/>
                <c:pt idx="0">
                  <c:v>General</c:v>
                </c:pt>
                <c:pt idx="1">
                  <c:v>Indígena</c:v>
                </c:pt>
                <c:pt idx="2">
                  <c:v>Particular</c:v>
                </c:pt>
              </c:strCache>
            </c:strRef>
          </c:cat>
          <c:val>
            <c:numRef>
              <c:f>ens!$N$29:$N$31</c:f>
              <c:numCache>
                <c:formatCode>0.0</c:formatCode>
                <c:ptCount val="3"/>
                <c:pt idx="0">
                  <c:v>12.3093905632284</c:v>
                </c:pt>
                <c:pt idx="1">
                  <c:v>14.968152866242</c:v>
                </c:pt>
                <c:pt idx="2">
                  <c:v>28.8718929254302</c:v>
                </c:pt>
              </c:numCache>
            </c:numRef>
          </c:val>
        </c:ser>
        <c:dLbls>
          <c:showLegendKey val="0"/>
          <c:showVal val="1"/>
          <c:showCatName val="0"/>
          <c:showSerName val="0"/>
          <c:showPercent val="0"/>
          <c:showBubbleSize val="0"/>
        </c:dLbls>
        <c:gapWidth val="219"/>
        <c:overlap val="-27"/>
        <c:axId val="1846338991"/>
        <c:axId val="1846351471"/>
      </c:barChart>
      <c:catAx>
        <c:axId val="184633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51471"/>
        <c:crosses val="autoZero"/>
        <c:auto val="1"/>
        <c:lblAlgn val="ctr"/>
        <c:lblOffset val="100"/>
        <c:noMultiLvlLbl val="0"/>
      </c:catAx>
      <c:valAx>
        <c:axId val="18463514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389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c129425b-8ce8-4764-901c-7d67c67114e1}"/>
      </c:ext>
    </c:extLst>
  </c:chart>
  <c:spPr>
    <a:noFill/>
    <a:ln>
      <a:noFill/>
    </a:ln>
    <a:effectLst/>
  </c:spPr>
  <c:txPr>
    <a:bodyPr/>
    <a:lstStyle/>
    <a:p>
      <a:pPr>
        <a:defRPr lang="es-MX"/>
      </a:pP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ens!$K$40</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ens!$J$41:$J$43</c:f>
              <c:strCache>
                <c:ptCount val="3"/>
                <c:pt idx="0">
                  <c:v>General</c:v>
                </c:pt>
                <c:pt idx="1">
                  <c:v>Indígena</c:v>
                </c:pt>
                <c:pt idx="2">
                  <c:v>Particular</c:v>
                </c:pt>
              </c:strCache>
            </c:strRef>
          </c:cat>
          <c:val>
            <c:numRef>
              <c:f>ens!$K$41:$K$43</c:f>
              <c:numCache>
                <c:formatCode>0.0</c:formatCode>
                <c:ptCount val="3"/>
                <c:pt idx="0">
                  <c:v>3.42407122068139</c:v>
                </c:pt>
                <c:pt idx="1">
                  <c:v>1.05263157894737</c:v>
                </c:pt>
                <c:pt idx="2">
                  <c:v>1.22222222222222</c:v>
                </c:pt>
              </c:numCache>
            </c:numRef>
          </c:val>
        </c:ser>
        <c:ser>
          <c:idx val="1"/>
          <c:order val="1"/>
          <c:tx>
            <c:strRef>
              <c:f>ens!$L$40</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ens!$J$41:$J$43</c:f>
              <c:strCache>
                <c:ptCount val="3"/>
                <c:pt idx="0">
                  <c:v>General</c:v>
                </c:pt>
                <c:pt idx="1">
                  <c:v>Indígena</c:v>
                </c:pt>
                <c:pt idx="2">
                  <c:v>Particular</c:v>
                </c:pt>
              </c:strCache>
            </c:strRef>
          </c:cat>
          <c:val>
            <c:numRef>
              <c:f>ens!$L$41:$L$43</c:f>
              <c:numCache>
                <c:formatCode>0.0</c:formatCode>
                <c:ptCount val="3"/>
                <c:pt idx="0">
                  <c:v>33.4727419473182</c:v>
                </c:pt>
                <c:pt idx="1">
                  <c:v>27.1052631578947</c:v>
                </c:pt>
                <c:pt idx="2">
                  <c:v>9.2962962962963</c:v>
                </c:pt>
              </c:numCache>
            </c:numRef>
          </c:val>
        </c:ser>
        <c:ser>
          <c:idx val="2"/>
          <c:order val="2"/>
          <c:tx>
            <c:strRef>
              <c:f>ens!$M$40</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ens!$J$41:$J$43</c:f>
              <c:strCache>
                <c:ptCount val="3"/>
                <c:pt idx="0">
                  <c:v>General</c:v>
                </c:pt>
                <c:pt idx="1">
                  <c:v>Indígena</c:v>
                </c:pt>
                <c:pt idx="2">
                  <c:v>Particular</c:v>
                </c:pt>
              </c:strCache>
            </c:strRef>
          </c:cat>
          <c:val>
            <c:numRef>
              <c:f>ens!$M$41:$M$43</c:f>
              <c:numCache>
                <c:formatCode>0.0</c:formatCode>
                <c:ptCount val="3"/>
                <c:pt idx="0">
                  <c:v>47.2179421331964</c:v>
                </c:pt>
                <c:pt idx="1">
                  <c:v>58.1578947368421</c:v>
                </c:pt>
                <c:pt idx="2">
                  <c:v>49.1851851851852</c:v>
                </c:pt>
              </c:numCache>
            </c:numRef>
          </c:val>
        </c:ser>
        <c:ser>
          <c:idx val="3"/>
          <c:order val="3"/>
          <c:tx>
            <c:strRef>
              <c:f>ens!$N$40</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ens!$J$41:$J$43</c:f>
              <c:strCache>
                <c:ptCount val="3"/>
                <c:pt idx="0">
                  <c:v>General</c:v>
                </c:pt>
                <c:pt idx="1">
                  <c:v>Indígena</c:v>
                </c:pt>
                <c:pt idx="2">
                  <c:v>Particular</c:v>
                </c:pt>
              </c:strCache>
            </c:strRef>
          </c:cat>
          <c:val>
            <c:numRef>
              <c:f>ens!$N$41:$N$43</c:f>
              <c:numCache>
                <c:formatCode>0.0</c:formatCode>
                <c:ptCount val="3"/>
                <c:pt idx="0">
                  <c:v>15.885244698804</c:v>
                </c:pt>
                <c:pt idx="1">
                  <c:v>13.6842105263158</c:v>
                </c:pt>
                <c:pt idx="2">
                  <c:v>40.2962962962963</c:v>
                </c:pt>
              </c:numCache>
            </c:numRef>
          </c:val>
        </c:ser>
        <c:dLbls>
          <c:showLegendKey val="0"/>
          <c:showVal val="1"/>
          <c:showCatName val="0"/>
          <c:showSerName val="0"/>
          <c:showPercent val="0"/>
          <c:showBubbleSize val="0"/>
        </c:dLbls>
        <c:gapWidth val="219"/>
        <c:overlap val="-27"/>
        <c:axId val="1846974207"/>
        <c:axId val="1846974687"/>
      </c:barChart>
      <c:catAx>
        <c:axId val="184697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974687"/>
        <c:crosses val="autoZero"/>
        <c:auto val="1"/>
        <c:lblAlgn val="ctr"/>
        <c:lblOffset val="100"/>
        <c:noMultiLvlLbl val="0"/>
      </c:catAx>
      <c:valAx>
        <c:axId val="1846974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9742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d04affb7-9907-407b-8023-81e7b63bdfec}"/>
      </c:ext>
    </c:extLst>
  </c:chart>
  <c:spPr>
    <a:noFill/>
    <a:ln>
      <a:noFill/>
    </a:ln>
    <a:effectLst/>
  </c:spPr>
  <c:txPr>
    <a:bodyPr/>
    <a:lstStyle/>
    <a:p>
      <a:pPr>
        <a:defRPr lang="es-MX"/>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VF!$C$20</c:f>
              <c:strCache>
                <c:ptCount val="1"/>
                <c:pt idx="0">
                  <c:v>Niño</c:v>
                </c:pt>
              </c:strCache>
            </c:strRef>
          </c:tx>
          <c:spPr>
            <a:solidFill>
              <a:srgbClr val="DDC9A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3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VF!$A$21:$B$23</c:f>
              <c:multiLvlStrCache>
                <c:ptCount val="3"/>
                <c:lvl>
                  <c:pt idx="0">
                    <c:v>General</c:v>
                  </c:pt>
                  <c:pt idx="1">
                    <c:v>indígena</c:v>
                  </c:pt>
                  <c:pt idx="2">
                    <c:v>Particular</c:v>
                  </c:pt>
                </c:lvl>
                <c:lvl>
                  <c:pt idx="0">
                    <c:v>1635</c:v>
                  </c:pt>
                  <c:pt idx="1">
                    <c:v>15</c:v>
                  </c:pt>
                  <c:pt idx="2">
                    <c:v>99</c:v>
                  </c:pt>
                </c:lvl>
              </c:multiLvlStrCache>
            </c:multiLvlStrRef>
          </c:cat>
          <c:val>
            <c:numRef>
              <c:f>VF!$C$21:$C$23</c:f>
              <c:numCache>
                <c:formatCode>0%</c:formatCode>
                <c:ptCount val="3"/>
                <c:pt idx="0">
                  <c:v>0.5</c:v>
                </c:pt>
                <c:pt idx="1">
                  <c:v>0.49</c:v>
                </c:pt>
                <c:pt idx="2">
                  <c:v>0.51</c:v>
                </c:pt>
              </c:numCache>
            </c:numRef>
          </c:val>
        </c:ser>
        <c:ser>
          <c:idx val="1"/>
          <c:order val="1"/>
          <c:tx>
            <c:strRef>
              <c:f>VF!$D$20</c:f>
              <c:strCache>
                <c:ptCount val="1"/>
                <c:pt idx="0">
                  <c:v>Niña</c:v>
                </c:pt>
              </c:strCache>
            </c:strRef>
          </c:tx>
          <c:spPr>
            <a:solidFill>
              <a:srgbClr val="C4995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3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VF!$A$21:$B$23</c:f>
              <c:multiLvlStrCache>
                <c:ptCount val="3"/>
                <c:lvl>
                  <c:pt idx="0">
                    <c:v>General</c:v>
                  </c:pt>
                  <c:pt idx="1">
                    <c:v>indígena</c:v>
                  </c:pt>
                  <c:pt idx="2">
                    <c:v>Particular</c:v>
                  </c:pt>
                </c:lvl>
                <c:lvl>
                  <c:pt idx="0">
                    <c:v>1635</c:v>
                  </c:pt>
                  <c:pt idx="1">
                    <c:v>15</c:v>
                  </c:pt>
                  <c:pt idx="2">
                    <c:v>99</c:v>
                  </c:pt>
                </c:lvl>
              </c:multiLvlStrCache>
            </c:multiLvlStrRef>
          </c:cat>
          <c:val>
            <c:numRef>
              <c:f>VF!$D$21:$D$23</c:f>
              <c:numCache>
                <c:formatCode>0%</c:formatCode>
                <c:ptCount val="3"/>
                <c:pt idx="0">
                  <c:v>0.5</c:v>
                </c:pt>
                <c:pt idx="1">
                  <c:v>0.51</c:v>
                </c:pt>
                <c:pt idx="2">
                  <c:v>0.49</c:v>
                </c:pt>
              </c:numCache>
            </c:numRef>
          </c:val>
        </c:ser>
        <c:dLbls>
          <c:showLegendKey val="0"/>
          <c:showVal val="1"/>
          <c:showCatName val="0"/>
          <c:showSerName val="0"/>
          <c:showPercent val="0"/>
          <c:showBubbleSize val="0"/>
        </c:dLbls>
        <c:gapWidth val="150"/>
        <c:axId val="787329184"/>
        <c:axId val="787334944"/>
      </c:barChart>
      <c:catAx>
        <c:axId val="7873291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s-MX" sz="1200" b="1" i="0" u="none" strike="noStrike" kern="1200" baseline="0">
                <a:solidFill>
                  <a:schemeClr val="tx1">
                    <a:lumMod val="65000"/>
                    <a:lumOff val="35000"/>
                  </a:schemeClr>
                </a:solidFill>
                <a:latin typeface="Montserrat" panose="00000500000000000000" pitchFamily="50" charset="0"/>
                <a:ea typeface="+mn-ea"/>
                <a:cs typeface="+mn-cs"/>
              </a:defRPr>
            </a:pPr>
          </a:p>
        </c:txPr>
        <c:crossAx val="787334944"/>
        <c:crosses val="autoZero"/>
        <c:auto val="1"/>
        <c:lblAlgn val="ctr"/>
        <c:lblOffset val="100"/>
        <c:noMultiLvlLbl val="0"/>
      </c:catAx>
      <c:valAx>
        <c:axId val="78733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787329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1"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364a83f3-0430-4df4-a00f-5647d4cb3542}"/>
      </c:ext>
    </c:extLst>
  </c:chart>
  <c:spPr>
    <a:noFill/>
    <a:ln>
      <a:noFill/>
    </a:ln>
    <a:effectLst/>
  </c:spPr>
  <c:txPr>
    <a:bodyPr/>
    <a:lstStyle/>
    <a:p>
      <a:pPr>
        <a:defRPr lang="es-MX"/>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ens!$K$53</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ens!$J$54:$J$56</c:f>
              <c:strCache>
                <c:ptCount val="3"/>
                <c:pt idx="0">
                  <c:v>General</c:v>
                </c:pt>
                <c:pt idx="1">
                  <c:v>Indígena</c:v>
                </c:pt>
                <c:pt idx="2">
                  <c:v>Particular</c:v>
                </c:pt>
              </c:strCache>
            </c:strRef>
          </c:cat>
          <c:val>
            <c:numRef>
              <c:f>ens!$K$54:$K$56</c:f>
              <c:numCache>
                <c:formatCode>0.0</c:formatCode>
                <c:ptCount val="3"/>
                <c:pt idx="0">
                  <c:v>4.3941784133123</c:v>
                </c:pt>
                <c:pt idx="1">
                  <c:v>3.88059701492537</c:v>
                </c:pt>
                <c:pt idx="2">
                  <c:v>1.17416829745597</c:v>
                </c:pt>
              </c:numCache>
            </c:numRef>
          </c:val>
        </c:ser>
        <c:ser>
          <c:idx val="1"/>
          <c:order val="1"/>
          <c:tx>
            <c:strRef>
              <c:f>ens!$L$53</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ens!$J$54:$J$56</c:f>
              <c:strCache>
                <c:ptCount val="3"/>
                <c:pt idx="0">
                  <c:v>General</c:v>
                </c:pt>
                <c:pt idx="1">
                  <c:v>Indígena</c:v>
                </c:pt>
                <c:pt idx="2">
                  <c:v>Particular</c:v>
                </c:pt>
              </c:strCache>
            </c:strRef>
          </c:cat>
          <c:val>
            <c:numRef>
              <c:f>ens!$L$54:$L$56</c:f>
              <c:numCache>
                <c:formatCode>0.0</c:formatCode>
                <c:ptCount val="3"/>
                <c:pt idx="0">
                  <c:v>39.3058877410819</c:v>
                </c:pt>
                <c:pt idx="1">
                  <c:v>40.8955223880597</c:v>
                </c:pt>
                <c:pt idx="2">
                  <c:v>15.73385518591</c:v>
                </c:pt>
              </c:numCache>
            </c:numRef>
          </c:val>
        </c:ser>
        <c:ser>
          <c:idx val="2"/>
          <c:order val="2"/>
          <c:tx>
            <c:strRef>
              <c:f>ens!$M$53</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ens!$J$54:$J$56</c:f>
              <c:strCache>
                <c:ptCount val="3"/>
                <c:pt idx="0">
                  <c:v>General</c:v>
                </c:pt>
                <c:pt idx="1">
                  <c:v>Indígena</c:v>
                </c:pt>
                <c:pt idx="2">
                  <c:v>Particular</c:v>
                </c:pt>
              </c:strCache>
            </c:strRef>
          </c:cat>
          <c:val>
            <c:numRef>
              <c:f>ens!$M$54:$M$56</c:f>
              <c:numCache>
                <c:formatCode>0.0</c:formatCode>
                <c:ptCount val="3"/>
                <c:pt idx="0">
                  <c:v>45.8017403694468</c:v>
                </c:pt>
                <c:pt idx="1">
                  <c:v>39.7014925373134</c:v>
                </c:pt>
                <c:pt idx="2">
                  <c:v>50.293542074364</c:v>
                </c:pt>
              </c:numCache>
            </c:numRef>
          </c:val>
        </c:ser>
        <c:ser>
          <c:idx val="3"/>
          <c:order val="3"/>
          <c:tx>
            <c:strRef>
              <c:f>ens!$N$53</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ens!$J$54:$J$56</c:f>
              <c:strCache>
                <c:ptCount val="3"/>
                <c:pt idx="0">
                  <c:v>General</c:v>
                </c:pt>
                <c:pt idx="1">
                  <c:v>Indígena</c:v>
                </c:pt>
                <c:pt idx="2">
                  <c:v>Particular</c:v>
                </c:pt>
              </c:strCache>
            </c:strRef>
          </c:cat>
          <c:val>
            <c:numRef>
              <c:f>ens!$N$54:$N$56</c:f>
              <c:numCache>
                <c:formatCode>0.0</c:formatCode>
                <c:ptCount val="3"/>
                <c:pt idx="0">
                  <c:v>10.498193476159</c:v>
                </c:pt>
                <c:pt idx="1">
                  <c:v>15.5223880597015</c:v>
                </c:pt>
                <c:pt idx="2">
                  <c:v>32.7984344422701</c:v>
                </c:pt>
              </c:numCache>
            </c:numRef>
          </c:val>
        </c:ser>
        <c:dLbls>
          <c:showLegendKey val="0"/>
          <c:showVal val="1"/>
          <c:showCatName val="0"/>
          <c:showSerName val="0"/>
          <c:showPercent val="0"/>
          <c:showBubbleSize val="0"/>
        </c:dLbls>
        <c:gapWidth val="219"/>
        <c:overlap val="-27"/>
        <c:axId val="1629227967"/>
        <c:axId val="1629220767"/>
      </c:barChart>
      <c:catAx>
        <c:axId val="162922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29220767"/>
        <c:crosses val="autoZero"/>
        <c:auto val="1"/>
        <c:lblAlgn val="ctr"/>
        <c:lblOffset val="100"/>
        <c:noMultiLvlLbl val="0"/>
      </c:catAx>
      <c:valAx>
        <c:axId val="16292207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6292279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29a67b8f-496f-4257-b509-426f7a29313b}"/>
      </c:ext>
    </c:extLst>
  </c:chart>
  <c:spPr>
    <a:noFill/>
    <a:ln>
      <a:noFill/>
    </a:ln>
    <a:effectLst/>
  </c:spPr>
  <c:txPr>
    <a:bodyPr/>
    <a:lstStyle/>
    <a:p>
      <a:pPr>
        <a:defRPr lang="es-MX"/>
      </a:pP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ens!$K$66</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ens!$J$67:$J$69</c:f>
              <c:strCache>
                <c:ptCount val="3"/>
                <c:pt idx="0">
                  <c:v>General</c:v>
                </c:pt>
                <c:pt idx="1">
                  <c:v>Indígena</c:v>
                </c:pt>
                <c:pt idx="2">
                  <c:v>Particular</c:v>
                </c:pt>
              </c:strCache>
            </c:strRef>
          </c:cat>
          <c:val>
            <c:numRef>
              <c:f>ens!$K$67:$K$69</c:f>
              <c:numCache>
                <c:formatCode>0.0</c:formatCode>
                <c:ptCount val="3"/>
                <c:pt idx="0">
                  <c:v>2.87878424698579</c:v>
                </c:pt>
                <c:pt idx="1">
                  <c:v>3.66197183098592</c:v>
                </c:pt>
                <c:pt idx="2">
                  <c:v>0.768049155145929</c:v>
                </c:pt>
              </c:numCache>
            </c:numRef>
          </c:val>
        </c:ser>
        <c:ser>
          <c:idx val="1"/>
          <c:order val="1"/>
          <c:tx>
            <c:strRef>
              <c:f>ens!$L$66</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ens!$J$67:$J$69</c:f>
              <c:strCache>
                <c:ptCount val="3"/>
                <c:pt idx="0">
                  <c:v>General</c:v>
                </c:pt>
                <c:pt idx="1">
                  <c:v>Indígena</c:v>
                </c:pt>
                <c:pt idx="2">
                  <c:v>Particular</c:v>
                </c:pt>
              </c:strCache>
            </c:strRef>
          </c:cat>
          <c:val>
            <c:numRef>
              <c:f>ens!$L$67:$L$69</c:f>
              <c:numCache>
                <c:formatCode>0.0</c:formatCode>
                <c:ptCount val="3"/>
                <c:pt idx="0">
                  <c:v>30.8324744121384</c:v>
                </c:pt>
                <c:pt idx="1">
                  <c:v>32.112676056338</c:v>
                </c:pt>
                <c:pt idx="2">
                  <c:v>10.2150537634409</c:v>
                </c:pt>
              </c:numCache>
            </c:numRef>
          </c:val>
        </c:ser>
        <c:ser>
          <c:idx val="2"/>
          <c:order val="2"/>
          <c:tx>
            <c:strRef>
              <c:f>ens!$M$66</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ens!$J$67:$J$69</c:f>
              <c:strCache>
                <c:ptCount val="3"/>
                <c:pt idx="0">
                  <c:v>General</c:v>
                </c:pt>
                <c:pt idx="1">
                  <c:v>Indígena</c:v>
                </c:pt>
                <c:pt idx="2">
                  <c:v>Particular</c:v>
                </c:pt>
              </c:strCache>
            </c:strRef>
          </c:cat>
          <c:val>
            <c:numRef>
              <c:f>ens!$M$67:$M$69</c:f>
              <c:numCache>
                <c:formatCode>0.0</c:formatCode>
                <c:ptCount val="3"/>
                <c:pt idx="0">
                  <c:v>49.3755842661617</c:v>
                </c:pt>
                <c:pt idx="1">
                  <c:v>53.5211267605634</c:v>
                </c:pt>
                <c:pt idx="2">
                  <c:v>52.1889400921659</c:v>
                </c:pt>
              </c:numCache>
            </c:numRef>
          </c:val>
        </c:ser>
        <c:ser>
          <c:idx val="3"/>
          <c:order val="3"/>
          <c:tx>
            <c:strRef>
              <c:f>ens!$N$66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ens!$J$67:$J$69</c:f>
              <c:strCache>
                <c:ptCount val="3"/>
                <c:pt idx="0">
                  <c:v>General</c:v>
                </c:pt>
                <c:pt idx="1">
                  <c:v>Indígena</c:v>
                </c:pt>
                <c:pt idx="2">
                  <c:v>Particular</c:v>
                </c:pt>
              </c:strCache>
            </c:strRef>
          </c:cat>
          <c:val>
            <c:numRef>
              <c:f>ens!$N$67:$N$69</c:f>
              <c:numCache>
                <c:formatCode>0.0</c:formatCode>
                <c:ptCount val="3"/>
                <c:pt idx="0">
                  <c:v>16.9131570747142</c:v>
                </c:pt>
                <c:pt idx="1">
                  <c:v>10.7042253521127</c:v>
                </c:pt>
                <c:pt idx="2">
                  <c:v>36.8279569892473</c:v>
                </c:pt>
              </c:numCache>
            </c:numRef>
          </c:val>
        </c:ser>
        <c:dLbls>
          <c:showLegendKey val="0"/>
          <c:showVal val="1"/>
          <c:showCatName val="0"/>
          <c:showSerName val="0"/>
          <c:showPercent val="0"/>
          <c:showBubbleSize val="0"/>
        </c:dLbls>
        <c:gapWidth val="219"/>
        <c:overlap val="-27"/>
        <c:axId val="1846318351"/>
        <c:axId val="1846330351"/>
      </c:barChart>
      <c:catAx>
        <c:axId val="184631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30351"/>
        <c:crosses val="autoZero"/>
        <c:auto val="1"/>
        <c:lblAlgn val="ctr"/>
        <c:lblOffset val="100"/>
        <c:noMultiLvlLbl val="0"/>
      </c:catAx>
      <c:valAx>
        <c:axId val="184633035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183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570c6c4f-cf36-497d-8108-c29e47da7083}"/>
      </c:ext>
    </c:extLst>
  </c:chart>
  <c:spPr>
    <a:noFill/>
    <a:ln>
      <a:noFill/>
    </a:ln>
    <a:effectLst/>
  </c:spPr>
  <c:txPr>
    <a:bodyPr/>
    <a:lstStyle/>
    <a:p>
      <a:pPr>
        <a:defRPr lang="es-MX"/>
      </a:pP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hyc!$K$1</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hyc!$J$2:$J$4</c:f>
              <c:strCache>
                <c:ptCount val="3"/>
                <c:pt idx="0">
                  <c:v>General</c:v>
                </c:pt>
                <c:pt idx="1">
                  <c:v>Indígena</c:v>
                </c:pt>
                <c:pt idx="2">
                  <c:v>Particular</c:v>
                </c:pt>
              </c:strCache>
            </c:strRef>
          </c:cat>
          <c:val>
            <c:numRef>
              <c:f>hyc!$K$2:$K$4</c:f>
              <c:numCache>
                <c:formatCode>0.0</c:formatCode>
                <c:ptCount val="3"/>
                <c:pt idx="0">
                  <c:v>9.75865687303253</c:v>
                </c:pt>
                <c:pt idx="1">
                  <c:v>5.02958579881657</c:v>
                </c:pt>
                <c:pt idx="2">
                  <c:v>1.75438596491228</c:v>
                </c:pt>
              </c:numCache>
            </c:numRef>
          </c:val>
        </c:ser>
        <c:ser>
          <c:idx val="1"/>
          <c:order val="1"/>
          <c:tx>
            <c:strRef>
              <c:f>hyc!$L$1</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hyc!$J$2:$J$4</c:f>
              <c:strCache>
                <c:ptCount val="3"/>
                <c:pt idx="0">
                  <c:v>General</c:v>
                </c:pt>
                <c:pt idx="1">
                  <c:v>Indígena</c:v>
                </c:pt>
                <c:pt idx="2">
                  <c:v>Particular</c:v>
                </c:pt>
              </c:strCache>
            </c:strRef>
          </c:cat>
          <c:val>
            <c:numRef>
              <c:f>hyc!$L$2:$L$4</c:f>
              <c:numCache>
                <c:formatCode>0.0</c:formatCode>
                <c:ptCount val="3"/>
                <c:pt idx="0">
                  <c:v>54.789386898516</c:v>
                </c:pt>
                <c:pt idx="1">
                  <c:v>31.3609467455621</c:v>
                </c:pt>
                <c:pt idx="2">
                  <c:v>15.6299840510367</c:v>
                </c:pt>
              </c:numCache>
            </c:numRef>
          </c:val>
        </c:ser>
        <c:ser>
          <c:idx val="2"/>
          <c:order val="2"/>
          <c:tx>
            <c:strRef>
              <c:f>hyc!$M$1</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hyc!$J$2:$J$4</c:f>
              <c:strCache>
                <c:ptCount val="3"/>
                <c:pt idx="0">
                  <c:v>General</c:v>
                </c:pt>
                <c:pt idx="1">
                  <c:v>Indígena</c:v>
                </c:pt>
                <c:pt idx="2">
                  <c:v>Particular</c:v>
                </c:pt>
              </c:strCache>
            </c:strRef>
          </c:cat>
          <c:val>
            <c:numRef>
              <c:f>hyc!$M$2:$M$4</c:f>
              <c:numCache>
                <c:formatCode>0.0</c:formatCode>
                <c:ptCount val="3"/>
                <c:pt idx="0">
                  <c:v>28.2266526757608</c:v>
                </c:pt>
                <c:pt idx="1">
                  <c:v>45.5621301775148</c:v>
                </c:pt>
                <c:pt idx="2">
                  <c:v>37.6395534290271</c:v>
                </c:pt>
              </c:numCache>
            </c:numRef>
          </c:val>
        </c:ser>
        <c:ser>
          <c:idx val="3"/>
          <c:order val="3"/>
          <c:tx>
            <c:strRef>
              <c:f>hyc!$N$1</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hyc!$J$2:$J$4</c:f>
              <c:strCache>
                <c:ptCount val="3"/>
                <c:pt idx="0">
                  <c:v>General</c:v>
                </c:pt>
                <c:pt idx="1">
                  <c:v>Indígena</c:v>
                </c:pt>
                <c:pt idx="2">
                  <c:v>Particular</c:v>
                </c:pt>
              </c:strCache>
            </c:strRef>
          </c:cat>
          <c:val>
            <c:numRef>
              <c:f>hyc!$N$2:$N$4</c:f>
              <c:numCache>
                <c:formatCode>0.0</c:formatCode>
                <c:ptCount val="3"/>
                <c:pt idx="0">
                  <c:v>7.22530355269075</c:v>
                </c:pt>
                <c:pt idx="1">
                  <c:v>18.0473372781065</c:v>
                </c:pt>
                <c:pt idx="2">
                  <c:v>44.9760765550239</c:v>
                </c:pt>
              </c:numCache>
            </c:numRef>
          </c:val>
        </c:ser>
        <c:dLbls>
          <c:showLegendKey val="0"/>
          <c:showVal val="1"/>
          <c:showCatName val="0"/>
          <c:showSerName val="0"/>
          <c:showPercent val="0"/>
          <c:showBubbleSize val="0"/>
        </c:dLbls>
        <c:gapWidth val="219"/>
        <c:overlap val="-27"/>
        <c:axId val="1846332751"/>
        <c:axId val="1846319311"/>
      </c:barChart>
      <c:catAx>
        <c:axId val="184633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19311"/>
        <c:crosses val="autoZero"/>
        <c:auto val="1"/>
        <c:lblAlgn val="ctr"/>
        <c:lblOffset val="100"/>
        <c:noMultiLvlLbl val="0"/>
      </c:catAx>
      <c:valAx>
        <c:axId val="18463193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32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1a79c7b7-f669-43d9-aabe-9a272c0439af}"/>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hyc!$K$14</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hyc!$J$15:$J$17</c:f>
              <c:strCache>
                <c:ptCount val="3"/>
                <c:pt idx="0">
                  <c:v>General</c:v>
                </c:pt>
                <c:pt idx="1">
                  <c:v>Indígena</c:v>
                </c:pt>
                <c:pt idx="2">
                  <c:v>Particular</c:v>
                </c:pt>
              </c:strCache>
            </c:strRef>
          </c:cat>
          <c:val>
            <c:numRef>
              <c:f>hyc!$K$15:$K$17</c:f>
              <c:numCache>
                <c:formatCode>0.0</c:formatCode>
                <c:ptCount val="3"/>
                <c:pt idx="0">
                  <c:v>3.44112657852931</c:v>
                </c:pt>
                <c:pt idx="1">
                  <c:v>0.573065902578797</c:v>
                </c:pt>
                <c:pt idx="2">
                  <c:v>1.90239867659222</c:v>
                </c:pt>
              </c:numCache>
            </c:numRef>
          </c:val>
        </c:ser>
        <c:ser>
          <c:idx val="1"/>
          <c:order val="1"/>
          <c:tx>
            <c:strRef>
              <c:f>hyc!$L$14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hyc!$J$15:$J$17</c:f>
              <c:strCache>
                <c:ptCount val="3"/>
                <c:pt idx="0">
                  <c:v>General</c:v>
                </c:pt>
                <c:pt idx="1">
                  <c:v>Indígena</c:v>
                </c:pt>
                <c:pt idx="2">
                  <c:v>Particular</c:v>
                </c:pt>
              </c:strCache>
            </c:strRef>
          </c:cat>
          <c:val>
            <c:numRef>
              <c:f>hyc!$L$15:$L$17</c:f>
              <c:numCache>
                <c:formatCode>0.0</c:formatCode>
                <c:ptCount val="3"/>
                <c:pt idx="0">
                  <c:v>27.106276421013</c:v>
                </c:pt>
                <c:pt idx="1">
                  <c:v>13.1805157593123</c:v>
                </c:pt>
                <c:pt idx="2">
                  <c:v>8.89164598842018</c:v>
                </c:pt>
              </c:numCache>
            </c:numRef>
          </c:val>
        </c:ser>
        <c:ser>
          <c:idx val="2"/>
          <c:order val="2"/>
          <c:tx>
            <c:strRef>
              <c:f>hyc!$M$14</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hyc!$J$15:$J$17</c:f>
              <c:strCache>
                <c:ptCount val="3"/>
                <c:pt idx="0">
                  <c:v>General</c:v>
                </c:pt>
                <c:pt idx="1">
                  <c:v>Indígena</c:v>
                </c:pt>
                <c:pt idx="2">
                  <c:v>Particular</c:v>
                </c:pt>
              </c:strCache>
            </c:strRef>
          </c:cat>
          <c:val>
            <c:numRef>
              <c:f>hyc!$M$15:$M$17</c:f>
              <c:numCache>
                <c:formatCode>0.0</c:formatCode>
                <c:ptCount val="3"/>
                <c:pt idx="0">
                  <c:v>39.7372034788228</c:v>
                </c:pt>
                <c:pt idx="1">
                  <c:v>38.9684813753582</c:v>
                </c:pt>
                <c:pt idx="2">
                  <c:v>36.3937138130687</c:v>
                </c:pt>
              </c:numCache>
            </c:numRef>
          </c:val>
        </c:ser>
        <c:ser>
          <c:idx val="3"/>
          <c:order val="3"/>
          <c:tx>
            <c:strRef>
              <c:f>hyc!$N$14</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hyc!$J$15:$J$17</c:f>
              <c:strCache>
                <c:ptCount val="3"/>
                <c:pt idx="0">
                  <c:v>General</c:v>
                </c:pt>
                <c:pt idx="1">
                  <c:v>Indígena</c:v>
                </c:pt>
                <c:pt idx="2">
                  <c:v>Particular</c:v>
                </c:pt>
              </c:strCache>
            </c:strRef>
          </c:cat>
          <c:val>
            <c:numRef>
              <c:f>hyc!$N$15:$N$17</c:f>
              <c:numCache>
                <c:formatCode>0.0</c:formatCode>
                <c:ptCount val="3"/>
                <c:pt idx="0">
                  <c:v>29.7153935216349</c:v>
                </c:pt>
                <c:pt idx="1">
                  <c:v>47.2779369627507</c:v>
                </c:pt>
                <c:pt idx="2">
                  <c:v>52.8122415219189</c:v>
                </c:pt>
              </c:numCache>
            </c:numRef>
          </c:val>
        </c:ser>
        <c:dLbls>
          <c:showLegendKey val="0"/>
          <c:showVal val="1"/>
          <c:showCatName val="0"/>
          <c:showSerName val="0"/>
          <c:showPercent val="0"/>
          <c:showBubbleSize val="0"/>
        </c:dLbls>
        <c:gapWidth val="219"/>
        <c:overlap val="-27"/>
        <c:axId val="1846347631"/>
        <c:axId val="1846360111"/>
      </c:barChart>
      <c:catAx>
        <c:axId val="184634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60111"/>
        <c:crosses val="autoZero"/>
        <c:auto val="1"/>
        <c:lblAlgn val="ctr"/>
        <c:lblOffset val="100"/>
        <c:noMultiLvlLbl val="0"/>
      </c:catAx>
      <c:valAx>
        <c:axId val="1846360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476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0a92f1fb-1a9d-47c5-bdb5-09a0e19832a1}"/>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hyc!$K$28</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hyc!$J$29:$J$31</c:f>
              <c:strCache>
                <c:ptCount val="3"/>
                <c:pt idx="0">
                  <c:v>General</c:v>
                </c:pt>
                <c:pt idx="1">
                  <c:v>Indígena</c:v>
                </c:pt>
                <c:pt idx="2">
                  <c:v>Particular</c:v>
                </c:pt>
              </c:strCache>
            </c:strRef>
          </c:cat>
          <c:val>
            <c:numRef>
              <c:f>hyc!$K$29:$K$31</c:f>
              <c:numCache>
                <c:formatCode>0.0</c:formatCode>
                <c:ptCount val="3"/>
                <c:pt idx="0">
                  <c:v>4.60286491759511</c:v>
                </c:pt>
                <c:pt idx="1">
                  <c:v>7.00636942675159</c:v>
                </c:pt>
                <c:pt idx="2">
                  <c:v>1.75908221797323</c:v>
                </c:pt>
              </c:numCache>
            </c:numRef>
          </c:val>
        </c:ser>
        <c:ser>
          <c:idx val="1"/>
          <c:order val="1"/>
          <c:tx>
            <c:strRef>
              <c:f>hyc!$L$28</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hyc!$J$29:$J$31</c:f>
              <c:strCache>
                <c:ptCount val="3"/>
                <c:pt idx="0">
                  <c:v>General</c:v>
                </c:pt>
                <c:pt idx="1">
                  <c:v>Indígena</c:v>
                </c:pt>
                <c:pt idx="2">
                  <c:v>Particular</c:v>
                </c:pt>
              </c:strCache>
            </c:strRef>
          </c:cat>
          <c:val>
            <c:numRef>
              <c:f>hyc!$L$29:$L$31</c:f>
              <c:numCache>
                <c:formatCode>0.0</c:formatCode>
                <c:ptCount val="3"/>
                <c:pt idx="0">
                  <c:v>39.7468809364892</c:v>
                </c:pt>
                <c:pt idx="1">
                  <c:v>35.031847133758</c:v>
                </c:pt>
                <c:pt idx="2">
                  <c:v>17.7055449330784</c:v>
                </c:pt>
              </c:numCache>
            </c:numRef>
          </c:val>
        </c:ser>
        <c:ser>
          <c:idx val="2"/>
          <c:order val="2"/>
          <c:tx>
            <c:strRef>
              <c:f>hyc!$M$28</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hyc!$J$29:$J$31</c:f>
              <c:strCache>
                <c:ptCount val="3"/>
                <c:pt idx="0">
                  <c:v>General</c:v>
                </c:pt>
                <c:pt idx="1">
                  <c:v>Indígena</c:v>
                </c:pt>
                <c:pt idx="2">
                  <c:v>Particular</c:v>
                </c:pt>
              </c:strCache>
            </c:strRef>
          </c:cat>
          <c:val>
            <c:numRef>
              <c:f>hyc!$M$29:$M$31</c:f>
              <c:numCache>
                <c:formatCode>0.0</c:formatCode>
                <c:ptCount val="3"/>
                <c:pt idx="0">
                  <c:v>44.6475329876264</c:v>
                </c:pt>
                <c:pt idx="1">
                  <c:v>40.7643312101911</c:v>
                </c:pt>
                <c:pt idx="2">
                  <c:v>53.0783938814532</c:v>
                </c:pt>
              </c:numCache>
            </c:numRef>
          </c:val>
        </c:ser>
        <c:ser>
          <c:idx val="3"/>
          <c:order val="3"/>
          <c:tx>
            <c:strRef>
              <c:f>hyc!$N$28</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hyc!$J$29:$J$31</c:f>
              <c:strCache>
                <c:ptCount val="3"/>
                <c:pt idx="0">
                  <c:v>General</c:v>
                </c:pt>
                <c:pt idx="1">
                  <c:v>Indígena</c:v>
                </c:pt>
                <c:pt idx="2">
                  <c:v>Particular</c:v>
                </c:pt>
              </c:strCache>
            </c:strRef>
          </c:cat>
          <c:val>
            <c:numRef>
              <c:f>hyc!$N$29:$N$31</c:f>
              <c:numCache>
                <c:formatCode>0.0</c:formatCode>
                <c:ptCount val="3"/>
                <c:pt idx="0">
                  <c:v>11.0027211582893</c:v>
                </c:pt>
                <c:pt idx="1">
                  <c:v>17.1974522292994</c:v>
                </c:pt>
                <c:pt idx="2">
                  <c:v>27.4569789674952</c:v>
                </c:pt>
              </c:numCache>
            </c:numRef>
          </c:val>
        </c:ser>
        <c:dLbls>
          <c:showLegendKey val="0"/>
          <c:showVal val="1"/>
          <c:showCatName val="0"/>
          <c:showSerName val="0"/>
          <c:showPercent val="0"/>
          <c:showBubbleSize val="0"/>
        </c:dLbls>
        <c:gapWidth val="219"/>
        <c:overlap val="-27"/>
        <c:axId val="1605231135"/>
        <c:axId val="1605232095"/>
      </c:barChart>
      <c:catAx>
        <c:axId val="160523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05232095"/>
        <c:crosses val="autoZero"/>
        <c:auto val="1"/>
        <c:lblAlgn val="ctr"/>
        <c:lblOffset val="100"/>
        <c:noMultiLvlLbl val="0"/>
      </c:catAx>
      <c:valAx>
        <c:axId val="1605232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052311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b95c9043-3e74-4a8c-a9fe-da9d87ddda6b}"/>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hyc!$K$40</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hyc!$J$41:$J$43</c:f>
              <c:strCache>
                <c:ptCount val="3"/>
                <c:pt idx="0">
                  <c:v>General</c:v>
                </c:pt>
                <c:pt idx="1">
                  <c:v>Indígena</c:v>
                </c:pt>
                <c:pt idx="2">
                  <c:v>Particular</c:v>
                </c:pt>
              </c:strCache>
            </c:strRef>
          </c:cat>
          <c:val>
            <c:numRef>
              <c:f>hyc!$K$41:$K$43</c:f>
              <c:numCache>
                <c:formatCode>0.0</c:formatCode>
                <c:ptCount val="3"/>
                <c:pt idx="0">
                  <c:v>3.59772054687309</c:v>
                </c:pt>
                <c:pt idx="1">
                  <c:v>1.05263157894737</c:v>
                </c:pt>
                <c:pt idx="2">
                  <c:v>1.14814814814815</c:v>
                </c:pt>
              </c:numCache>
            </c:numRef>
          </c:val>
        </c:ser>
        <c:ser>
          <c:idx val="1"/>
          <c:order val="1"/>
          <c:tx>
            <c:strRef>
              <c:f>hyc!$L$40</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hyc!$J$41:$J$43</c:f>
              <c:strCache>
                <c:ptCount val="3"/>
                <c:pt idx="0">
                  <c:v>General</c:v>
                </c:pt>
                <c:pt idx="1">
                  <c:v>Indígena</c:v>
                </c:pt>
                <c:pt idx="2">
                  <c:v>Particular</c:v>
                </c:pt>
              </c:strCache>
            </c:strRef>
          </c:cat>
          <c:val>
            <c:numRef>
              <c:f>hyc!$L$41:$L$43</c:f>
              <c:numCache>
                <c:formatCode>0.0</c:formatCode>
                <c:ptCount val="3"/>
                <c:pt idx="0">
                  <c:v>32.6778682710886</c:v>
                </c:pt>
                <c:pt idx="1">
                  <c:v>23.6842105263158</c:v>
                </c:pt>
                <c:pt idx="2">
                  <c:v>8.77777777777778</c:v>
                </c:pt>
              </c:numCache>
            </c:numRef>
          </c:val>
        </c:ser>
        <c:ser>
          <c:idx val="2"/>
          <c:order val="2"/>
          <c:tx>
            <c:strRef>
              <c:f>hyc!$M$40</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hyc!$J$41:$J$43</c:f>
              <c:strCache>
                <c:ptCount val="3"/>
                <c:pt idx="0">
                  <c:v>General</c:v>
                </c:pt>
                <c:pt idx="1">
                  <c:v>Indígena</c:v>
                </c:pt>
                <c:pt idx="2">
                  <c:v>Particular</c:v>
                </c:pt>
              </c:strCache>
            </c:strRef>
          </c:cat>
          <c:val>
            <c:numRef>
              <c:f>hyc!$M$41:$M$43</c:f>
              <c:numCache>
                <c:formatCode>0.0</c:formatCode>
                <c:ptCount val="3"/>
                <c:pt idx="0">
                  <c:v>50.1822095042434</c:v>
                </c:pt>
                <c:pt idx="1">
                  <c:v>55.2631578947368</c:v>
                </c:pt>
                <c:pt idx="2">
                  <c:v>57.5925925925926</c:v>
                </c:pt>
              </c:numCache>
            </c:numRef>
          </c:val>
        </c:ser>
        <c:ser>
          <c:idx val="3"/>
          <c:order val="3"/>
          <c:tx>
            <c:strRef>
              <c:f>hyc!$N$40</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hyc!$J$41:$J$43</c:f>
              <c:strCache>
                <c:ptCount val="3"/>
                <c:pt idx="0">
                  <c:v>General</c:v>
                </c:pt>
                <c:pt idx="1">
                  <c:v>Indígena</c:v>
                </c:pt>
                <c:pt idx="2">
                  <c:v>Particular</c:v>
                </c:pt>
              </c:strCache>
            </c:strRef>
          </c:cat>
          <c:val>
            <c:numRef>
              <c:f>hyc!$N$41:$N$43</c:f>
              <c:numCache>
                <c:formatCode>0.0</c:formatCode>
                <c:ptCount val="3"/>
                <c:pt idx="0">
                  <c:v>13.5422016777949</c:v>
                </c:pt>
                <c:pt idx="1">
                  <c:v>20</c:v>
                </c:pt>
                <c:pt idx="2">
                  <c:v>32.4814814814815</c:v>
                </c:pt>
              </c:numCache>
            </c:numRef>
          </c:val>
        </c:ser>
        <c:dLbls>
          <c:showLegendKey val="0"/>
          <c:showVal val="1"/>
          <c:showCatName val="0"/>
          <c:showSerName val="0"/>
          <c:showPercent val="0"/>
          <c:showBubbleSize val="0"/>
        </c:dLbls>
        <c:gapWidth val="219"/>
        <c:overlap val="-27"/>
        <c:axId val="1726369551"/>
        <c:axId val="1726358511"/>
      </c:barChart>
      <c:catAx>
        <c:axId val="172636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726358511"/>
        <c:crosses val="autoZero"/>
        <c:auto val="1"/>
        <c:lblAlgn val="ctr"/>
        <c:lblOffset val="100"/>
        <c:noMultiLvlLbl val="0"/>
      </c:catAx>
      <c:valAx>
        <c:axId val="1726358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7263695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bb67f5d0-e348-4a80-b804-6f9bcc8dc353}"/>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hyc!$K$53</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hyc!$J$54:$J$56</c:f>
              <c:strCache>
                <c:ptCount val="3"/>
                <c:pt idx="0">
                  <c:v>General</c:v>
                </c:pt>
                <c:pt idx="1">
                  <c:v>Indígena</c:v>
                </c:pt>
                <c:pt idx="2">
                  <c:v>Particular</c:v>
                </c:pt>
              </c:strCache>
            </c:strRef>
          </c:cat>
          <c:val>
            <c:numRef>
              <c:f>hyc!$K$54:$K$56</c:f>
              <c:numCache>
                <c:formatCode>0.0</c:formatCode>
                <c:ptCount val="3"/>
                <c:pt idx="0">
                  <c:v>2.85227214900005</c:v>
                </c:pt>
                <c:pt idx="1">
                  <c:v>3.88059701492537</c:v>
                </c:pt>
                <c:pt idx="2">
                  <c:v>0.821917808219178</c:v>
                </c:pt>
              </c:numCache>
            </c:numRef>
          </c:val>
        </c:ser>
        <c:ser>
          <c:idx val="1"/>
          <c:order val="1"/>
          <c:tx>
            <c:strRef>
              <c:f>hyc!$L$53</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hyc!$J$54:$J$56</c:f>
              <c:strCache>
                <c:ptCount val="3"/>
                <c:pt idx="0">
                  <c:v>General</c:v>
                </c:pt>
                <c:pt idx="1">
                  <c:v>Indígena</c:v>
                </c:pt>
                <c:pt idx="2">
                  <c:v>Particular</c:v>
                </c:pt>
              </c:strCache>
            </c:strRef>
          </c:cat>
          <c:val>
            <c:numRef>
              <c:f>hyc!$L$54:$L$56</c:f>
              <c:numCache>
                <c:formatCode>0.0</c:formatCode>
                <c:ptCount val="3"/>
                <c:pt idx="0">
                  <c:v>35.6165080657473</c:v>
                </c:pt>
                <c:pt idx="1">
                  <c:v>31.6417910447761</c:v>
                </c:pt>
                <c:pt idx="2">
                  <c:v>12.0156555772994</c:v>
                </c:pt>
              </c:numCache>
            </c:numRef>
          </c:val>
        </c:ser>
        <c:ser>
          <c:idx val="2"/>
          <c:order val="2"/>
          <c:tx>
            <c:strRef>
              <c:f>hyc!$M$53</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hyc!$J$54:$J$56</c:f>
              <c:strCache>
                <c:ptCount val="3"/>
                <c:pt idx="0">
                  <c:v>General</c:v>
                </c:pt>
                <c:pt idx="1">
                  <c:v>Indígena</c:v>
                </c:pt>
                <c:pt idx="2">
                  <c:v>Particular</c:v>
                </c:pt>
              </c:strCache>
            </c:strRef>
          </c:cat>
          <c:val>
            <c:numRef>
              <c:f>hyc!$M$54:$M$56</c:f>
              <c:numCache>
                <c:formatCode>0.0</c:formatCode>
                <c:ptCount val="3"/>
                <c:pt idx="0">
                  <c:v>50.5063355554425</c:v>
                </c:pt>
                <c:pt idx="1">
                  <c:v>50.7462686567164</c:v>
                </c:pt>
                <c:pt idx="2">
                  <c:v>50.5675146771037</c:v>
                </c:pt>
              </c:numCache>
            </c:numRef>
          </c:val>
        </c:ser>
        <c:ser>
          <c:idx val="3"/>
          <c:order val="3"/>
          <c:tx>
            <c:strRef>
              <c:f>hyc!$N$53</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hyc!$J$54:$J$56</c:f>
              <c:strCache>
                <c:ptCount val="3"/>
                <c:pt idx="0">
                  <c:v>General</c:v>
                </c:pt>
                <c:pt idx="1">
                  <c:v>Indígena</c:v>
                </c:pt>
                <c:pt idx="2">
                  <c:v>Particular</c:v>
                </c:pt>
              </c:strCache>
            </c:strRef>
          </c:cat>
          <c:val>
            <c:numRef>
              <c:f>hyc!$N$54:$N$56</c:f>
              <c:numCache>
                <c:formatCode>0.0</c:formatCode>
                <c:ptCount val="3"/>
                <c:pt idx="0">
                  <c:v>11.0248842298102</c:v>
                </c:pt>
                <c:pt idx="1">
                  <c:v>13.7313432835821</c:v>
                </c:pt>
                <c:pt idx="2">
                  <c:v>36.5949119373777</c:v>
                </c:pt>
              </c:numCache>
            </c:numRef>
          </c:val>
        </c:ser>
        <c:dLbls>
          <c:showLegendKey val="0"/>
          <c:showVal val="1"/>
          <c:showCatName val="0"/>
          <c:showSerName val="0"/>
          <c:showPercent val="0"/>
          <c:showBubbleSize val="0"/>
        </c:dLbls>
        <c:gapWidth val="219"/>
        <c:overlap val="-27"/>
        <c:axId val="1629243327"/>
        <c:axId val="1629237567"/>
      </c:barChart>
      <c:catAx>
        <c:axId val="162924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29237567"/>
        <c:crosses val="autoZero"/>
        <c:auto val="1"/>
        <c:lblAlgn val="ctr"/>
        <c:lblOffset val="100"/>
        <c:noMultiLvlLbl val="0"/>
      </c:catAx>
      <c:valAx>
        <c:axId val="1629237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29243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ee732b52-96ea-4d28-b257-c967b9e67680}"/>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hyc!$K$66</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hyc!$J$67:$J$69</c:f>
              <c:strCache>
                <c:ptCount val="3"/>
                <c:pt idx="0">
                  <c:v>General</c:v>
                </c:pt>
                <c:pt idx="1">
                  <c:v>Indígena</c:v>
                </c:pt>
                <c:pt idx="2">
                  <c:v>Particular</c:v>
                </c:pt>
              </c:strCache>
            </c:strRef>
          </c:cat>
          <c:val>
            <c:numRef>
              <c:f>hyc!$K$67:$K$69</c:f>
              <c:numCache>
                <c:formatCode>0.0</c:formatCode>
                <c:ptCount val="3"/>
                <c:pt idx="0">
                  <c:v>1.98950118650974</c:v>
                </c:pt>
                <c:pt idx="1">
                  <c:v>2.53521126760563</c:v>
                </c:pt>
                <c:pt idx="2">
                  <c:v>0.576036866359447</c:v>
                </c:pt>
              </c:numCache>
            </c:numRef>
          </c:val>
        </c:ser>
        <c:ser>
          <c:idx val="1"/>
          <c:order val="1"/>
          <c:tx>
            <c:strRef>
              <c:f>hyc!$L$66</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hyc!$J$67:$J$69</c:f>
              <c:strCache>
                <c:ptCount val="3"/>
                <c:pt idx="0">
                  <c:v>General</c:v>
                </c:pt>
                <c:pt idx="1">
                  <c:v>Indígena</c:v>
                </c:pt>
                <c:pt idx="2">
                  <c:v>Particular</c:v>
                </c:pt>
              </c:strCache>
            </c:strRef>
          </c:cat>
          <c:val>
            <c:numRef>
              <c:f>hyc!$L$67:$L$69</c:f>
              <c:numCache>
                <c:formatCode>0.0</c:formatCode>
                <c:ptCount val="3"/>
                <c:pt idx="0">
                  <c:v>27.9728660802033</c:v>
                </c:pt>
                <c:pt idx="1">
                  <c:v>25.9154929577465</c:v>
                </c:pt>
                <c:pt idx="2">
                  <c:v>8.29493087557604</c:v>
                </c:pt>
              </c:numCache>
            </c:numRef>
          </c:val>
        </c:ser>
        <c:ser>
          <c:idx val="2"/>
          <c:order val="2"/>
          <c:tx>
            <c:strRef>
              <c:f>hyc!$M$66</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hyc!$J$67:$J$69</c:f>
              <c:strCache>
                <c:ptCount val="3"/>
                <c:pt idx="0">
                  <c:v>General</c:v>
                </c:pt>
                <c:pt idx="1">
                  <c:v>Indígena</c:v>
                </c:pt>
                <c:pt idx="2">
                  <c:v>Particular</c:v>
                </c:pt>
              </c:strCache>
            </c:strRef>
          </c:cat>
          <c:val>
            <c:numRef>
              <c:f>hyc!$M$67:$M$69</c:f>
              <c:numCache>
                <c:formatCode>0.0</c:formatCode>
                <c:ptCount val="3"/>
                <c:pt idx="0">
                  <c:v>53.4984060020614</c:v>
                </c:pt>
                <c:pt idx="1">
                  <c:v>62.2535211267606</c:v>
                </c:pt>
                <c:pt idx="2">
                  <c:v>56.8356374807988</c:v>
                </c:pt>
              </c:numCache>
            </c:numRef>
          </c:val>
        </c:ser>
        <c:ser>
          <c:idx val="3"/>
          <c:order val="3"/>
          <c:tx>
            <c:strRef>
              <c:f>hyc!$N$66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hyc!$J$67:$J$69</c:f>
              <c:strCache>
                <c:ptCount val="3"/>
                <c:pt idx="0">
                  <c:v>General</c:v>
                </c:pt>
                <c:pt idx="1">
                  <c:v>Indígena</c:v>
                </c:pt>
                <c:pt idx="2">
                  <c:v>Particular</c:v>
                </c:pt>
              </c:strCache>
            </c:strRef>
          </c:cat>
          <c:val>
            <c:numRef>
              <c:f>hyc!$N$67:$N$69</c:f>
              <c:numCache>
                <c:formatCode>0.0</c:formatCode>
                <c:ptCount val="3"/>
                <c:pt idx="0">
                  <c:v>16.5392267312256</c:v>
                </c:pt>
                <c:pt idx="1">
                  <c:v>9.29577464788732</c:v>
                </c:pt>
                <c:pt idx="2">
                  <c:v>34.2933947772657</c:v>
                </c:pt>
              </c:numCache>
            </c:numRef>
          </c:val>
        </c:ser>
        <c:dLbls>
          <c:showLegendKey val="0"/>
          <c:showVal val="1"/>
          <c:showCatName val="0"/>
          <c:showSerName val="0"/>
          <c:showPercent val="0"/>
          <c:showBubbleSize val="0"/>
        </c:dLbls>
        <c:gapWidth val="219"/>
        <c:overlap val="-27"/>
        <c:axId val="1726380111"/>
        <c:axId val="1726385391"/>
      </c:barChart>
      <c:catAx>
        <c:axId val="172638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726385391"/>
        <c:crosses val="autoZero"/>
        <c:auto val="1"/>
        <c:lblAlgn val="ctr"/>
        <c:lblOffset val="100"/>
        <c:noMultiLvlLbl val="0"/>
      </c:catAx>
      <c:valAx>
        <c:axId val="17263853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ontserrat" panose="00000500000000000000" pitchFamily="50" charset="0"/>
                <a:ea typeface="+mn-ea"/>
                <a:cs typeface="+mn-cs"/>
              </a:defRPr>
            </a:pPr>
          </a:p>
        </c:txPr>
        <c:crossAx val="17263801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ec1a29a5-5be5-46a0-8b91-3d42cdb08cb1}"/>
      </c:ext>
    </c:extLst>
  </c:chart>
  <c:spPr>
    <a:noFill/>
    <a:ln>
      <a:noFill/>
    </a:ln>
    <a:effectLst/>
  </c:spPr>
  <c:txPr>
    <a:bodyPr/>
    <a:lstStyle/>
    <a:p>
      <a:pPr>
        <a:defRPr lang="es-MX" sz="1200">
          <a:latin typeface="Montserrat" panose="00000500000000000000" pitchFamily="50"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VF!$A$13</c:f>
              <c:strCache>
                <c:ptCount val="1"/>
                <c:pt idx="0">
                  <c:v>Sin evidencias</c:v>
                </c:pt>
              </c:strCache>
            </c:strRef>
          </c:tx>
          <c:spPr>
            <a:solidFill>
              <a:schemeClr val="bg1">
                <a:lumMod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VF!$B$12:$D$12</c:f>
              <c:strCache>
                <c:ptCount val="3"/>
                <c:pt idx="0">
                  <c:v>General</c:v>
                </c:pt>
                <c:pt idx="1">
                  <c:v>Indígena</c:v>
                </c:pt>
                <c:pt idx="2">
                  <c:v>Particular</c:v>
                </c:pt>
              </c:strCache>
            </c:strRef>
          </c:cat>
          <c:val>
            <c:numRef>
              <c:f>VF!$B$13:$D$13</c:f>
              <c:numCache>
                <c:formatCode>0.0%</c:formatCode>
                <c:ptCount val="3"/>
                <c:pt idx="0">
                  <c:v>0.0485215368980613</c:v>
                </c:pt>
                <c:pt idx="1">
                  <c:v>0.0622887493964268</c:v>
                </c:pt>
                <c:pt idx="2">
                  <c:v>0.0170870626525631</c:v>
                </c:pt>
              </c:numCache>
            </c:numRef>
          </c:val>
        </c:ser>
        <c:ser>
          <c:idx val="1"/>
          <c:order val="1"/>
          <c:tx>
            <c:strRef>
              <c:f>VF!$A$14</c:f>
              <c:strCache>
                <c:ptCount val="1"/>
                <c:pt idx="0">
                  <c:v>Requiere apoyo</c:v>
                </c:pt>
              </c:strCache>
            </c:strRef>
          </c:tx>
          <c:spPr>
            <a:solidFill>
              <a:srgbClr val="9915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VF!$B$12:$D$12</c:f>
              <c:strCache>
                <c:ptCount val="3"/>
                <c:pt idx="0">
                  <c:v>General</c:v>
                </c:pt>
                <c:pt idx="1">
                  <c:v>Indígena</c:v>
                </c:pt>
                <c:pt idx="2">
                  <c:v>Particular</c:v>
                </c:pt>
              </c:strCache>
            </c:strRef>
          </c:cat>
          <c:val>
            <c:numRef>
              <c:f>VF!$B$14:$D$14</c:f>
              <c:numCache>
                <c:formatCode>0.0%</c:formatCode>
                <c:ptCount val="3"/>
                <c:pt idx="0">
                  <c:v>0.358246364915572</c:v>
                </c:pt>
                <c:pt idx="1">
                  <c:v>0.317720907774022</c:v>
                </c:pt>
                <c:pt idx="2">
                  <c:v>0.158813521710186</c:v>
                </c:pt>
              </c:numCache>
            </c:numRef>
          </c:val>
        </c:ser>
        <c:ser>
          <c:idx val="2"/>
          <c:order val="2"/>
          <c:tx>
            <c:strRef>
              <c:f>VF!$A$15</c:f>
              <c:strCache>
                <c:ptCount val="1"/>
                <c:pt idx="0">
                  <c:v>En proceso de desarrollo</c:v>
                </c:pt>
              </c:strCache>
            </c:strRef>
          </c:tx>
          <c:spPr>
            <a:solidFill>
              <a:srgbClr val="DDC9A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VF!$B$12:$D$12</c:f>
              <c:strCache>
                <c:ptCount val="3"/>
                <c:pt idx="0">
                  <c:v>General</c:v>
                </c:pt>
                <c:pt idx="1">
                  <c:v>Indígena</c:v>
                </c:pt>
                <c:pt idx="2">
                  <c:v>Particular</c:v>
                </c:pt>
              </c:strCache>
            </c:strRef>
          </c:cat>
          <c:val>
            <c:numRef>
              <c:f>VF!$B$15:$D$15</c:f>
              <c:numCache>
                <c:formatCode>0.0%</c:formatCode>
                <c:ptCount val="3"/>
                <c:pt idx="0">
                  <c:v>0.437798037836148</c:v>
                </c:pt>
                <c:pt idx="1">
                  <c:v>0.447609850313858</c:v>
                </c:pt>
                <c:pt idx="2">
                  <c:v>0.474961165766699</c:v>
                </c:pt>
              </c:numCache>
            </c:numRef>
          </c:val>
        </c:ser>
        <c:ser>
          <c:idx val="3"/>
          <c:order val="3"/>
          <c:tx>
            <c:strRef>
              <c:f>VF!$A$16</c:f>
              <c:strCache>
                <c:ptCount val="1"/>
                <c:pt idx="0">
                  <c:v>Aprendizaje desarrollado</c:v>
                </c:pt>
              </c:strCache>
            </c:strRef>
          </c:tx>
          <c:spPr>
            <a:solidFill>
              <a:srgbClr val="771139"/>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1"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VF!$B$12:$D$12</c:f>
              <c:strCache>
                <c:ptCount val="3"/>
                <c:pt idx="0">
                  <c:v>General</c:v>
                </c:pt>
                <c:pt idx="1">
                  <c:v>Indígena</c:v>
                </c:pt>
                <c:pt idx="2">
                  <c:v>Particular</c:v>
                </c:pt>
              </c:strCache>
            </c:strRef>
          </c:cat>
          <c:val>
            <c:numRef>
              <c:f>VF!$B$16:$D$16</c:f>
              <c:numCache>
                <c:formatCode>0.0%</c:formatCode>
                <c:ptCount val="3"/>
                <c:pt idx="0">
                  <c:v>0.155434060350219</c:v>
                </c:pt>
                <c:pt idx="1">
                  <c:v>0.172380492515693</c:v>
                </c:pt>
                <c:pt idx="2">
                  <c:v>0.349138249870553</c:v>
                </c:pt>
              </c:numCache>
            </c:numRef>
          </c:val>
        </c:ser>
        <c:dLbls>
          <c:showLegendKey val="0"/>
          <c:showVal val="1"/>
          <c:showCatName val="0"/>
          <c:showSerName val="0"/>
          <c:showPercent val="0"/>
          <c:showBubbleSize val="0"/>
        </c:dLbls>
        <c:gapWidth val="150"/>
        <c:axId val="707988128"/>
        <c:axId val="707991968"/>
      </c:barChart>
      <c:catAx>
        <c:axId val="707988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707991968"/>
        <c:crosses val="autoZero"/>
        <c:auto val="1"/>
        <c:lblAlgn val="ctr"/>
        <c:lblOffset val="100"/>
        <c:noMultiLvlLbl val="0"/>
      </c:catAx>
      <c:valAx>
        <c:axId val="707991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7079881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9349f486-5b3f-470b-a372-fa4e727ee0fe}"/>
      </c:ext>
    </c:extLst>
  </c:chart>
  <c:spPr>
    <a:solidFill>
      <a:schemeClr val="bg1"/>
    </a:solidFill>
    <a:ln w="9525" cap="flat" cmpd="sng" algn="ctr">
      <a:noFill/>
      <a:round/>
    </a:ln>
    <a:effectLst/>
  </c:spPr>
  <c:txPr>
    <a:bodyPr/>
    <a:lstStyle/>
    <a:p>
      <a:pPr>
        <a:defRPr lang="es-MX"/>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len!$K$1</c:f>
              <c:strCache>
                <c:ptCount val="1"/>
                <c:pt idx="0">
                  <c:v>Sin evidencias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len!$J$2:$J$4</c:f>
              <c:strCache>
                <c:ptCount val="3"/>
                <c:pt idx="0">
                  <c:v>General</c:v>
                </c:pt>
                <c:pt idx="1">
                  <c:v>Indígena</c:v>
                </c:pt>
                <c:pt idx="2">
                  <c:v>Particular</c:v>
                </c:pt>
              </c:strCache>
            </c:strRef>
          </c:cat>
          <c:val>
            <c:numRef>
              <c:f>len!$K$2:$K$4</c:f>
              <c:numCache>
                <c:formatCode>0.0</c:formatCode>
                <c:ptCount val="3"/>
                <c:pt idx="0">
                  <c:v>9.4288712336981</c:v>
                </c:pt>
                <c:pt idx="1">
                  <c:v>6.80473372781065</c:v>
                </c:pt>
                <c:pt idx="2">
                  <c:v>1.27591706539075</c:v>
                </c:pt>
              </c:numCache>
            </c:numRef>
          </c:val>
        </c:ser>
        <c:ser>
          <c:idx val="1"/>
          <c:order val="1"/>
          <c:tx>
            <c:strRef>
              <c:f>len!$L$1</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len!$J$2:$J$4</c:f>
              <c:strCache>
                <c:ptCount val="3"/>
                <c:pt idx="0">
                  <c:v>General</c:v>
                </c:pt>
                <c:pt idx="1">
                  <c:v>Indígena</c:v>
                </c:pt>
                <c:pt idx="2">
                  <c:v>Particular</c:v>
                </c:pt>
              </c:strCache>
            </c:strRef>
          </c:cat>
          <c:val>
            <c:numRef>
              <c:f>len!$L$2:$L$4</c:f>
              <c:numCache>
                <c:formatCode>0.0</c:formatCode>
                <c:ptCount val="3"/>
                <c:pt idx="0">
                  <c:v>57.4276720131914</c:v>
                </c:pt>
                <c:pt idx="1">
                  <c:v>37.8698224852071</c:v>
                </c:pt>
                <c:pt idx="2">
                  <c:v>14.3540669856459</c:v>
                </c:pt>
              </c:numCache>
            </c:numRef>
          </c:val>
        </c:ser>
        <c:ser>
          <c:idx val="2"/>
          <c:order val="2"/>
          <c:tx>
            <c:strRef>
              <c:f>len!$M$1</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len!$J$2:$J$4</c:f>
              <c:strCache>
                <c:ptCount val="3"/>
                <c:pt idx="0">
                  <c:v>General</c:v>
                </c:pt>
                <c:pt idx="1">
                  <c:v>Indígena</c:v>
                </c:pt>
                <c:pt idx="2">
                  <c:v>Particular</c:v>
                </c:pt>
              </c:strCache>
            </c:strRef>
          </c:cat>
          <c:val>
            <c:numRef>
              <c:f>len!$M$2:$M$4</c:f>
              <c:numCache>
                <c:formatCode>0.0</c:formatCode>
                <c:ptCount val="3"/>
                <c:pt idx="0">
                  <c:v>28.5714285714286</c:v>
                </c:pt>
                <c:pt idx="1">
                  <c:v>41.1242603550296</c:v>
                </c:pt>
                <c:pt idx="2">
                  <c:v>37.0015948963317</c:v>
                </c:pt>
              </c:numCache>
            </c:numRef>
          </c:val>
        </c:ser>
        <c:ser>
          <c:idx val="3"/>
          <c:order val="3"/>
          <c:tx>
            <c:strRef>
              <c:f>len!$N$1</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1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len!$J$2:$J$4</c:f>
              <c:strCache>
                <c:ptCount val="3"/>
                <c:pt idx="0">
                  <c:v>General</c:v>
                </c:pt>
                <c:pt idx="1">
                  <c:v>Indígena</c:v>
                </c:pt>
                <c:pt idx="2">
                  <c:v>Particular</c:v>
                </c:pt>
              </c:strCache>
            </c:strRef>
          </c:cat>
          <c:val>
            <c:numRef>
              <c:f>len!$N$2:$N$4</c:f>
              <c:numCache>
                <c:formatCode>0.0</c:formatCode>
                <c:ptCount val="3"/>
                <c:pt idx="0">
                  <c:v>4.6</c:v>
                </c:pt>
                <c:pt idx="1">
                  <c:v>14.2011834319527</c:v>
                </c:pt>
                <c:pt idx="2">
                  <c:v>47.3684210526316</c:v>
                </c:pt>
              </c:numCache>
            </c:numRef>
          </c:val>
        </c:ser>
        <c:dLbls>
          <c:showLegendKey val="0"/>
          <c:showVal val="1"/>
          <c:showCatName val="0"/>
          <c:showSerName val="0"/>
          <c:showPercent val="0"/>
          <c:showBubbleSize val="0"/>
        </c:dLbls>
        <c:gapWidth val="219"/>
        <c:overlap val="-27"/>
        <c:axId val="1052778304"/>
        <c:axId val="1052783104"/>
      </c:barChart>
      <c:catAx>
        <c:axId val="105277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crossAx val="1052783104"/>
        <c:crosses val="autoZero"/>
        <c:auto val="1"/>
        <c:lblAlgn val="ctr"/>
        <c:lblOffset val="100"/>
        <c:noMultiLvlLbl val="0"/>
      </c:catAx>
      <c:valAx>
        <c:axId val="1052783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052778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32aad302-702c-48e2-ba78-111f6acb5525}"/>
      </c:ext>
    </c:extLst>
  </c:chart>
  <c:spPr>
    <a:noFill/>
    <a:ln>
      <a:noFill/>
    </a:ln>
    <a:effectLst/>
  </c:spPr>
  <c:txPr>
    <a:bodyPr/>
    <a:lstStyle/>
    <a:p>
      <a:pPr>
        <a:defRPr lang="es-MX"/>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len!$K$14</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len!$J$15:$J$17</c:f>
              <c:strCache>
                <c:ptCount val="3"/>
                <c:pt idx="0">
                  <c:v>General</c:v>
                </c:pt>
                <c:pt idx="1">
                  <c:v>Indígena</c:v>
                </c:pt>
                <c:pt idx="2">
                  <c:v>Particular</c:v>
                </c:pt>
              </c:strCache>
            </c:strRef>
          </c:cat>
          <c:val>
            <c:numRef>
              <c:f>len!$K$15:$K$17</c:f>
              <c:numCache>
                <c:formatCode>0.0</c:formatCode>
                <c:ptCount val="3"/>
                <c:pt idx="0">
                  <c:v>3.30111203855785</c:v>
                </c:pt>
                <c:pt idx="1">
                  <c:v>1.71919770773639</c:v>
                </c:pt>
                <c:pt idx="2">
                  <c:v>1.53019023986766</c:v>
                </c:pt>
              </c:numCache>
            </c:numRef>
          </c:val>
        </c:ser>
        <c:ser>
          <c:idx val="1"/>
          <c:order val="1"/>
          <c:tx>
            <c:strRef>
              <c:f>len!$L$14</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len!$J$15:$J$17</c:f>
              <c:strCache>
                <c:ptCount val="3"/>
                <c:pt idx="0">
                  <c:v>General</c:v>
                </c:pt>
                <c:pt idx="1">
                  <c:v>Indígena</c:v>
                </c:pt>
                <c:pt idx="2">
                  <c:v>Particular</c:v>
                </c:pt>
              </c:strCache>
            </c:strRef>
          </c:cat>
          <c:val>
            <c:numRef>
              <c:f>len!$L$15:$L$17</c:f>
              <c:numCache>
                <c:formatCode>0.0</c:formatCode>
                <c:ptCount val="3"/>
                <c:pt idx="0">
                  <c:v>24.3006004469695</c:v>
                </c:pt>
                <c:pt idx="1">
                  <c:v>12.8939828080229</c:v>
                </c:pt>
                <c:pt idx="2">
                  <c:v>7.36145574855252</c:v>
                </c:pt>
              </c:numCache>
            </c:numRef>
          </c:val>
        </c:ser>
        <c:ser>
          <c:idx val="2"/>
          <c:order val="2"/>
          <c:tx>
            <c:strRef>
              <c:f>len!$M$14</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len!$J$15:$J$17</c:f>
              <c:strCache>
                <c:ptCount val="3"/>
                <c:pt idx="0">
                  <c:v>General</c:v>
                </c:pt>
                <c:pt idx="1">
                  <c:v>Indígena</c:v>
                </c:pt>
                <c:pt idx="2">
                  <c:v>Particular</c:v>
                </c:pt>
              </c:strCache>
            </c:strRef>
          </c:cat>
          <c:val>
            <c:numRef>
              <c:f>len!$M$15:$M$17</c:f>
              <c:numCache>
                <c:formatCode>0.0</c:formatCode>
                <c:ptCount val="3"/>
                <c:pt idx="0">
                  <c:v>37.4996634265866</c:v>
                </c:pt>
                <c:pt idx="1">
                  <c:v>42.1203438395415</c:v>
                </c:pt>
                <c:pt idx="2">
                  <c:v>31.5550041356493</c:v>
                </c:pt>
              </c:numCache>
            </c:numRef>
          </c:val>
        </c:ser>
        <c:ser>
          <c:idx val="3"/>
          <c:order val="3"/>
          <c:tx>
            <c:strRef>
              <c:f>len!$N$14</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len!$J$15:$J$17</c:f>
              <c:strCache>
                <c:ptCount val="3"/>
                <c:pt idx="0">
                  <c:v>General</c:v>
                </c:pt>
                <c:pt idx="1">
                  <c:v>Indígena</c:v>
                </c:pt>
                <c:pt idx="2">
                  <c:v>Particular</c:v>
                </c:pt>
              </c:strCache>
            </c:strRef>
          </c:cat>
          <c:val>
            <c:numRef>
              <c:f>len!$N$15:$N$17</c:f>
              <c:numCache>
                <c:formatCode>0.0</c:formatCode>
                <c:ptCount val="3"/>
                <c:pt idx="0">
                  <c:v>34.898624087886</c:v>
                </c:pt>
                <c:pt idx="1">
                  <c:v>43.2664756446991</c:v>
                </c:pt>
                <c:pt idx="2">
                  <c:v>59.5533498759305</c:v>
                </c:pt>
              </c:numCache>
            </c:numRef>
          </c:val>
        </c:ser>
        <c:dLbls>
          <c:showLegendKey val="0"/>
          <c:showVal val="1"/>
          <c:showCatName val="0"/>
          <c:showSerName val="0"/>
          <c:showPercent val="0"/>
          <c:showBubbleSize val="0"/>
        </c:dLbls>
        <c:gapWidth val="219"/>
        <c:overlap val="-27"/>
        <c:axId val="1629221727"/>
        <c:axId val="1629233247"/>
      </c:barChart>
      <c:catAx>
        <c:axId val="162922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rgbClr val="3C3C3B"/>
                </a:solidFill>
                <a:latin typeface="Montserrat" panose="00000500000000000000" pitchFamily="50" charset="0"/>
                <a:ea typeface="+mn-ea"/>
                <a:cs typeface="+mn-cs"/>
              </a:defRPr>
            </a:pPr>
          </a:p>
        </c:txPr>
        <c:crossAx val="1629233247"/>
        <c:crosses val="autoZero"/>
        <c:auto val="1"/>
        <c:lblAlgn val="ctr"/>
        <c:lblOffset val="100"/>
        <c:noMultiLvlLbl val="0"/>
      </c:catAx>
      <c:valAx>
        <c:axId val="162923324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p>
        </c:txPr>
        <c:crossAx val="16292217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000" b="0" i="0" u="none" strike="noStrike" kern="1200" baseline="0">
              <a:solidFill>
                <a:srgbClr val="3C3C3B"/>
              </a:solidFill>
              <a:latin typeface="+mn-lt"/>
              <a:ea typeface="+mn-ea"/>
              <a:cs typeface="+mn-cs"/>
            </a:defRPr>
          </a:pPr>
        </a:p>
      </c:txPr>
    </c:legend>
    <c:plotVisOnly val="1"/>
    <c:dispBlanksAs val="gap"/>
    <c:showDLblsOverMax val="0"/>
    <c:extLst>
      <c:ext uri="{0b15fc19-7d7d-44ad-8c2d-2c3a37ce22c3}">
        <chartProps xmlns="https://web.wps.cn/et/2018/main" chartId="{7be17e0c-8d45-4061-ab47-86a4a092ea97}"/>
      </c:ext>
    </c:extLst>
  </c:chart>
  <c:spPr>
    <a:noFill/>
    <a:ln>
      <a:noFill/>
    </a:ln>
    <a:effectLst/>
  </c:spPr>
  <c:txPr>
    <a:bodyPr/>
    <a:lstStyle/>
    <a:p>
      <a:pPr>
        <a:defRPr lang="en-US" sz="1000" b="0" i="0" u="none" strike="noStrike" kern="1200" baseline="0">
          <a:solidFill>
            <a:schemeClr val="tx1"/>
          </a:solidFill>
          <a:latin typeface="+mn-lt"/>
          <a:ea typeface="+mn-ea"/>
          <a:cs typeface="+mn-cs"/>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len!$K$28</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len!$J$29:$J$31</c:f>
              <c:strCache>
                <c:ptCount val="3"/>
                <c:pt idx="0">
                  <c:v>General</c:v>
                </c:pt>
                <c:pt idx="1">
                  <c:v>Indígena</c:v>
                </c:pt>
                <c:pt idx="2">
                  <c:v>Particular</c:v>
                </c:pt>
              </c:strCache>
            </c:strRef>
          </c:cat>
          <c:val>
            <c:numRef>
              <c:f>len!$K$29:$K$31</c:f>
              <c:numCache>
                <c:formatCode>0.0</c:formatCode>
                <c:ptCount val="3"/>
                <c:pt idx="0">
                  <c:v>6.95692355085485</c:v>
                </c:pt>
                <c:pt idx="1">
                  <c:v>14.968152866242</c:v>
                </c:pt>
                <c:pt idx="2">
                  <c:v>3.13575525812619</c:v>
                </c:pt>
              </c:numCache>
            </c:numRef>
          </c:val>
        </c:ser>
        <c:ser>
          <c:idx val="1"/>
          <c:order val="1"/>
          <c:tx>
            <c:strRef>
              <c:f>len!$L$28</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len!$J$29:$J$31</c:f>
              <c:strCache>
                <c:ptCount val="3"/>
                <c:pt idx="0">
                  <c:v>General</c:v>
                </c:pt>
                <c:pt idx="1">
                  <c:v>Indígena</c:v>
                </c:pt>
                <c:pt idx="2">
                  <c:v>Particular</c:v>
                </c:pt>
              </c:strCache>
            </c:strRef>
          </c:cat>
          <c:val>
            <c:numRef>
              <c:f>len!$L$29:$L$31</c:f>
              <c:numCache>
                <c:formatCode>0.0</c:formatCode>
                <c:ptCount val="3"/>
                <c:pt idx="0">
                  <c:v>45.0146326436309</c:v>
                </c:pt>
                <c:pt idx="1">
                  <c:v>35.9872611464968</c:v>
                </c:pt>
                <c:pt idx="2">
                  <c:v>28.2600382409178</c:v>
                </c:pt>
              </c:numCache>
            </c:numRef>
          </c:val>
        </c:ser>
        <c:ser>
          <c:idx val="2"/>
          <c:order val="2"/>
          <c:tx>
            <c:strRef>
              <c:f>len!$M$28</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len!$J$29:$J$31</c:f>
              <c:strCache>
                <c:ptCount val="3"/>
                <c:pt idx="0">
                  <c:v>General</c:v>
                </c:pt>
                <c:pt idx="1">
                  <c:v>Indígena</c:v>
                </c:pt>
                <c:pt idx="2">
                  <c:v>Particular</c:v>
                </c:pt>
              </c:strCache>
            </c:strRef>
          </c:cat>
          <c:val>
            <c:numRef>
              <c:f>len!$M$29:$M$31</c:f>
              <c:numCache>
                <c:formatCode>0.0</c:formatCode>
                <c:ptCount val="3"/>
                <c:pt idx="0">
                  <c:v>39.1846793654054</c:v>
                </c:pt>
                <c:pt idx="1">
                  <c:v>39.4904458598726</c:v>
                </c:pt>
                <c:pt idx="2">
                  <c:v>46.3479923518164</c:v>
                </c:pt>
              </c:numCache>
            </c:numRef>
          </c:val>
        </c:ser>
        <c:ser>
          <c:idx val="3"/>
          <c:order val="3"/>
          <c:tx>
            <c:strRef>
              <c:f>len!$N$28</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len!$J$29:$J$31</c:f>
              <c:strCache>
                <c:ptCount val="3"/>
                <c:pt idx="0">
                  <c:v>General</c:v>
                </c:pt>
                <c:pt idx="1">
                  <c:v>Indígena</c:v>
                </c:pt>
                <c:pt idx="2">
                  <c:v>Particular</c:v>
                </c:pt>
              </c:strCache>
            </c:strRef>
          </c:cat>
          <c:val>
            <c:numRef>
              <c:f>len!$N$29:$N$31</c:f>
              <c:numCache>
                <c:formatCode>0.0</c:formatCode>
                <c:ptCount val="3"/>
                <c:pt idx="0">
                  <c:v>8.84376444010885</c:v>
                </c:pt>
                <c:pt idx="1">
                  <c:v>9.55414012738854</c:v>
                </c:pt>
                <c:pt idx="2">
                  <c:v>22.2562141491396</c:v>
                </c:pt>
              </c:numCache>
            </c:numRef>
          </c:val>
        </c:ser>
        <c:dLbls>
          <c:showLegendKey val="0"/>
          <c:showVal val="1"/>
          <c:showCatName val="0"/>
          <c:showSerName val="0"/>
          <c:showPercent val="0"/>
          <c:showBubbleSize val="0"/>
        </c:dLbls>
        <c:gapWidth val="219"/>
        <c:overlap val="-27"/>
        <c:axId val="1630193551"/>
        <c:axId val="1630197391"/>
      </c:barChart>
      <c:catAx>
        <c:axId val="163019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630197391"/>
        <c:crosses val="autoZero"/>
        <c:auto val="1"/>
        <c:lblAlgn val="ctr"/>
        <c:lblOffset val="100"/>
        <c:noMultiLvlLbl val="0"/>
      </c:catAx>
      <c:valAx>
        <c:axId val="16301973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6301935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rgbClr val="3C3C3B"/>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73d25d14-c825-4087-ad6c-b4590acbdcd4}"/>
      </c:ext>
    </c:extLst>
  </c:chart>
  <c:spPr>
    <a:noFill/>
    <a:ln>
      <a:noFill/>
    </a:ln>
    <a:effectLst/>
  </c:spPr>
  <c:txPr>
    <a:bodyPr/>
    <a:lstStyle/>
    <a:p>
      <a:pPr>
        <a:defRPr lang="es-MX"/>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len!$K$40</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len!$J$41:$J$43</c:f>
              <c:strCache>
                <c:ptCount val="3"/>
                <c:pt idx="0">
                  <c:v>General</c:v>
                </c:pt>
                <c:pt idx="1">
                  <c:v>Indígena</c:v>
                </c:pt>
                <c:pt idx="2">
                  <c:v>Particular</c:v>
                </c:pt>
              </c:strCache>
            </c:strRef>
          </c:cat>
          <c:val>
            <c:numRef>
              <c:f>len!$K$41:$K$43</c:f>
              <c:numCache>
                <c:formatCode>0.0</c:formatCode>
                <c:ptCount val="3"/>
                <c:pt idx="0">
                  <c:v>5.50297160466652</c:v>
                </c:pt>
                <c:pt idx="1">
                  <c:v>3.15789473684211</c:v>
                </c:pt>
                <c:pt idx="2">
                  <c:v>1.59259259259259</c:v>
                </c:pt>
              </c:numCache>
            </c:numRef>
          </c:val>
        </c:ser>
        <c:ser>
          <c:idx val="1"/>
          <c:order val="1"/>
          <c:tx>
            <c:strRef>
              <c:f>len!$L$40</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len!$J$41:$J$43</c:f>
              <c:strCache>
                <c:ptCount val="3"/>
                <c:pt idx="0">
                  <c:v>General</c:v>
                </c:pt>
                <c:pt idx="1">
                  <c:v>Indígena</c:v>
                </c:pt>
                <c:pt idx="2">
                  <c:v>Particular</c:v>
                </c:pt>
              </c:strCache>
            </c:strRef>
          </c:cat>
          <c:val>
            <c:numRef>
              <c:f>len!$L$41:$L$43</c:f>
              <c:numCache>
                <c:formatCode>0.0</c:formatCode>
                <c:ptCount val="3"/>
                <c:pt idx="0">
                  <c:v>38.6406437253895</c:v>
                </c:pt>
                <c:pt idx="1">
                  <c:v>41.5789473684211</c:v>
                </c:pt>
                <c:pt idx="2">
                  <c:v>15.7037037037037</c:v>
                </c:pt>
              </c:numCache>
            </c:numRef>
          </c:val>
        </c:ser>
        <c:ser>
          <c:idx val="2"/>
          <c:order val="2"/>
          <c:tx>
            <c:strRef>
              <c:f>len!$M$40</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len!$J$41:$J$43</c:f>
              <c:strCache>
                <c:ptCount val="3"/>
                <c:pt idx="0">
                  <c:v>General</c:v>
                </c:pt>
                <c:pt idx="1">
                  <c:v>Indígena</c:v>
                </c:pt>
                <c:pt idx="2">
                  <c:v>Particular</c:v>
                </c:pt>
              </c:strCache>
            </c:strRef>
          </c:cat>
          <c:val>
            <c:numRef>
              <c:f>len!$M$41:$M$43</c:f>
              <c:numCache>
                <c:formatCode>0.0</c:formatCode>
                <c:ptCount val="3"/>
                <c:pt idx="0">
                  <c:v>44.4884682172818</c:v>
                </c:pt>
                <c:pt idx="1">
                  <c:v>44.4736842105263</c:v>
                </c:pt>
                <c:pt idx="2">
                  <c:v>54.2222222222222</c:v>
                </c:pt>
              </c:numCache>
            </c:numRef>
          </c:val>
        </c:ser>
        <c:ser>
          <c:idx val="3"/>
          <c:order val="3"/>
          <c:tx>
            <c:strRef>
              <c:f>len!$N$40</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len!$J$41:$J$43</c:f>
              <c:strCache>
                <c:ptCount val="3"/>
                <c:pt idx="0">
                  <c:v>General</c:v>
                </c:pt>
                <c:pt idx="1">
                  <c:v>Indígena</c:v>
                </c:pt>
                <c:pt idx="2">
                  <c:v>Particular</c:v>
                </c:pt>
              </c:strCache>
            </c:strRef>
          </c:cat>
          <c:val>
            <c:numRef>
              <c:f>len!$N$41:$N$43</c:f>
              <c:numCache>
                <c:formatCode>0.0</c:formatCode>
                <c:ptCount val="3"/>
                <c:pt idx="0">
                  <c:v>11.3679164526622</c:v>
                </c:pt>
                <c:pt idx="1">
                  <c:v>10.7894736842105</c:v>
                </c:pt>
                <c:pt idx="2">
                  <c:v>28.4814814814815</c:v>
                </c:pt>
              </c:numCache>
            </c:numRef>
          </c:val>
        </c:ser>
        <c:dLbls>
          <c:showLegendKey val="0"/>
          <c:showVal val="1"/>
          <c:showCatName val="0"/>
          <c:showSerName val="0"/>
          <c:showPercent val="0"/>
          <c:showBubbleSize val="0"/>
        </c:dLbls>
        <c:gapWidth val="219"/>
        <c:overlap val="-27"/>
        <c:axId val="1726344591"/>
        <c:axId val="1726355151"/>
      </c:barChart>
      <c:catAx>
        <c:axId val="172634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726355151"/>
        <c:crosses val="autoZero"/>
        <c:auto val="1"/>
        <c:lblAlgn val="ctr"/>
        <c:lblOffset val="100"/>
        <c:noMultiLvlLbl val="0"/>
      </c:catAx>
      <c:valAx>
        <c:axId val="172635515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7263445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e777c540-d529-49d5-968b-d054ce8dc29d}"/>
      </c:ext>
    </c:extLst>
  </c:chart>
  <c:spPr>
    <a:noFill/>
    <a:ln>
      <a:noFill/>
    </a:ln>
    <a:effectLst/>
  </c:spPr>
  <c:txPr>
    <a:bodyPr/>
    <a:lstStyle/>
    <a:p>
      <a:pPr>
        <a:defRPr lang="es-MX"/>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len!$K$53</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len!$J$54:$J$56</c:f>
              <c:strCache>
                <c:ptCount val="3"/>
                <c:pt idx="0">
                  <c:v>General</c:v>
                </c:pt>
                <c:pt idx="1">
                  <c:v>Indígena</c:v>
                </c:pt>
                <c:pt idx="2">
                  <c:v>Particular</c:v>
                </c:pt>
              </c:strCache>
            </c:strRef>
          </c:cat>
          <c:val>
            <c:numRef>
              <c:f>len!$K$54:$K$56</c:f>
              <c:numCache>
                <c:formatCode>0.0</c:formatCode>
                <c:ptCount val="3"/>
                <c:pt idx="0">
                  <c:v>4.64607399114549</c:v>
                </c:pt>
                <c:pt idx="1">
                  <c:v>8.35820895522388</c:v>
                </c:pt>
                <c:pt idx="2">
                  <c:v>1.3307240704501</c:v>
                </c:pt>
              </c:numCache>
            </c:numRef>
          </c:val>
        </c:ser>
        <c:ser>
          <c:idx val="1"/>
          <c:order val="1"/>
          <c:tx>
            <c:strRef>
              <c:f>len!$L$53</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len!$J$54:$J$56</c:f>
              <c:strCache>
                <c:ptCount val="3"/>
                <c:pt idx="0">
                  <c:v>General</c:v>
                </c:pt>
                <c:pt idx="1">
                  <c:v>Indígena</c:v>
                </c:pt>
                <c:pt idx="2">
                  <c:v>Particular</c:v>
                </c:pt>
              </c:strCache>
            </c:strRef>
          </c:cat>
          <c:val>
            <c:numRef>
              <c:f>len!$L$54:$L$56</c:f>
              <c:numCache>
                <c:formatCode>0.0</c:formatCode>
                <c:ptCount val="3"/>
                <c:pt idx="0">
                  <c:v>37.7792478754262</c:v>
                </c:pt>
                <c:pt idx="1">
                  <c:v>32.8358208955224</c:v>
                </c:pt>
                <c:pt idx="2">
                  <c:v>16.2818003913894</c:v>
                </c:pt>
              </c:numCache>
            </c:numRef>
          </c:val>
        </c:ser>
        <c:ser>
          <c:idx val="2"/>
          <c:order val="2"/>
          <c:tx>
            <c:strRef>
              <c:f>len!$M$53</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len!$J$54:$J$56</c:f>
              <c:strCache>
                <c:ptCount val="3"/>
                <c:pt idx="0">
                  <c:v>General</c:v>
                </c:pt>
                <c:pt idx="1">
                  <c:v>Indígena</c:v>
                </c:pt>
                <c:pt idx="2">
                  <c:v>Particular</c:v>
                </c:pt>
              </c:strCache>
            </c:strRef>
          </c:cat>
          <c:val>
            <c:numRef>
              <c:f>len!$M$54:$M$56</c:f>
              <c:numCache>
                <c:formatCode>0.0</c:formatCode>
                <c:ptCount val="3"/>
                <c:pt idx="0">
                  <c:v>47.7303953997252</c:v>
                </c:pt>
                <c:pt idx="1">
                  <c:v>44.7761194029851</c:v>
                </c:pt>
                <c:pt idx="2">
                  <c:v>52.2113502935421</c:v>
                </c:pt>
              </c:numCache>
            </c:numRef>
          </c:val>
        </c:ser>
        <c:ser>
          <c:idx val="3"/>
          <c:order val="3"/>
          <c:tx>
            <c:strRef>
              <c:f>len!$N$53</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len!$J$54:$J$56</c:f>
              <c:strCache>
                <c:ptCount val="3"/>
                <c:pt idx="0">
                  <c:v>General</c:v>
                </c:pt>
                <c:pt idx="1">
                  <c:v>Indígena</c:v>
                </c:pt>
                <c:pt idx="2">
                  <c:v>Particular</c:v>
                </c:pt>
              </c:strCache>
            </c:strRef>
          </c:cat>
          <c:val>
            <c:numRef>
              <c:f>len!$N$54:$N$56</c:f>
              <c:numCache>
                <c:formatCode>0.0</c:formatCode>
                <c:ptCount val="3"/>
                <c:pt idx="0">
                  <c:v>9.84428273370312</c:v>
                </c:pt>
                <c:pt idx="1">
                  <c:v>14.0298507462687</c:v>
                </c:pt>
                <c:pt idx="2">
                  <c:v>30.1761252446184</c:v>
                </c:pt>
              </c:numCache>
            </c:numRef>
          </c:val>
        </c:ser>
        <c:dLbls>
          <c:showLegendKey val="0"/>
          <c:showVal val="1"/>
          <c:showCatName val="0"/>
          <c:showSerName val="0"/>
          <c:showPercent val="0"/>
          <c:showBubbleSize val="0"/>
        </c:dLbls>
        <c:gapWidth val="219"/>
        <c:overlap val="-27"/>
        <c:axId val="1846305871"/>
        <c:axId val="1846319791"/>
      </c:barChart>
      <c:catAx>
        <c:axId val="184630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19791"/>
        <c:crosses val="autoZero"/>
        <c:auto val="1"/>
        <c:lblAlgn val="ctr"/>
        <c:lblOffset val="100"/>
        <c:noMultiLvlLbl val="0"/>
      </c:catAx>
      <c:valAx>
        <c:axId val="18463197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058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fa3ea515-0bab-408d-b17c-b839818f90fb}"/>
      </c:ext>
    </c:extLst>
  </c:chart>
  <c:spPr>
    <a:noFill/>
    <a:ln>
      <a:noFill/>
    </a:ln>
    <a:effectLst/>
  </c:spPr>
  <c:txPr>
    <a:bodyPr/>
    <a:lstStyle/>
    <a:p>
      <a:pPr>
        <a:defRPr lang="es-MX"/>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len!$K$66</c:f>
              <c:strCache>
                <c:ptCount val="1"/>
                <c:pt idx="0">
                  <c:v>Sin evidencias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MX"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len!$J$67:$J$69</c:f>
              <c:strCache>
                <c:ptCount val="3"/>
                <c:pt idx="0">
                  <c:v>General</c:v>
                </c:pt>
                <c:pt idx="1">
                  <c:v>Indígena</c:v>
                </c:pt>
                <c:pt idx="2">
                  <c:v>Particular</c:v>
                </c:pt>
              </c:strCache>
            </c:strRef>
          </c:cat>
          <c:val>
            <c:numRef>
              <c:f>len!$K$67:$K$69</c:f>
              <c:numCache>
                <c:formatCode>0.0</c:formatCode>
                <c:ptCount val="3"/>
                <c:pt idx="0">
                  <c:v>3.09211630192478</c:v>
                </c:pt>
                <c:pt idx="1">
                  <c:v>3.66197183098592</c:v>
                </c:pt>
                <c:pt idx="2">
                  <c:v>1.036866359447</c:v>
                </c:pt>
              </c:numCache>
            </c:numRef>
          </c:val>
        </c:ser>
        <c:ser>
          <c:idx val="1"/>
          <c:order val="1"/>
          <c:tx>
            <c:strRef>
              <c:f>len!$L$66</c:f>
              <c:strCache>
                <c:ptCount val="1"/>
                <c:pt idx="0">
                  <c:v>Requiere apoyo</c:v>
                </c:pt>
              </c:strCache>
            </c:strRef>
          </c:tx>
          <c:spPr>
            <a:solidFill>
              <a:srgbClr val="99154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len!$J$67:$J$69</c:f>
              <c:strCache>
                <c:ptCount val="3"/>
                <c:pt idx="0">
                  <c:v>General</c:v>
                </c:pt>
                <c:pt idx="1">
                  <c:v>Indígena</c:v>
                </c:pt>
                <c:pt idx="2">
                  <c:v>Particular</c:v>
                </c:pt>
              </c:strCache>
            </c:strRef>
          </c:cat>
          <c:val>
            <c:numRef>
              <c:f>len!$L$67:$L$69</c:f>
              <c:numCache>
                <c:formatCode>0.0</c:formatCode>
                <c:ptCount val="3"/>
                <c:pt idx="0">
                  <c:v>29.4470145497255</c:v>
                </c:pt>
                <c:pt idx="1">
                  <c:v>29.2957746478873</c:v>
                </c:pt>
                <c:pt idx="2">
                  <c:v>11.5207373271889</c:v>
                </c:pt>
              </c:numCache>
            </c:numRef>
          </c:val>
        </c:ser>
        <c:ser>
          <c:idx val="2"/>
          <c:order val="2"/>
          <c:tx>
            <c:strRef>
              <c:f>len!$M$66</c:f>
              <c:strCache>
                <c:ptCount val="1"/>
                <c:pt idx="0">
                  <c:v>En proceso de desarrollo</c:v>
                </c:pt>
              </c:strCache>
            </c:strRef>
          </c:tx>
          <c:spPr>
            <a:solidFill>
              <a:srgbClr val="DDC9A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len!$J$67:$J$69</c:f>
              <c:strCache>
                <c:ptCount val="3"/>
                <c:pt idx="0">
                  <c:v>General</c:v>
                </c:pt>
                <c:pt idx="1">
                  <c:v>Indígena</c:v>
                </c:pt>
                <c:pt idx="2">
                  <c:v>Particular</c:v>
                </c:pt>
              </c:strCache>
            </c:strRef>
          </c:cat>
          <c:val>
            <c:numRef>
              <c:f>len!$M$67:$M$69</c:f>
              <c:numCache>
                <c:formatCode>0.0</c:formatCode>
                <c:ptCount val="3"/>
                <c:pt idx="0">
                  <c:v>51.6766940722453</c:v>
                </c:pt>
                <c:pt idx="1">
                  <c:v>55.7746478873239</c:v>
                </c:pt>
                <c:pt idx="2">
                  <c:v>54.3778801843318</c:v>
                </c:pt>
              </c:numCache>
            </c:numRef>
          </c:val>
        </c:ser>
        <c:ser>
          <c:idx val="3"/>
          <c:order val="3"/>
          <c:tx>
            <c:strRef>
              <c:f>len!$N$66</c:f>
              <c:strCache>
                <c:ptCount val="1"/>
                <c:pt idx="0">
                  <c:v>Aprendizaje desarrollado</c:v>
                </c:pt>
              </c:strCache>
            </c:strRef>
          </c:tx>
          <c:spPr>
            <a:solidFill>
              <a:srgbClr val="77113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771139"/>
                    </a:solidFill>
                    <a:latin typeface="Montserrat" panose="00000500000000000000" pitchFamily="50"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len!$J$67:$J$69</c:f>
              <c:strCache>
                <c:ptCount val="3"/>
                <c:pt idx="0">
                  <c:v>General</c:v>
                </c:pt>
                <c:pt idx="1">
                  <c:v>Indígena</c:v>
                </c:pt>
                <c:pt idx="2">
                  <c:v>Particular</c:v>
                </c:pt>
              </c:strCache>
            </c:strRef>
          </c:cat>
          <c:val>
            <c:numRef>
              <c:f>len!$N$67:$N$69</c:f>
              <c:numCache>
                <c:formatCode>0.0</c:formatCode>
                <c:ptCount val="3"/>
                <c:pt idx="0">
                  <c:v>15.7841750761044</c:v>
                </c:pt>
                <c:pt idx="1">
                  <c:v>11.2676056338028</c:v>
                </c:pt>
                <c:pt idx="2">
                  <c:v>33.0645161290323</c:v>
                </c:pt>
              </c:numCache>
            </c:numRef>
          </c:val>
        </c:ser>
        <c:dLbls>
          <c:showLegendKey val="0"/>
          <c:showVal val="1"/>
          <c:showCatName val="0"/>
          <c:showSerName val="0"/>
          <c:showPercent val="0"/>
          <c:showBubbleSize val="0"/>
        </c:dLbls>
        <c:gapWidth val="219"/>
        <c:overlap val="-27"/>
        <c:axId val="1846361071"/>
        <c:axId val="1846365391"/>
      </c:barChart>
      <c:catAx>
        <c:axId val="184636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crossAx val="1846365391"/>
        <c:crosses val="autoZero"/>
        <c:auto val="1"/>
        <c:lblAlgn val="ctr"/>
        <c:lblOffset val="100"/>
        <c:noMultiLvlLbl val="0"/>
      </c:catAx>
      <c:valAx>
        <c:axId val="18463653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18463610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s-MX" sz="1200" b="0" i="0" u="none" strike="noStrike" kern="1200" baseline="0">
              <a:solidFill>
                <a:schemeClr val="tx1">
                  <a:lumMod val="65000"/>
                  <a:lumOff val="35000"/>
                </a:schemeClr>
              </a:solidFill>
              <a:latin typeface="Montserrat" panose="00000500000000000000" pitchFamily="50" charset="0"/>
              <a:ea typeface="+mn-ea"/>
              <a:cs typeface="+mn-cs"/>
            </a:defRPr>
          </a:pPr>
        </a:p>
      </c:txPr>
    </c:legend>
    <c:plotVisOnly val="1"/>
    <c:dispBlanksAs val="gap"/>
    <c:showDLblsOverMax val="0"/>
    <c:extLst>
      <c:ext uri="{0b15fc19-7d7d-44ad-8c2d-2c3a37ce22c3}">
        <chartProps xmlns="https://web.wps.cn/et/2018/main" chartId="{cb6aa86d-aab9-408d-8f0e-efb0e332a8cc}"/>
      </c:ext>
    </c:extLst>
  </c:chart>
  <c:spPr>
    <a:noFill/>
    <a:ln>
      <a:noFill/>
    </a:ln>
    <a:effectLst/>
  </c:spPr>
  <c:txPr>
    <a:bodyPr/>
    <a:lstStyle/>
    <a:p>
      <a:pPr>
        <a:defRPr lang="es-MX"/>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E479AA-DBF6-4C0F-91C6-167AF83EC6E6}"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s-MX"/>
        </a:p>
      </dgm:t>
    </dgm:pt>
    <dgm:pt modelId="{E085FE7B-4E0E-41D1-83B8-00011BB1786B}">
      <dgm:prSet phldrT="[Texto]"/>
      <dgm:spPr>
        <a:solidFill>
          <a:srgbClr val="9F2240"/>
        </a:solidFill>
      </dgm:spPr>
      <dgm:t>
        <a:bodyPr vert="vert270"/>
        <a:lstStyle/>
        <a:p>
          <a:pPr algn="ctr"/>
          <a:r>
            <a:rPr lang="es-ES" dirty="0">
              <a:solidFill>
                <a:schemeClr val="bg1"/>
              </a:solidFill>
              <a:latin typeface="Montserrat" panose="00000500000000000000" pitchFamily="50" charset="0"/>
            </a:rPr>
            <a:t>Unidad de análisis</a:t>
          </a:r>
          <a:endParaRPr lang="es-MX" dirty="0">
            <a:solidFill>
              <a:schemeClr val="bg1"/>
            </a:solidFill>
            <a:latin typeface="Montserrat" panose="00000500000000000000" pitchFamily="50" charset="0"/>
          </a:endParaRPr>
        </a:p>
      </dgm:t>
    </dgm:pt>
    <dgm:pt modelId="{0752F732-CFA9-45A5-AB93-B675091429D1}" cxnId="{5E911928-A5AC-4B2B-A112-28634409D0E9}" type="parTrans">
      <dgm:prSet/>
      <dgm:spPr/>
      <dgm:t>
        <a:bodyPr/>
        <a:lstStyle/>
        <a:p>
          <a:endParaRPr lang="es-MX">
            <a:latin typeface="Montserrat" panose="00000500000000000000" pitchFamily="50" charset="0"/>
          </a:endParaRPr>
        </a:p>
      </dgm:t>
    </dgm:pt>
    <dgm:pt modelId="{1DC7D87B-F326-45CB-A080-17DDF1BD9ADB}" cxnId="{5E911928-A5AC-4B2B-A112-28634409D0E9}" type="sibTrans">
      <dgm:prSet/>
      <dgm:spPr/>
      <dgm:t>
        <a:bodyPr/>
        <a:lstStyle/>
        <a:p>
          <a:endParaRPr lang="es-MX">
            <a:latin typeface="Montserrat" panose="00000500000000000000" pitchFamily="50" charset="0"/>
          </a:endParaRPr>
        </a:p>
      </dgm:t>
    </dgm:pt>
    <dgm:pt modelId="{B5D5A09C-FEAB-4AED-B30B-8894DCBC2B49}">
      <dgm:prSet phldrT="[Texto]" custT="1"/>
      <dgm:spPr>
        <a:solidFill>
          <a:srgbClr val="DDC398"/>
        </a:solidFill>
      </dgm:spPr>
      <dgm:t>
        <a:bodyPr anchor="ctr"/>
        <a:lstStyle/>
        <a:p>
          <a:r>
            <a:rPr lang="es-ES" sz="1400" b="1" dirty="0">
              <a:solidFill>
                <a:schemeClr val="tx1"/>
              </a:solidFill>
              <a:latin typeface="Montserrat" panose="00000500000000000000" pitchFamily="50" charset="0"/>
            </a:rPr>
            <a:t>Lenguajes (LEN): </a:t>
          </a:r>
          <a:r>
            <a:rPr lang="es-ES" sz="1400" b="0" dirty="0">
              <a:solidFill>
                <a:schemeClr val="tx1"/>
              </a:solidFill>
              <a:latin typeface="Montserrat" panose="00000500000000000000" pitchFamily="50" charset="0"/>
            </a:rPr>
            <a:t>Comunicación oral de necesidades, emociones, gustos, ideas y saberes a través de los diversos lenguajes, desde una perspectiva comunitaria.</a:t>
          </a:r>
          <a:endParaRPr lang="es-MX" sz="1400" b="0" dirty="0">
            <a:solidFill>
              <a:schemeClr val="tx1"/>
            </a:solidFill>
            <a:latin typeface="Montserrat" panose="00000500000000000000" pitchFamily="50" charset="0"/>
          </a:endParaRPr>
        </a:p>
      </dgm:t>
    </dgm:pt>
    <dgm:pt modelId="{B0E0F774-3455-4919-B24A-F815CE7AE921}" cxnId="{AE01C986-95AD-4E9D-838F-BF00CB580966}" type="parTrans">
      <dgm:prSet/>
      <dgm:spPr/>
      <dgm:t>
        <a:bodyPr/>
        <a:lstStyle/>
        <a:p>
          <a:endParaRPr lang="es-MX">
            <a:latin typeface="Montserrat" panose="00000500000000000000" pitchFamily="50" charset="0"/>
          </a:endParaRPr>
        </a:p>
      </dgm:t>
    </dgm:pt>
    <dgm:pt modelId="{414A6163-EAEE-46F6-8E79-2D54E1D648DC}" cxnId="{AE01C986-95AD-4E9D-838F-BF00CB580966}" type="sibTrans">
      <dgm:prSet/>
      <dgm:spPr/>
      <dgm:t>
        <a:bodyPr/>
        <a:lstStyle/>
        <a:p>
          <a:endParaRPr lang="es-MX">
            <a:latin typeface="Montserrat" panose="00000500000000000000" pitchFamily="50" charset="0"/>
          </a:endParaRPr>
        </a:p>
      </dgm:t>
    </dgm:pt>
    <dgm:pt modelId="{3C47110E-7D17-42BC-AA44-685BEE89329C}">
      <dgm:prSet phldrT="[Texto]" custT="1"/>
      <dgm:spPr>
        <a:solidFill>
          <a:srgbClr val="DDC398"/>
        </a:solidFill>
      </dgm:spPr>
      <dgm:t>
        <a:bodyPr anchor="ctr"/>
        <a:lstStyle/>
        <a:p>
          <a:r>
            <a:rPr lang="es-MX" sz="1400" b="1" dirty="0">
              <a:solidFill>
                <a:schemeClr val="tx1"/>
              </a:solidFill>
              <a:latin typeface="Montserrat" panose="00000500000000000000" pitchFamily="50" charset="0"/>
            </a:rPr>
            <a:t>Saberes y Pensamiento Científico (SPC):  </a:t>
          </a:r>
          <a:r>
            <a:rPr lang="es-ES" sz="1400" dirty="0">
              <a:solidFill>
                <a:schemeClr val="tx1"/>
              </a:solidFill>
              <a:latin typeface="Montserrat" panose="00000500000000000000" pitchFamily="50" charset="0"/>
            </a:rPr>
            <a:t>Exploración de la diversidad natural que existe en la comunidad y en otros lugares.</a:t>
          </a:r>
          <a:endParaRPr lang="es-MX" sz="1400" dirty="0">
            <a:solidFill>
              <a:schemeClr val="tx1"/>
            </a:solidFill>
            <a:latin typeface="Montserrat" panose="00000500000000000000" pitchFamily="50" charset="0"/>
          </a:endParaRPr>
        </a:p>
      </dgm:t>
    </dgm:pt>
    <dgm:pt modelId="{17D65428-4714-4F7A-BFE9-C5E44F3347EE}" cxnId="{E2C24239-04F6-492A-92F7-AFD94D558437}" type="parTrans">
      <dgm:prSet/>
      <dgm:spPr/>
      <dgm:t>
        <a:bodyPr/>
        <a:lstStyle/>
        <a:p>
          <a:endParaRPr lang="es-MX">
            <a:latin typeface="Montserrat" panose="00000500000000000000" pitchFamily="50" charset="0"/>
          </a:endParaRPr>
        </a:p>
      </dgm:t>
    </dgm:pt>
    <dgm:pt modelId="{8013AD0A-805F-4E65-B939-E7807016154F}" cxnId="{E2C24239-04F6-492A-92F7-AFD94D558437}" type="sibTrans">
      <dgm:prSet/>
      <dgm:spPr/>
      <dgm:t>
        <a:bodyPr/>
        <a:lstStyle/>
        <a:p>
          <a:endParaRPr lang="es-MX">
            <a:latin typeface="Montserrat" panose="00000500000000000000" pitchFamily="50" charset="0"/>
          </a:endParaRPr>
        </a:p>
      </dgm:t>
    </dgm:pt>
    <dgm:pt modelId="{74FC9E9A-AF6B-409F-A2EF-173FD7CC6D43}">
      <dgm:prSet phldrT="[Texto]" custT="1"/>
      <dgm:spPr>
        <a:solidFill>
          <a:srgbClr val="DDC398"/>
        </a:solidFill>
      </dgm:spPr>
      <dgm:t>
        <a:bodyPr anchor="ctr"/>
        <a:lstStyle/>
        <a:p>
          <a:r>
            <a:rPr lang="es-MX" sz="1400" b="1" dirty="0">
              <a:solidFill>
                <a:schemeClr val="tx1"/>
              </a:solidFill>
              <a:latin typeface="Montserrat" panose="00000500000000000000" pitchFamily="50" charset="0"/>
            </a:rPr>
            <a:t>Ética, Naturaleza y Sociedades (ENS): </a:t>
          </a:r>
          <a:r>
            <a:rPr lang="es-ES" sz="1400" dirty="0">
              <a:solidFill>
                <a:schemeClr val="tx1"/>
              </a:solidFill>
              <a:latin typeface="Montserrat" panose="00000500000000000000" pitchFamily="50" charset="0"/>
            </a:rPr>
            <a:t>Interacción, cuidado, conservación y regeneración de la naturaleza, que favorece la construcción de una conciencia socio ambiental.</a:t>
          </a:r>
          <a:endParaRPr lang="es-MX" sz="1400" dirty="0">
            <a:solidFill>
              <a:schemeClr val="tx1"/>
            </a:solidFill>
            <a:latin typeface="Montserrat" panose="00000500000000000000" pitchFamily="50" charset="0"/>
          </a:endParaRPr>
        </a:p>
      </dgm:t>
    </dgm:pt>
    <dgm:pt modelId="{85E4BB19-26AC-4F25-8468-B36E85114E1F}" cxnId="{22713519-3C1F-403F-8177-0826725A12C6}" type="parTrans">
      <dgm:prSet/>
      <dgm:spPr/>
      <dgm:t>
        <a:bodyPr/>
        <a:lstStyle/>
        <a:p>
          <a:endParaRPr lang="es-MX">
            <a:latin typeface="Montserrat" panose="00000500000000000000" pitchFamily="50" charset="0"/>
          </a:endParaRPr>
        </a:p>
      </dgm:t>
    </dgm:pt>
    <dgm:pt modelId="{89079E23-0CF3-4844-8F06-0BB79C167ADC}" cxnId="{22713519-3C1F-403F-8177-0826725A12C6}" type="sibTrans">
      <dgm:prSet/>
      <dgm:spPr/>
      <dgm:t>
        <a:bodyPr/>
        <a:lstStyle/>
        <a:p>
          <a:endParaRPr lang="es-MX">
            <a:latin typeface="Montserrat" panose="00000500000000000000" pitchFamily="50" charset="0"/>
          </a:endParaRPr>
        </a:p>
      </dgm:t>
    </dgm:pt>
    <dgm:pt modelId="{45B82FBD-CF83-46CE-BCBC-181A7EFD82EA}">
      <dgm:prSet phldrT="[Texto]" custT="1"/>
      <dgm:spPr>
        <a:solidFill>
          <a:srgbClr val="DDC398"/>
        </a:solidFill>
      </dgm:spPr>
      <dgm:t>
        <a:bodyPr anchor="ctr"/>
        <a:lstStyle/>
        <a:p>
          <a:r>
            <a:rPr lang="es-ES" sz="1400" b="1" dirty="0">
              <a:solidFill>
                <a:schemeClr val="tx1"/>
              </a:solidFill>
              <a:latin typeface="Montserrat" panose="00000500000000000000" pitchFamily="50" charset="0"/>
            </a:rPr>
            <a:t>De lo Humano y lo Comunitario (</a:t>
          </a:r>
          <a:r>
            <a:rPr lang="es-ES" sz="1400" b="1" dirty="0" err="1">
              <a:solidFill>
                <a:schemeClr val="tx1"/>
              </a:solidFill>
              <a:latin typeface="Montserrat" panose="00000500000000000000" pitchFamily="50" charset="0"/>
            </a:rPr>
            <a:t>HyC</a:t>
          </a:r>
          <a:r>
            <a:rPr lang="es-ES" sz="1400" b="1" dirty="0">
              <a:solidFill>
                <a:schemeClr val="tx1"/>
              </a:solidFill>
              <a:latin typeface="Montserrat" panose="00000500000000000000" pitchFamily="50" charset="0"/>
            </a:rPr>
            <a:t>): </a:t>
          </a:r>
          <a:r>
            <a:rPr lang="es-ES" sz="1400" dirty="0">
              <a:solidFill>
                <a:schemeClr val="tx1"/>
              </a:solidFill>
              <a:latin typeface="Montserrat" panose="00000500000000000000" pitchFamily="50" charset="0"/>
            </a:rPr>
            <a:t>Construcción de la identidad personal a partir de su pertenencia a un territorio, su origen étnico, cultural y lingüístico, y la interacción con personas cercanas.</a:t>
          </a:r>
          <a:endParaRPr lang="es-MX" sz="1400" dirty="0">
            <a:solidFill>
              <a:schemeClr val="tx1"/>
            </a:solidFill>
            <a:latin typeface="Montserrat" panose="00000500000000000000" pitchFamily="50" charset="0"/>
          </a:endParaRPr>
        </a:p>
      </dgm:t>
    </dgm:pt>
    <dgm:pt modelId="{B6AA5D54-7B80-40FF-BB24-B57F98BC5B88}" cxnId="{7A047110-D511-4668-9DD5-428ABC957964}" type="parTrans">
      <dgm:prSet/>
      <dgm:spPr/>
      <dgm:t>
        <a:bodyPr/>
        <a:lstStyle/>
        <a:p>
          <a:endParaRPr lang="es-MX">
            <a:latin typeface="Montserrat" panose="00000500000000000000" pitchFamily="50" charset="0"/>
          </a:endParaRPr>
        </a:p>
      </dgm:t>
    </dgm:pt>
    <dgm:pt modelId="{C32E7998-6C65-4AB5-9978-8CE5443D24A5}" cxnId="{7A047110-D511-4668-9DD5-428ABC957964}" type="sibTrans">
      <dgm:prSet/>
      <dgm:spPr/>
      <dgm:t>
        <a:bodyPr/>
        <a:lstStyle/>
        <a:p>
          <a:endParaRPr lang="es-MX">
            <a:latin typeface="Montserrat" panose="00000500000000000000" pitchFamily="50" charset="0"/>
          </a:endParaRPr>
        </a:p>
      </dgm:t>
    </dgm:pt>
    <dgm:pt modelId="{453EA5D3-5864-47D5-A91F-66C8255213B5}">
      <dgm:prSet phldrT="[Texto]" custT="1"/>
      <dgm:spPr>
        <a:solidFill>
          <a:srgbClr val="9F2240"/>
        </a:solidFill>
      </dgm:spPr>
      <dgm:t>
        <a:bodyPr vert="horz" anchor="ctr"/>
        <a:lstStyle/>
        <a:p>
          <a:pPr algn="ctr"/>
          <a:r>
            <a:rPr lang="es-ES" sz="1800" dirty="0">
              <a:solidFill>
                <a:schemeClr val="bg1"/>
              </a:solidFill>
              <a:latin typeface="Montserrat" panose="00000500000000000000" pitchFamily="50" charset="0"/>
            </a:rPr>
            <a:t>CAMPO FORMATIVO</a:t>
          </a:r>
          <a:endParaRPr lang="es-MX" sz="1800" dirty="0">
            <a:solidFill>
              <a:schemeClr val="bg1"/>
            </a:solidFill>
            <a:latin typeface="Montserrat" panose="00000500000000000000" pitchFamily="50" charset="0"/>
          </a:endParaRPr>
        </a:p>
      </dgm:t>
    </dgm:pt>
    <dgm:pt modelId="{2836348E-AB2A-43C1-8F42-40A21564A65F}" cxnId="{8835B302-A9E5-4108-955B-BAE08E75C892}" type="parTrans">
      <dgm:prSet/>
      <dgm:spPr/>
      <dgm:t>
        <a:bodyPr/>
        <a:lstStyle/>
        <a:p>
          <a:endParaRPr lang="es-MX"/>
        </a:p>
      </dgm:t>
    </dgm:pt>
    <dgm:pt modelId="{61CE2E53-5202-41B9-84AC-514FD95E0576}" cxnId="{8835B302-A9E5-4108-955B-BAE08E75C892}" type="sibTrans">
      <dgm:prSet/>
      <dgm:spPr/>
      <dgm:t>
        <a:bodyPr/>
        <a:lstStyle/>
        <a:p>
          <a:endParaRPr lang="es-MX"/>
        </a:p>
      </dgm:t>
    </dgm:pt>
    <dgm:pt modelId="{C77EA70D-474B-4A56-A93C-0C4EBDF1540E}" type="pres">
      <dgm:prSet presAssocID="{C3E479AA-DBF6-4C0F-91C6-167AF83EC6E6}" presName="vert0" presStyleCnt="0">
        <dgm:presLayoutVars>
          <dgm:dir/>
          <dgm:animOne val="branch"/>
          <dgm:animLvl val="lvl"/>
        </dgm:presLayoutVars>
      </dgm:prSet>
      <dgm:spPr/>
    </dgm:pt>
    <dgm:pt modelId="{AF2E4C0A-2F9B-4DDE-810F-3A5402B3F418}" type="pres">
      <dgm:prSet presAssocID="{E085FE7B-4E0E-41D1-83B8-00011BB1786B}" presName="thickLine" presStyleLbl="alignNode1" presStyleIdx="0" presStyleCnt="1">
        <dgm:style>
          <a:lnRef idx="2">
            <a:schemeClr val="accent1"/>
          </a:lnRef>
          <a:fillRef idx="1">
            <a:schemeClr val="lt1"/>
          </a:fillRef>
          <a:effectRef idx="0">
            <a:schemeClr val="accent1"/>
          </a:effectRef>
          <a:fontRef idx="minor">
            <a:schemeClr val="dk1"/>
          </a:fontRef>
        </dgm:style>
      </dgm:prSet>
      <dgm:spPr>
        <a:ln>
          <a:solidFill>
            <a:schemeClr val="bg1"/>
          </a:solidFill>
        </a:ln>
      </dgm:spPr>
    </dgm:pt>
    <dgm:pt modelId="{1C1520F1-A935-46AA-800F-6C4B6E8E711F}" type="pres">
      <dgm:prSet presAssocID="{E085FE7B-4E0E-41D1-83B8-00011BB1786B}" presName="horz1" presStyleCnt="0"/>
      <dgm:spPr/>
    </dgm:pt>
    <dgm:pt modelId="{0AD9A617-8390-4EE1-A3E6-EB4F818AFD9F}" type="pres">
      <dgm:prSet presAssocID="{E085FE7B-4E0E-41D1-83B8-00011BB1786B}" presName="tx1" presStyleLbl="revTx" presStyleIdx="0" presStyleCnt="6" custScaleX="33275"/>
      <dgm:spPr/>
    </dgm:pt>
    <dgm:pt modelId="{064EA75D-F617-41EF-AF55-823FF80FE28E}" type="pres">
      <dgm:prSet presAssocID="{E085FE7B-4E0E-41D1-83B8-00011BB1786B}" presName="vert1" presStyleCnt="0"/>
      <dgm:spPr/>
    </dgm:pt>
    <dgm:pt modelId="{2D44D48D-49B9-4E1C-9290-D84EDF7E807E}" type="pres">
      <dgm:prSet presAssocID="{453EA5D3-5864-47D5-A91F-66C8255213B5}" presName="vertSpace2a" presStyleCnt="0"/>
      <dgm:spPr/>
    </dgm:pt>
    <dgm:pt modelId="{646253DF-BC7B-4BE3-B830-10AC2D423DF0}" type="pres">
      <dgm:prSet presAssocID="{453EA5D3-5864-47D5-A91F-66C8255213B5}" presName="horz2" presStyleCnt="0"/>
      <dgm:spPr/>
    </dgm:pt>
    <dgm:pt modelId="{CFFBA069-1B7F-4E29-9291-69DB4A5435FF}" type="pres">
      <dgm:prSet presAssocID="{453EA5D3-5864-47D5-A91F-66C8255213B5}" presName="horzSpace2" presStyleCnt="0"/>
      <dgm:spPr/>
    </dgm:pt>
    <dgm:pt modelId="{D1E7E162-EF65-4B76-A847-A358B08A91D0}" type="pres">
      <dgm:prSet presAssocID="{453EA5D3-5864-47D5-A91F-66C8255213B5}" presName="tx2" presStyleLbl="revTx" presStyleIdx="1" presStyleCnt="6" custScaleY="52468"/>
      <dgm:spPr/>
    </dgm:pt>
    <dgm:pt modelId="{65261161-756A-4ACB-81B2-89F8928FABEE}" type="pres">
      <dgm:prSet presAssocID="{453EA5D3-5864-47D5-A91F-66C8255213B5}" presName="vert2" presStyleCnt="0"/>
      <dgm:spPr/>
    </dgm:pt>
    <dgm:pt modelId="{A7923EC4-B33C-449E-8867-4F8481833A65}" type="pres">
      <dgm:prSet presAssocID="{453EA5D3-5864-47D5-A91F-66C8255213B5}" presName="thinLine2b" presStyleLbl="callout" presStyleIdx="0"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6253EC7E-6B58-4B97-91CE-DC4BD5936943}" type="pres">
      <dgm:prSet presAssocID="{453EA5D3-5864-47D5-A91F-66C8255213B5}" presName="vertSpace2b" presStyleCnt="0"/>
      <dgm:spPr/>
    </dgm:pt>
    <dgm:pt modelId="{CC19998E-A76C-41AD-BE9F-A29B1B3E5C05}" type="pres">
      <dgm:prSet presAssocID="{B5D5A09C-FEAB-4AED-B30B-8894DCBC2B49}" presName="horz2" presStyleCnt="0"/>
      <dgm:spPr/>
    </dgm:pt>
    <dgm:pt modelId="{6B1D2166-D372-4E4B-B35F-C40CAC5E6489}" type="pres">
      <dgm:prSet presAssocID="{B5D5A09C-FEAB-4AED-B30B-8894DCBC2B49}" presName="horzSpace2" presStyleCnt="0"/>
      <dgm:spPr/>
    </dgm:pt>
    <dgm:pt modelId="{DB6629DF-4661-42A3-94CF-0C405DD18387}" type="pres">
      <dgm:prSet presAssocID="{B5D5A09C-FEAB-4AED-B30B-8894DCBC2B49}" presName="tx2" presStyleLbl="revTx" presStyleIdx="2" presStyleCnt="6"/>
      <dgm:spPr/>
    </dgm:pt>
    <dgm:pt modelId="{81BABD09-6EF7-45A6-BB56-3FEB5FB78B52}" type="pres">
      <dgm:prSet presAssocID="{B5D5A09C-FEAB-4AED-B30B-8894DCBC2B49}" presName="vert2" presStyleCnt="0"/>
      <dgm:spPr/>
    </dgm:pt>
    <dgm:pt modelId="{10133338-63F1-4EDE-97A0-B8FC0FEEB737}" type="pres">
      <dgm:prSet presAssocID="{B5D5A09C-FEAB-4AED-B30B-8894DCBC2B49}" presName="thinLine2b" presStyleLbl="callout" presStyleIdx="1"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E4036FAE-959E-46D5-845E-2FF9B2971493}" type="pres">
      <dgm:prSet presAssocID="{B5D5A09C-FEAB-4AED-B30B-8894DCBC2B49}" presName="vertSpace2b" presStyleCnt="0"/>
      <dgm:spPr/>
    </dgm:pt>
    <dgm:pt modelId="{2B52716F-C9CB-4BB0-A343-94CB576786AB}" type="pres">
      <dgm:prSet presAssocID="{3C47110E-7D17-42BC-AA44-685BEE89329C}" presName="horz2" presStyleCnt="0"/>
      <dgm:spPr/>
    </dgm:pt>
    <dgm:pt modelId="{97F46F38-612A-4D89-8A1E-C792244BF20B}" type="pres">
      <dgm:prSet presAssocID="{3C47110E-7D17-42BC-AA44-685BEE89329C}" presName="horzSpace2" presStyleCnt="0"/>
      <dgm:spPr/>
    </dgm:pt>
    <dgm:pt modelId="{0C90F168-6122-4633-95EB-21B80CD1667F}" type="pres">
      <dgm:prSet presAssocID="{3C47110E-7D17-42BC-AA44-685BEE89329C}" presName="tx2" presStyleLbl="revTx" presStyleIdx="3" presStyleCnt="6"/>
      <dgm:spPr/>
    </dgm:pt>
    <dgm:pt modelId="{411FEBED-71CF-4F24-978C-1DCDEC41B85A}" type="pres">
      <dgm:prSet presAssocID="{3C47110E-7D17-42BC-AA44-685BEE89329C}" presName="vert2" presStyleCnt="0"/>
      <dgm:spPr/>
    </dgm:pt>
    <dgm:pt modelId="{3812F3F7-3660-4CC3-B6BD-47CC2A07299E}" type="pres">
      <dgm:prSet presAssocID="{3C47110E-7D17-42BC-AA44-685BEE89329C}" presName="thinLine2b" presStyleLbl="callout" presStyleIdx="2"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F6295001-B04B-469A-8F81-63E206845086}" type="pres">
      <dgm:prSet presAssocID="{3C47110E-7D17-42BC-AA44-685BEE89329C}" presName="vertSpace2b" presStyleCnt="0"/>
      <dgm:spPr/>
    </dgm:pt>
    <dgm:pt modelId="{26721677-BE7B-4483-9CC9-AF04935B343E}" type="pres">
      <dgm:prSet presAssocID="{74FC9E9A-AF6B-409F-A2EF-173FD7CC6D43}" presName="horz2" presStyleCnt="0"/>
      <dgm:spPr/>
    </dgm:pt>
    <dgm:pt modelId="{A86134BC-9FFE-4314-8BF3-5EDF420CC508}" type="pres">
      <dgm:prSet presAssocID="{74FC9E9A-AF6B-409F-A2EF-173FD7CC6D43}" presName="horzSpace2" presStyleCnt="0"/>
      <dgm:spPr/>
    </dgm:pt>
    <dgm:pt modelId="{B2E29C85-45D3-4216-9F0A-9EF926B1E514}" type="pres">
      <dgm:prSet presAssocID="{74FC9E9A-AF6B-409F-A2EF-173FD7CC6D43}" presName="tx2" presStyleLbl="revTx" presStyleIdx="4" presStyleCnt="6"/>
      <dgm:spPr/>
    </dgm:pt>
    <dgm:pt modelId="{25452391-2062-476D-B5AB-1A866C01EC96}" type="pres">
      <dgm:prSet presAssocID="{74FC9E9A-AF6B-409F-A2EF-173FD7CC6D43}" presName="vert2" presStyleCnt="0"/>
      <dgm:spPr/>
    </dgm:pt>
    <dgm:pt modelId="{1E48F8D7-D1A4-4028-BC0B-0D486CC84821}" type="pres">
      <dgm:prSet presAssocID="{74FC9E9A-AF6B-409F-A2EF-173FD7CC6D43}" presName="thinLine2b" presStyleLbl="callout" presStyleIdx="3" presStyleCnt="5">
        <dgm:style>
          <a:lnRef idx="2">
            <a:schemeClr val="accent2"/>
          </a:lnRef>
          <a:fillRef idx="1">
            <a:schemeClr val="lt1"/>
          </a:fillRef>
          <a:effectRef idx="0">
            <a:schemeClr val="accent2"/>
          </a:effectRef>
          <a:fontRef idx="minor">
            <a:schemeClr val="dk1"/>
          </a:fontRef>
        </dgm:style>
      </dgm:prSet>
      <dgm:spPr>
        <a:ln>
          <a:solidFill>
            <a:schemeClr val="bg1"/>
          </a:solidFill>
        </a:ln>
      </dgm:spPr>
    </dgm:pt>
    <dgm:pt modelId="{2D2589AF-A819-4923-B658-81689EEDC07D}" type="pres">
      <dgm:prSet presAssocID="{74FC9E9A-AF6B-409F-A2EF-173FD7CC6D43}" presName="vertSpace2b" presStyleCnt="0"/>
      <dgm:spPr/>
    </dgm:pt>
    <dgm:pt modelId="{FF4F662F-C3FC-4ED1-9FB3-82C5B80B59D5}" type="pres">
      <dgm:prSet presAssocID="{45B82FBD-CF83-46CE-BCBC-181A7EFD82EA}" presName="horz2" presStyleCnt="0"/>
      <dgm:spPr/>
    </dgm:pt>
    <dgm:pt modelId="{6F1827CE-AFEE-40D7-BC0D-F98C2359FEF7}" type="pres">
      <dgm:prSet presAssocID="{45B82FBD-CF83-46CE-BCBC-181A7EFD82EA}" presName="horzSpace2" presStyleCnt="0"/>
      <dgm:spPr/>
    </dgm:pt>
    <dgm:pt modelId="{48620C6E-F044-44E2-A2C3-7B7100691339}" type="pres">
      <dgm:prSet presAssocID="{45B82FBD-CF83-46CE-BCBC-181A7EFD82EA}" presName="tx2" presStyleLbl="revTx" presStyleIdx="5" presStyleCnt="6"/>
      <dgm:spPr/>
    </dgm:pt>
    <dgm:pt modelId="{4122B634-CDD3-43E7-9800-698502F52E06}" type="pres">
      <dgm:prSet presAssocID="{45B82FBD-CF83-46CE-BCBC-181A7EFD82EA}" presName="vert2" presStyleCnt="0"/>
      <dgm:spPr/>
    </dgm:pt>
    <dgm:pt modelId="{882AFDAE-0937-4577-9780-D6631E6A49B5}" type="pres">
      <dgm:prSet presAssocID="{45B82FBD-CF83-46CE-BCBC-181A7EFD82EA}" presName="thinLine2b" presStyleLbl="callout" presStyleIdx="4" presStyleCnt="5"/>
      <dgm:spPr>
        <a:ln>
          <a:solidFill>
            <a:schemeClr val="bg1"/>
          </a:solidFill>
        </a:ln>
      </dgm:spPr>
    </dgm:pt>
    <dgm:pt modelId="{C3B1ED52-8064-4437-A4C2-D0234EAC85F4}" type="pres">
      <dgm:prSet presAssocID="{45B82FBD-CF83-46CE-BCBC-181A7EFD82EA}" presName="vertSpace2b" presStyleCnt="0"/>
      <dgm:spPr/>
    </dgm:pt>
  </dgm:ptLst>
  <dgm:cxnLst>
    <dgm:cxn modelId="{8835B302-A9E5-4108-955B-BAE08E75C892}" srcId="{E085FE7B-4E0E-41D1-83B8-00011BB1786B}" destId="{453EA5D3-5864-47D5-A91F-66C8255213B5}" srcOrd="0" destOrd="0" parTransId="{2836348E-AB2A-43C1-8F42-40A21564A65F}" sibTransId="{61CE2E53-5202-41B9-84AC-514FD95E0576}"/>
    <dgm:cxn modelId="{7A047110-D511-4668-9DD5-428ABC957964}" srcId="{E085FE7B-4E0E-41D1-83B8-00011BB1786B}" destId="{45B82FBD-CF83-46CE-BCBC-181A7EFD82EA}" srcOrd="4" destOrd="0" parTransId="{B6AA5D54-7B80-40FF-BB24-B57F98BC5B88}" sibTransId="{C32E7998-6C65-4AB5-9978-8CE5443D24A5}"/>
    <dgm:cxn modelId="{22713519-3C1F-403F-8177-0826725A12C6}" srcId="{E085FE7B-4E0E-41D1-83B8-00011BB1786B}" destId="{74FC9E9A-AF6B-409F-A2EF-173FD7CC6D43}" srcOrd="3" destOrd="0" parTransId="{85E4BB19-26AC-4F25-8468-B36E85114E1F}" sibTransId="{89079E23-0CF3-4844-8F06-0BB79C167ADC}"/>
    <dgm:cxn modelId="{DAD4C721-AFBF-4ABE-9C9F-8E40344CCCC1}" type="presOf" srcId="{45B82FBD-CF83-46CE-BCBC-181A7EFD82EA}" destId="{48620C6E-F044-44E2-A2C3-7B7100691339}" srcOrd="0" destOrd="0" presId="urn:microsoft.com/office/officeart/2008/layout/LinedList"/>
    <dgm:cxn modelId="{5E911928-A5AC-4B2B-A112-28634409D0E9}" srcId="{C3E479AA-DBF6-4C0F-91C6-167AF83EC6E6}" destId="{E085FE7B-4E0E-41D1-83B8-00011BB1786B}" srcOrd="0" destOrd="0" parTransId="{0752F732-CFA9-45A5-AB93-B675091429D1}" sibTransId="{1DC7D87B-F326-45CB-A080-17DDF1BD9ADB}"/>
    <dgm:cxn modelId="{E2C24239-04F6-492A-92F7-AFD94D558437}" srcId="{E085FE7B-4E0E-41D1-83B8-00011BB1786B}" destId="{3C47110E-7D17-42BC-AA44-685BEE89329C}" srcOrd="2" destOrd="0" parTransId="{17D65428-4714-4F7A-BFE9-C5E44F3347EE}" sibTransId="{8013AD0A-805F-4E65-B939-E7807016154F}"/>
    <dgm:cxn modelId="{13B71654-232E-4D65-8C18-02B84ED525A5}" type="presOf" srcId="{C3E479AA-DBF6-4C0F-91C6-167AF83EC6E6}" destId="{C77EA70D-474B-4A56-A93C-0C4EBDF1540E}" srcOrd="0" destOrd="0" presId="urn:microsoft.com/office/officeart/2008/layout/LinedList"/>
    <dgm:cxn modelId="{AE01C986-95AD-4E9D-838F-BF00CB580966}" srcId="{E085FE7B-4E0E-41D1-83B8-00011BB1786B}" destId="{B5D5A09C-FEAB-4AED-B30B-8894DCBC2B49}" srcOrd="1" destOrd="0" parTransId="{B0E0F774-3455-4919-B24A-F815CE7AE921}" sibTransId="{414A6163-EAEE-46F6-8E79-2D54E1D648DC}"/>
    <dgm:cxn modelId="{01A7388C-D772-4FC0-BA1D-E54C39E42A05}" type="presOf" srcId="{74FC9E9A-AF6B-409F-A2EF-173FD7CC6D43}" destId="{B2E29C85-45D3-4216-9F0A-9EF926B1E514}" srcOrd="0" destOrd="0" presId="urn:microsoft.com/office/officeart/2008/layout/LinedList"/>
    <dgm:cxn modelId="{98567A90-1D11-4081-A620-A380BB2891F1}" type="presOf" srcId="{E085FE7B-4E0E-41D1-83B8-00011BB1786B}" destId="{0AD9A617-8390-4EE1-A3E6-EB4F818AFD9F}" srcOrd="0" destOrd="0" presId="urn:microsoft.com/office/officeart/2008/layout/LinedList"/>
    <dgm:cxn modelId="{D8EF62A7-E14A-4DFF-BDDB-67CEA7984B0D}" type="presOf" srcId="{B5D5A09C-FEAB-4AED-B30B-8894DCBC2B49}" destId="{DB6629DF-4661-42A3-94CF-0C405DD18387}" srcOrd="0" destOrd="0" presId="urn:microsoft.com/office/officeart/2008/layout/LinedList"/>
    <dgm:cxn modelId="{95B069E1-B56F-4F20-9DB1-827BB13A601A}" type="presOf" srcId="{453EA5D3-5864-47D5-A91F-66C8255213B5}" destId="{D1E7E162-EF65-4B76-A847-A358B08A91D0}" srcOrd="0" destOrd="0" presId="urn:microsoft.com/office/officeart/2008/layout/LinedList"/>
    <dgm:cxn modelId="{597B3EFB-C141-48AB-8E52-A10E8E2F61F8}" type="presOf" srcId="{3C47110E-7D17-42BC-AA44-685BEE89329C}" destId="{0C90F168-6122-4633-95EB-21B80CD1667F}" srcOrd="0" destOrd="0" presId="urn:microsoft.com/office/officeart/2008/layout/LinedList"/>
    <dgm:cxn modelId="{B62A335F-93C6-497E-9BC6-E6CFF7BECB11}" type="presParOf" srcId="{C77EA70D-474B-4A56-A93C-0C4EBDF1540E}" destId="{AF2E4C0A-2F9B-4DDE-810F-3A5402B3F418}" srcOrd="0" destOrd="0" presId="urn:microsoft.com/office/officeart/2008/layout/LinedList"/>
    <dgm:cxn modelId="{73C306DD-1140-42B9-B736-24E7C56B6B8C}" type="presParOf" srcId="{C77EA70D-474B-4A56-A93C-0C4EBDF1540E}" destId="{1C1520F1-A935-46AA-800F-6C4B6E8E711F}" srcOrd="1" destOrd="0" presId="urn:microsoft.com/office/officeart/2008/layout/LinedList"/>
    <dgm:cxn modelId="{2B86AF71-0F3F-411A-80F1-F51F657D3E38}" type="presParOf" srcId="{1C1520F1-A935-46AA-800F-6C4B6E8E711F}" destId="{0AD9A617-8390-4EE1-A3E6-EB4F818AFD9F}" srcOrd="0" destOrd="0" presId="urn:microsoft.com/office/officeart/2008/layout/LinedList"/>
    <dgm:cxn modelId="{2396064B-44E7-4019-B613-F15B0D983365}" type="presParOf" srcId="{1C1520F1-A935-46AA-800F-6C4B6E8E711F}" destId="{064EA75D-F617-41EF-AF55-823FF80FE28E}" srcOrd="1" destOrd="0" presId="urn:microsoft.com/office/officeart/2008/layout/LinedList"/>
    <dgm:cxn modelId="{923D776A-10D1-44B5-BF9F-7FC29F01565E}" type="presParOf" srcId="{064EA75D-F617-41EF-AF55-823FF80FE28E}" destId="{2D44D48D-49B9-4E1C-9290-D84EDF7E807E}" srcOrd="0" destOrd="0" presId="urn:microsoft.com/office/officeart/2008/layout/LinedList"/>
    <dgm:cxn modelId="{81A2EA13-CDEE-4723-9250-98FD76EE757E}" type="presParOf" srcId="{064EA75D-F617-41EF-AF55-823FF80FE28E}" destId="{646253DF-BC7B-4BE3-B830-10AC2D423DF0}" srcOrd="1" destOrd="0" presId="urn:microsoft.com/office/officeart/2008/layout/LinedList"/>
    <dgm:cxn modelId="{DC0A0532-E64D-41AD-A282-0E08998F55C5}" type="presParOf" srcId="{646253DF-BC7B-4BE3-B830-10AC2D423DF0}" destId="{CFFBA069-1B7F-4E29-9291-69DB4A5435FF}" srcOrd="0" destOrd="0" presId="urn:microsoft.com/office/officeart/2008/layout/LinedList"/>
    <dgm:cxn modelId="{C073A571-8109-44EA-A874-F60CE5E9829C}" type="presParOf" srcId="{646253DF-BC7B-4BE3-B830-10AC2D423DF0}" destId="{D1E7E162-EF65-4B76-A847-A358B08A91D0}" srcOrd="1" destOrd="0" presId="urn:microsoft.com/office/officeart/2008/layout/LinedList"/>
    <dgm:cxn modelId="{B116C7AF-5CE7-484E-91C9-D81DD82E3B3F}" type="presParOf" srcId="{646253DF-BC7B-4BE3-B830-10AC2D423DF0}" destId="{65261161-756A-4ACB-81B2-89F8928FABEE}" srcOrd="2" destOrd="0" presId="urn:microsoft.com/office/officeart/2008/layout/LinedList"/>
    <dgm:cxn modelId="{179D1591-E24A-4903-9AE5-369E17AD8BAA}" type="presParOf" srcId="{064EA75D-F617-41EF-AF55-823FF80FE28E}" destId="{A7923EC4-B33C-449E-8867-4F8481833A65}" srcOrd="2" destOrd="0" presId="urn:microsoft.com/office/officeart/2008/layout/LinedList"/>
    <dgm:cxn modelId="{49E695D0-B9AB-452F-9D35-760EEF8C26C3}" type="presParOf" srcId="{064EA75D-F617-41EF-AF55-823FF80FE28E}" destId="{6253EC7E-6B58-4B97-91CE-DC4BD5936943}" srcOrd="3" destOrd="0" presId="urn:microsoft.com/office/officeart/2008/layout/LinedList"/>
    <dgm:cxn modelId="{B0CDCA7F-40FD-4D81-826E-28AE195838B4}" type="presParOf" srcId="{064EA75D-F617-41EF-AF55-823FF80FE28E}" destId="{CC19998E-A76C-41AD-BE9F-A29B1B3E5C05}" srcOrd="4" destOrd="0" presId="urn:microsoft.com/office/officeart/2008/layout/LinedList"/>
    <dgm:cxn modelId="{6F40EC96-6FA7-48B8-8049-6EA8BC0872B8}" type="presParOf" srcId="{CC19998E-A76C-41AD-BE9F-A29B1B3E5C05}" destId="{6B1D2166-D372-4E4B-B35F-C40CAC5E6489}" srcOrd="0" destOrd="0" presId="urn:microsoft.com/office/officeart/2008/layout/LinedList"/>
    <dgm:cxn modelId="{A3221FAA-18F4-4987-B0B4-BE54F3CE8DFB}" type="presParOf" srcId="{CC19998E-A76C-41AD-BE9F-A29B1B3E5C05}" destId="{DB6629DF-4661-42A3-94CF-0C405DD18387}" srcOrd="1" destOrd="0" presId="urn:microsoft.com/office/officeart/2008/layout/LinedList"/>
    <dgm:cxn modelId="{4F33A727-FB50-47C0-9BBB-189F600A855B}" type="presParOf" srcId="{CC19998E-A76C-41AD-BE9F-A29B1B3E5C05}" destId="{81BABD09-6EF7-45A6-BB56-3FEB5FB78B52}" srcOrd="2" destOrd="0" presId="urn:microsoft.com/office/officeart/2008/layout/LinedList"/>
    <dgm:cxn modelId="{EAE5DCD7-5F93-46A4-9E48-F2DA1DDB28E3}" type="presParOf" srcId="{064EA75D-F617-41EF-AF55-823FF80FE28E}" destId="{10133338-63F1-4EDE-97A0-B8FC0FEEB737}" srcOrd="5" destOrd="0" presId="urn:microsoft.com/office/officeart/2008/layout/LinedList"/>
    <dgm:cxn modelId="{D28D4B43-6CB3-4E89-8FD6-FE6DFAC3CAEA}" type="presParOf" srcId="{064EA75D-F617-41EF-AF55-823FF80FE28E}" destId="{E4036FAE-959E-46D5-845E-2FF9B2971493}" srcOrd="6" destOrd="0" presId="urn:microsoft.com/office/officeart/2008/layout/LinedList"/>
    <dgm:cxn modelId="{F6BCA854-D698-48EA-BCD1-643081BA2880}" type="presParOf" srcId="{064EA75D-F617-41EF-AF55-823FF80FE28E}" destId="{2B52716F-C9CB-4BB0-A343-94CB576786AB}" srcOrd="7" destOrd="0" presId="urn:microsoft.com/office/officeart/2008/layout/LinedList"/>
    <dgm:cxn modelId="{B94D337B-9E81-498D-8A86-00FA04749EDD}" type="presParOf" srcId="{2B52716F-C9CB-4BB0-A343-94CB576786AB}" destId="{97F46F38-612A-4D89-8A1E-C792244BF20B}" srcOrd="0" destOrd="0" presId="urn:microsoft.com/office/officeart/2008/layout/LinedList"/>
    <dgm:cxn modelId="{5C6D721B-F51C-47B2-B1C1-4B546A8154E2}" type="presParOf" srcId="{2B52716F-C9CB-4BB0-A343-94CB576786AB}" destId="{0C90F168-6122-4633-95EB-21B80CD1667F}" srcOrd="1" destOrd="0" presId="urn:microsoft.com/office/officeart/2008/layout/LinedList"/>
    <dgm:cxn modelId="{7CC8BEE0-DD3B-4EC1-9B26-29D88069EB20}" type="presParOf" srcId="{2B52716F-C9CB-4BB0-A343-94CB576786AB}" destId="{411FEBED-71CF-4F24-978C-1DCDEC41B85A}" srcOrd="2" destOrd="0" presId="urn:microsoft.com/office/officeart/2008/layout/LinedList"/>
    <dgm:cxn modelId="{BC2A84CF-4FCE-45C5-B976-89F8FB864F04}" type="presParOf" srcId="{064EA75D-F617-41EF-AF55-823FF80FE28E}" destId="{3812F3F7-3660-4CC3-B6BD-47CC2A07299E}" srcOrd="8" destOrd="0" presId="urn:microsoft.com/office/officeart/2008/layout/LinedList"/>
    <dgm:cxn modelId="{BEE528B9-5284-4F62-ABD2-35E4991CF78B}" type="presParOf" srcId="{064EA75D-F617-41EF-AF55-823FF80FE28E}" destId="{F6295001-B04B-469A-8F81-63E206845086}" srcOrd="9" destOrd="0" presId="urn:microsoft.com/office/officeart/2008/layout/LinedList"/>
    <dgm:cxn modelId="{4BCD807F-9106-46E7-A6B0-47A4FEA1C49F}" type="presParOf" srcId="{064EA75D-F617-41EF-AF55-823FF80FE28E}" destId="{26721677-BE7B-4483-9CC9-AF04935B343E}" srcOrd="10" destOrd="0" presId="urn:microsoft.com/office/officeart/2008/layout/LinedList"/>
    <dgm:cxn modelId="{D23C02DD-0B91-46AF-A979-D6A41B455EBD}" type="presParOf" srcId="{26721677-BE7B-4483-9CC9-AF04935B343E}" destId="{A86134BC-9FFE-4314-8BF3-5EDF420CC508}" srcOrd="0" destOrd="0" presId="urn:microsoft.com/office/officeart/2008/layout/LinedList"/>
    <dgm:cxn modelId="{5F49E266-38CD-4AB2-86BD-0BBE4BE5001E}" type="presParOf" srcId="{26721677-BE7B-4483-9CC9-AF04935B343E}" destId="{B2E29C85-45D3-4216-9F0A-9EF926B1E514}" srcOrd="1" destOrd="0" presId="urn:microsoft.com/office/officeart/2008/layout/LinedList"/>
    <dgm:cxn modelId="{96720D38-F4C6-43FC-9AC4-9C628FBA308D}" type="presParOf" srcId="{26721677-BE7B-4483-9CC9-AF04935B343E}" destId="{25452391-2062-476D-B5AB-1A866C01EC96}" srcOrd="2" destOrd="0" presId="urn:microsoft.com/office/officeart/2008/layout/LinedList"/>
    <dgm:cxn modelId="{70A31EDA-422F-4DBC-AB61-8F168EC7F076}" type="presParOf" srcId="{064EA75D-F617-41EF-AF55-823FF80FE28E}" destId="{1E48F8D7-D1A4-4028-BC0B-0D486CC84821}" srcOrd="11" destOrd="0" presId="urn:microsoft.com/office/officeart/2008/layout/LinedList"/>
    <dgm:cxn modelId="{A2FABBF5-8351-43CF-85C6-BDDCA10F5410}" type="presParOf" srcId="{064EA75D-F617-41EF-AF55-823FF80FE28E}" destId="{2D2589AF-A819-4923-B658-81689EEDC07D}" srcOrd="12" destOrd="0" presId="urn:microsoft.com/office/officeart/2008/layout/LinedList"/>
    <dgm:cxn modelId="{B450BA87-BB16-4F0E-892D-99A75E24C2CB}" type="presParOf" srcId="{064EA75D-F617-41EF-AF55-823FF80FE28E}" destId="{FF4F662F-C3FC-4ED1-9FB3-82C5B80B59D5}" srcOrd="13" destOrd="0" presId="urn:microsoft.com/office/officeart/2008/layout/LinedList"/>
    <dgm:cxn modelId="{64CEA766-F4B4-48CB-9783-BF039799D7A2}" type="presParOf" srcId="{FF4F662F-C3FC-4ED1-9FB3-82C5B80B59D5}" destId="{6F1827CE-AFEE-40D7-BC0D-F98C2359FEF7}" srcOrd="0" destOrd="0" presId="urn:microsoft.com/office/officeart/2008/layout/LinedList"/>
    <dgm:cxn modelId="{11374C32-3913-457E-89AC-A92FFBB64FEB}" type="presParOf" srcId="{FF4F662F-C3FC-4ED1-9FB3-82C5B80B59D5}" destId="{48620C6E-F044-44E2-A2C3-7B7100691339}" srcOrd="1" destOrd="0" presId="urn:microsoft.com/office/officeart/2008/layout/LinedList"/>
    <dgm:cxn modelId="{53388B30-5A40-4C9C-B85C-464CD2B388C9}" type="presParOf" srcId="{FF4F662F-C3FC-4ED1-9FB3-82C5B80B59D5}" destId="{4122B634-CDD3-43E7-9800-698502F52E06}" srcOrd="2" destOrd="0" presId="urn:microsoft.com/office/officeart/2008/layout/LinedList"/>
    <dgm:cxn modelId="{8B653F90-1C5C-4B2B-8705-24D46BEA227A}" type="presParOf" srcId="{064EA75D-F617-41EF-AF55-823FF80FE28E}" destId="{882AFDAE-0937-4577-9780-D6631E6A49B5}" srcOrd="14" destOrd="0" presId="urn:microsoft.com/office/officeart/2008/layout/LinedList"/>
    <dgm:cxn modelId="{61EA5E68-A831-4D89-81F2-981E124F40B3}" type="presParOf" srcId="{064EA75D-F617-41EF-AF55-823FF80FE28E}" destId="{C3B1ED52-8064-4437-A4C2-D0234EAC85F4}" srcOrd="15"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479AA-DBF6-4C0F-91C6-167AF83EC6E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E085FE7B-4E0E-41D1-83B8-00011BB1786B}">
      <dgm:prSet phldrT="[Texto]"/>
      <dgm:spPr>
        <a:solidFill>
          <a:srgbClr val="DDC398"/>
        </a:solidFill>
        <a:ln>
          <a:solidFill>
            <a:srgbClr val="6B1C32"/>
          </a:solidFill>
        </a:ln>
      </dgm:spPr>
      <dgm:t>
        <a:bodyPr/>
        <a:lstStyle/>
        <a:p>
          <a:r>
            <a:rPr lang="es-ES" b="1" dirty="0">
              <a:solidFill>
                <a:srgbClr val="6B1C32"/>
              </a:solidFill>
              <a:latin typeface="Montserrat" panose="00000500000000000000" pitchFamily="50" charset="0"/>
            </a:rPr>
            <a:t>1,749 Escuelas de educación primaria</a:t>
          </a:r>
          <a:endParaRPr lang="es-MX" b="1" dirty="0">
            <a:solidFill>
              <a:srgbClr val="6B1C32"/>
            </a:solidFill>
            <a:latin typeface="Montserrat" panose="00000500000000000000" pitchFamily="50" charset="0"/>
          </a:endParaRPr>
        </a:p>
      </dgm:t>
    </dgm:pt>
    <dgm:pt modelId="{0752F732-CFA9-45A5-AB93-B675091429D1}" cxnId="{5E911928-A5AC-4B2B-A112-28634409D0E9}" type="parTrans">
      <dgm:prSet/>
      <dgm:spPr/>
      <dgm:t>
        <a:bodyPr/>
        <a:lstStyle/>
        <a:p>
          <a:endParaRPr lang="es-MX">
            <a:latin typeface="Montserrat" panose="00000500000000000000" pitchFamily="50" charset="0"/>
          </a:endParaRPr>
        </a:p>
      </dgm:t>
    </dgm:pt>
    <dgm:pt modelId="{1DC7D87B-F326-45CB-A080-17DDF1BD9ADB}" cxnId="{5E911928-A5AC-4B2B-A112-28634409D0E9}" type="sibTrans">
      <dgm:prSet/>
      <dgm:spPr/>
      <dgm:t>
        <a:bodyPr/>
        <a:lstStyle/>
        <a:p>
          <a:endParaRPr lang="es-MX">
            <a:latin typeface="Montserrat" panose="00000500000000000000" pitchFamily="50" charset="0"/>
          </a:endParaRPr>
        </a:p>
      </dgm:t>
    </dgm:pt>
    <dgm:pt modelId="{B5D5A09C-FEAB-4AED-B30B-8894DCBC2B49}">
      <dgm:prSet phldrT="[Texto]"/>
      <dgm:spPr>
        <a:solidFill>
          <a:schemeClr val="bg1">
            <a:lumMod val="75000"/>
            <a:alpha val="90000"/>
          </a:schemeClr>
        </a:solidFill>
        <a:ln>
          <a:solidFill>
            <a:srgbClr val="6B1C32"/>
          </a:solidFill>
        </a:ln>
      </dgm:spPr>
      <dgm:t>
        <a:bodyPr/>
        <a:lstStyle/>
        <a:p>
          <a:r>
            <a:rPr lang="es-ES" dirty="0">
              <a:solidFill>
                <a:srgbClr val="6B1C32"/>
              </a:solidFill>
              <a:latin typeface="Montserrat" panose="00000500000000000000" pitchFamily="50" charset="0"/>
            </a:rPr>
            <a:t>1635    General</a:t>
          </a:r>
          <a:endParaRPr lang="es-MX" dirty="0">
            <a:solidFill>
              <a:srgbClr val="6B1C32"/>
            </a:solidFill>
            <a:latin typeface="Montserrat" panose="00000500000000000000" pitchFamily="50" charset="0"/>
          </a:endParaRPr>
        </a:p>
      </dgm:t>
    </dgm:pt>
    <dgm:pt modelId="{B0E0F774-3455-4919-B24A-F815CE7AE921}" cxnId="{AE01C986-95AD-4E9D-838F-BF00CB580966}" type="parTrans">
      <dgm:prSet/>
      <dgm:spPr/>
      <dgm:t>
        <a:bodyPr/>
        <a:lstStyle/>
        <a:p>
          <a:endParaRPr lang="es-MX">
            <a:latin typeface="Montserrat" panose="00000500000000000000" pitchFamily="50" charset="0"/>
          </a:endParaRPr>
        </a:p>
      </dgm:t>
    </dgm:pt>
    <dgm:pt modelId="{414A6163-EAEE-46F6-8E79-2D54E1D648DC}" cxnId="{AE01C986-95AD-4E9D-838F-BF00CB580966}" type="sibTrans">
      <dgm:prSet/>
      <dgm:spPr/>
      <dgm:t>
        <a:bodyPr/>
        <a:lstStyle/>
        <a:p>
          <a:endParaRPr lang="es-MX">
            <a:latin typeface="Montserrat" panose="00000500000000000000" pitchFamily="50" charset="0"/>
          </a:endParaRPr>
        </a:p>
      </dgm:t>
    </dgm:pt>
    <dgm:pt modelId="{3C47110E-7D17-42BC-AA44-685BEE89329C}">
      <dgm:prSet phldrT="[Texto]"/>
      <dgm:spPr>
        <a:solidFill>
          <a:schemeClr val="bg1">
            <a:lumMod val="75000"/>
            <a:alpha val="90000"/>
          </a:schemeClr>
        </a:solidFill>
        <a:ln>
          <a:solidFill>
            <a:srgbClr val="6B1C32"/>
          </a:solidFill>
        </a:ln>
      </dgm:spPr>
      <dgm:t>
        <a:bodyPr/>
        <a:lstStyle/>
        <a:p>
          <a:r>
            <a:rPr lang="es-ES" dirty="0">
              <a:solidFill>
                <a:srgbClr val="6B1C32"/>
              </a:solidFill>
              <a:latin typeface="Montserrat" panose="00000500000000000000" pitchFamily="50" charset="0"/>
            </a:rPr>
            <a:t>    15    Indígena</a:t>
          </a:r>
          <a:endParaRPr lang="es-MX" dirty="0">
            <a:solidFill>
              <a:srgbClr val="6B1C32"/>
            </a:solidFill>
            <a:latin typeface="Montserrat" panose="00000500000000000000" pitchFamily="50" charset="0"/>
          </a:endParaRPr>
        </a:p>
      </dgm:t>
    </dgm:pt>
    <dgm:pt modelId="{17D65428-4714-4F7A-BFE9-C5E44F3347EE}" cxnId="{E2C24239-04F6-492A-92F7-AFD94D558437}" type="parTrans">
      <dgm:prSet/>
      <dgm:spPr/>
      <dgm:t>
        <a:bodyPr/>
        <a:lstStyle/>
        <a:p>
          <a:endParaRPr lang="es-MX">
            <a:latin typeface="Montserrat" panose="00000500000000000000" pitchFamily="50" charset="0"/>
          </a:endParaRPr>
        </a:p>
      </dgm:t>
    </dgm:pt>
    <dgm:pt modelId="{8013AD0A-805F-4E65-B939-E7807016154F}" cxnId="{E2C24239-04F6-492A-92F7-AFD94D558437}" type="sibTrans">
      <dgm:prSet/>
      <dgm:spPr/>
      <dgm:t>
        <a:bodyPr/>
        <a:lstStyle/>
        <a:p>
          <a:endParaRPr lang="es-MX">
            <a:latin typeface="Montserrat" panose="00000500000000000000" pitchFamily="50" charset="0"/>
          </a:endParaRPr>
        </a:p>
      </dgm:t>
    </dgm:pt>
    <dgm:pt modelId="{45B82FBD-CF83-46CE-BCBC-181A7EFD82EA}">
      <dgm:prSet phldrT="[Texto]"/>
      <dgm:spPr>
        <a:solidFill>
          <a:schemeClr val="bg1">
            <a:lumMod val="75000"/>
            <a:alpha val="90000"/>
          </a:schemeClr>
        </a:solidFill>
        <a:ln>
          <a:solidFill>
            <a:srgbClr val="6B1C32"/>
          </a:solidFill>
        </a:ln>
      </dgm:spPr>
      <dgm:t>
        <a:bodyPr/>
        <a:lstStyle/>
        <a:p>
          <a:r>
            <a:rPr lang="es-ES" dirty="0">
              <a:solidFill>
                <a:srgbClr val="6B1C32"/>
              </a:solidFill>
              <a:latin typeface="Montserrat" panose="00000500000000000000" pitchFamily="50" charset="0"/>
            </a:rPr>
            <a:t>   99    Particular</a:t>
          </a:r>
          <a:endParaRPr lang="es-MX" dirty="0">
            <a:solidFill>
              <a:srgbClr val="6B1C32"/>
            </a:solidFill>
            <a:latin typeface="Montserrat" panose="00000500000000000000" pitchFamily="50" charset="0"/>
          </a:endParaRPr>
        </a:p>
      </dgm:t>
    </dgm:pt>
    <dgm:pt modelId="{B6AA5D54-7B80-40FF-BB24-B57F98BC5B88}" cxnId="{7A047110-D511-4668-9DD5-428ABC957964}" type="parTrans">
      <dgm:prSet/>
      <dgm:spPr/>
      <dgm:t>
        <a:bodyPr/>
        <a:lstStyle/>
        <a:p>
          <a:endParaRPr lang="es-MX">
            <a:latin typeface="Montserrat" panose="00000500000000000000" pitchFamily="50" charset="0"/>
          </a:endParaRPr>
        </a:p>
      </dgm:t>
    </dgm:pt>
    <dgm:pt modelId="{C32E7998-6C65-4AB5-9978-8CE5443D24A5}" cxnId="{7A047110-D511-4668-9DD5-428ABC957964}" type="sibTrans">
      <dgm:prSet/>
      <dgm:spPr/>
      <dgm:t>
        <a:bodyPr/>
        <a:lstStyle/>
        <a:p>
          <a:endParaRPr lang="es-MX">
            <a:latin typeface="Montserrat" panose="00000500000000000000" pitchFamily="50" charset="0"/>
          </a:endParaRPr>
        </a:p>
      </dgm:t>
    </dgm:pt>
    <dgm:pt modelId="{EE26BC1A-BB7B-4C31-AD00-CAE61FB88E3A}" type="pres">
      <dgm:prSet presAssocID="{C3E479AA-DBF6-4C0F-91C6-167AF83EC6E6}" presName="theList" presStyleCnt="0">
        <dgm:presLayoutVars>
          <dgm:dir/>
          <dgm:animLvl val="lvl"/>
          <dgm:resizeHandles val="exact"/>
        </dgm:presLayoutVars>
      </dgm:prSet>
      <dgm:spPr/>
    </dgm:pt>
    <dgm:pt modelId="{207C3F29-69D7-4045-B44C-C2669F8AF21B}" type="pres">
      <dgm:prSet presAssocID="{E085FE7B-4E0E-41D1-83B8-00011BB1786B}" presName="compNode" presStyleCnt="0"/>
      <dgm:spPr/>
    </dgm:pt>
    <dgm:pt modelId="{7BA77F66-C01E-46AB-8D3F-7AD9D6C3707B}" type="pres">
      <dgm:prSet presAssocID="{E085FE7B-4E0E-41D1-83B8-00011BB1786B}" presName="aNode" presStyleLbl="bgShp" presStyleIdx="0" presStyleCnt="1"/>
      <dgm:spPr/>
    </dgm:pt>
    <dgm:pt modelId="{032B1CAC-82D7-49AA-87F3-1D84EC8E5BB3}" type="pres">
      <dgm:prSet presAssocID="{E085FE7B-4E0E-41D1-83B8-00011BB1786B}" presName="textNode" presStyleLbl="bgShp" presStyleIdx="0" presStyleCnt="1"/>
      <dgm:spPr/>
    </dgm:pt>
    <dgm:pt modelId="{122240C1-EC04-484D-8F40-73CF83950F09}" type="pres">
      <dgm:prSet presAssocID="{E085FE7B-4E0E-41D1-83B8-00011BB1786B}" presName="compChildNode" presStyleCnt="0"/>
      <dgm:spPr/>
    </dgm:pt>
    <dgm:pt modelId="{C0C00B71-C95A-44FF-A2CA-A63F51F955AE}" type="pres">
      <dgm:prSet presAssocID="{E085FE7B-4E0E-41D1-83B8-00011BB1786B}" presName="theInnerList" presStyleCnt="0"/>
      <dgm:spPr/>
    </dgm:pt>
    <dgm:pt modelId="{622DDEC9-69E2-4B0B-87B8-72833305B771}" type="pres">
      <dgm:prSet presAssocID="{B5D5A09C-FEAB-4AED-B30B-8894DCBC2B49}" presName="childNode" presStyleLbl="node1" presStyleIdx="0" presStyleCnt="3">
        <dgm:presLayoutVars>
          <dgm:bulletEnabled val="1"/>
        </dgm:presLayoutVars>
      </dgm:prSet>
      <dgm:spPr/>
    </dgm:pt>
    <dgm:pt modelId="{12FAD4CF-70ED-4085-8E11-61124838DD53}" type="pres">
      <dgm:prSet presAssocID="{B5D5A09C-FEAB-4AED-B30B-8894DCBC2B49}" presName="aSpace2" presStyleCnt="0"/>
      <dgm:spPr/>
    </dgm:pt>
    <dgm:pt modelId="{F9EE3EAC-8772-4B7B-9D7C-65B41B718416}" type="pres">
      <dgm:prSet presAssocID="{3C47110E-7D17-42BC-AA44-685BEE89329C}" presName="childNode" presStyleLbl="node1" presStyleIdx="1" presStyleCnt="3">
        <dgm:presLayoutVars>
          <dgm:bulletEnabled val="1"/>
        </dgm:presLayoutVars>
      </dgm:prSet>
      <dgm:spPr/>
    </dgm:pt>
    <dgm:pt modelId="{BC7582AE-351B-4756-A82D-AA18B9A59820}" type="pres">
      <dgm:prSet presAssocID="{3C47110E-7D17-42BC-AA44-685BEE89329C}" presName="aSpace2" presStyleCnt="0"/>
      <dgm:spPr/>
    </dgm:pt>
    <dgm:pt modelId="{EE2F5CF8-B281-46F8-84C1-026AE1065567}" type="pres">
      <dgm:prSet presAssocID="{45B82FBD-CF83-46CE-BCBC-181A7EFD82EA}" presName="childNode" presStyleLbl="node1" presStyleIdx="2" presStyleCnt="3">
        <dgm:presLayoutVars>
          <dgm:bulletEnabled val="1"/>
        </dgm:presLayoutVars>
      </dgm:prSet>
      <dgm:spPr/>
    </dgm:pt>
  </dgm:ptLst>
  <dgm:cxnLst>
    <dgm:cxn modelId="{454FAC04-EA91-4A29-BEAF-980B052B423C}" type="presOf" srcId="{E085FE7B-4E0E-41D1-83B8-00011BB1786B}" destId="{7BA77F66-C01E-46AB-8D3F-7AD9D6C3707B}" srcOrd="0" destOrd="0" presId="urn:microsoft.com/office/officeart/2005/8/layout/lProcess2"/>
    <dgm:cxn modelId="{7A047110-D511-4668-9DD5-428ABC957964}" srcId="{E085FE7B-4E0E-41D1-83B8-00011BB1786B}" destId="{45B82FBD-CF83-46CE-BCBC-181A7EFD82EA}" srcOrd="2" destOrd="0" parTransId="{B6AA5D54-7B80-40FF-BB24-B57F98BC5B88}" sibTransId="{C32E7998-6C65-4AB5-9978-8CE5443D24A5}"/>
    <dgm:cxn modelId="{5E911928-A5AC-4B2B-A112-28634409D0E9}" srcId="{C3E479AA-DBF6-4C0F-91C6-167AF83EC6E6}" destId="{E085FE7B-4E0E-41D1-83B8-00011BB1786B}" srcOrd="0" destOrd="0" parTransId="{0752F732-CFA9-45A5-AB93-B675091429D1}" sibTransId="{1DC7D87B-F326-45CB-A080-17DDF1BD9ADB}"/>
    <dgm:cxn modelId="{E2C24239-04F6-492A-92F7-AFD94D558437}" srcId="{E085FE7B-4E0E-41D1-83B8-00011BB1786B}" destId="{3C47110E-7D17-42BC-AA44-685BEE89329C}" srcOrd="1" destOrd="0" parTransId="{17D65428-4714-4F7A-BFE9-C5E44F3347EE}" sibTransId="{8013AD0A-805F-4E65-B939-E7807016154F}"/>
    <dgm:cxn modelId="{B8B3C163-B717-40F3-87F0-91B5F9D7755D}" type="presOf" srcId="{B5D5A09C-FEAB-4AED-B30B-8894DCBC2B49}" destId="{622DDEC9-69E2-4B0B-87B8-72833305B771}" srcOrd="0" destOrd="0" presId="urn:microsoft.com/office/officeart/2005/8/layout/lProcess2"/>
    <dgm:cxn modelId="{AE01C986-95AD-4E9D-838F-BF00CB580966}" srcId="{E085FE7B-4E0E-41D1-83B8-00011BB1786B}" destId="{B5D5A09C-FEAB-4AED-B30B-8894DCBC2B49}" srcOrd="0" destOrd="0" parTransId="{B0E0F774-3455-4919-B24A-F815CE7AE921}" sibTransId="{414A6163-EAEE-46F6-8E79-2D54E1D648DC}"/>
    <dgm:cxn modelId="{99286DA3-54FA-4E56-AE71-DB1E2B184DE8}" type="presOf" srcId="{45B82FBD-CF83-46CE-BCBC-181A7EFD82EA}" destId="{EE2F5CF8-B281-46F8-84C1-026AE1065567}" srcOrd="0" destOrd="0" presId="urn:microsoft.com/office/officeart/2005/8/layout/lProcess2"/>
    <dgm:cxn modelId="{F469CDC2-CF78-4049-B07A-05BB0BCEFF7A}" type="presOf" srcId="{3C47110E-7D17-42BC-AA44-685BEE89329C}" destId="{F9EE3EAC-8772-4B7B-9D7C-65B41B718416}" srcOrd="0" destOrd="0" presId="urn:microsoft.com/office/officeart/2005/8/layout/lProcess2"/>
    <dgm:cxn modelId="{9F6D17F2-1658-494E-9288-B38A2D70423E}" type="presOf" srcId="{C3E479AA-DBF6-4C0F-91C6-167AF83EC6E6}" destId="{EE26BC1A-BB7B-4C31-AD00-CAE61FB88E3A}" srcOrd="0" destOrd="0" presId="urn:microsoft.com/office/officeart/2005/8/layout/lProcess2"/>
    <dgm:cxn modelId="{36FB6FFE-4318-4241-B7D3-CE8CCB4F8D92}" type="presOf" srcId="{E085FE7B-4E0E-41D1-83B8-00011BB1786B}" destId="{032B1CAC-82D7-49AA-87F3-1D84EC8E5BB3}" srcOrd="1" destOrd="0" presId="urn:microsoft.com/office/officeart/2005/8/layout/lProcess2"/>
    <dgm:cxn modelId="{B7AD7AF1-FC48-42AF-96F9-711BA8300C3E}" type="presParOf" srcId="{EE26BC1A-BB7B-4C31-AD00-CAE61FB88E3A}" destId="{207C3F29-69D7-4045-B44C-C2669F8AF21B}" srcOrd="0" destOrd="0" presId="urn:microsoft.com/office/officeart/2005/8/layout/lProcess2"/>
    <dgm:cxn modelId="{8DAE73DB-A85B-42AD-80D6-A1ACB02DA5A9}" type="presParOf" srcId="{207C3F29-69D7-4045-B44C-C2669F8AF21B}" destId="{7BA77F66-C01E-46AB-8D3F-7AD9D6C3707B}" srcOrd="0" destOrd="0" presId="urn:microsoft.com/office/officeart/2005/8/layout/lProcess2"/>
    <dgm:cxn modelId="{0295D14F-2C93-448A-B338-2531006AAA91}" type="presParOf" srcId="{207C3F29-69D7-4045-B44C-C2669F8AF21B}" destId="{032B1CAC-82D7-49AA-87F3-1D84EC8E5BB3}" srcOrd="1" destOrd="0" presId="urn:microsoft.com/office/officeart/2005/8/layout/lProcess2"/>
    <dgm:cxn modelId="{8D6BB623-69D5-4A12-B21A-9F7EF4B4750B}" type="presParOf" srcId="{207C3F29-69D7-4045-B44C-C2669F8AF21B}" destId="{122240C1-EC04-484D-8F40-73CF83950F09}" srcOrd="2" destOrd="0" presId="urn:microsoft.com/office/officeart/2005/8/layout/lProcess2"/>
    <dgm:cxn modelId="{3CC5EE44-0FE5-458A-9B25-EA887ED7F870}" type="presParOf" srcId="{122240C1-EC04-484D-8F40-73CF83950F09}" destId="{C0C00B71-C95A-44FF-A2CA-A63F51F955AE}" srcOrd="0" destOrd="0" presId="urn:microsoft.com/office/officeart/2005/8/layout/lProcess2"/>
    <dgm:cxn modelId="{18737E2E-889D-4EED-A9AD-D251B191958C}" type="presParOf" srcId="{C0C00B71-C95A-44FF-A2CA-A63F51F955AE}" destId="{622DDEC9-69E2-4B0B-87B8-72833305B771}" srcOrd="0" destOrd="0" presId="urn:microsoft.com/office/officeart/2005/8/layout/lProcess2"/>
    <dgm:cxn modelId="{225A3564-8121-4C22-8637-1FA9FDE96074}" type="presParOf" srcId="{C0C00B71-C95A-44FF-A2CA-A63F51F955AE}" destId="{12FAD4CF-70ED-4085-8E11-61124838DD53}" srcOrd="1" destOrd="0" presId="urn:microsoft.com/office/officeart/2005/8/layout/lProcess2"/>
    <dgm:cxn modelId="{BA69AA27-C555-47CF-87E8-A5E9A7FCFD53}" type="presParOf" srcId="{C0C00B71-C95A-44FF-A2CA-A63F51F955AE}" destId="{F9EE3EAC-8772-4B7B-9D7C-65B41B718416}" srcOrd="2" destOrd="0" presId="urn:microsoft.com/office/officeart/2005/8/layout/lProcess2"/>
    <dgm:cxn modelId="{1C71BDDD-E689-471D-9BD9-38487F0AA7B2}" type="presParOf" srcId="{C0C00B71-C95A-44FF-A2CA-A63F51F955AE}" destId="{BC7582AE-351B-4756-A82D-AA18B9A59820}" srcOrd="3" destOrd="0" presId="urn:microsoft.com/office/officeart/2005/8/layout/lProcess2"/>
    <dgm:cxn modelId="{432D73A1-AE6D-44A1-BA91-8F5D7B21F87F}" type="presParOf" srcId="{C0C00B71-C95A-44FF-A2CA-A63F51F955AE}" destId="{EE2F5CF8-B281-46F8-84C1-026AE1065567}"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7150652" cy="4339525"/>
        <a:chOff x="0" y="0"/>
        <a:chExt cx="7150652" cy="4339525"/>
      </a:xfrm>
    </dsp:grpSpPr>
    <dsp:sp modelId="{AF2E4C0A-2F9B-4DDE-810F-3A5402B3F418}">
      <dsp:nvSpPr>
        <dsp:cNvPr id="3" name="Conector recto 2"/>
        <dsp:cNvSpPr/>
      </dsp:nvSpPr>
      <dsp:spPr bwMode="white">
        <a:xfrm>
          <a:off x="0" y="0"/>
          <a:ext cx="7150652" cy="0"/>
        </a:xfrm>
        <a:prstGeom prst="line">
          <a:avLst/>
        </a:prstGeom>
        <a:ln>
          <a:solidFill>
            <a:schemeClr val="bg1"/>
          </a:solidFill>
        </a:ln>
      </dsp:spPr>
      <dsp:style>
        <a:lnRef idx="2">
          <a:schemeClr val="accent1"/>
        </a:lnRef>
        <a:fillRef idx="1">
          <a:schemeClr val="lt1"/>
        </a:fillRef>
        <a:effectRef idx="0">
          <a:schemeClr val="accent1"/>
        </a:effectRef>
        <a:fontRef idx="minor">
          <a:schemeClr val="dk1"/>
        </a:fontRef>
      </dsp:style>
      <dsp:txXfrm>
        <a:off x="0" y="0"/>
        <a:ext cx="7150652" cy="0"/>
      </dsp:txXfrm>
    </dsp:sp>
    <dsp:sp modelId="{0AD9A617-8390-4EE1-A3E6-EB4F818AFD9F}">
      <dsp:nvSpPr>
        <dsp:cNvPr id="4" name="Rectángulo 3"/>
        <dsp:cNvSpPr/>
      </dsp:nvSpPr>
      <dsp:spPr bwMode="white">
        <a:xfrm>
          <a:off x="0" y="0"/>
          <a:ext cx="1430130" cy="4339525"/>
        </a:xfrm>
        <a:prstGeom prst="rect">
          <a:avLst/>
        </a:prstGeom>
        <a:solidFill>
          <a:srgbClr val="9F2240"/>
        </a:solidFill>
      </dsp:spPr>
      <dsp:style>
        <a:lnRef idx="0">
          <a:schemeClr val="dk1">
            <a:alpha val="0"/>
          </a:schemeClr>
        </a:lnRef>
        <a:fillRef idx="0">
          <a:schemeClr val="lt1">
            <a:alpha val="0"/>
          </a:schemeClr>
        </a:fillRef>
        <a:effectRef idx="0">
          <a:scrgbClr r="0" g="0" b="0"/>
        </a:effectRef>
        <a:fontRef idx="minor"/>
      </dsp:style>
      <dsp:txBody>
        <a:bodyPr vert="vert270" lIns="140970" tIns="140970" rIns="140970" bIns="140970" anchor="t"/>
        <a:lstStyle>
          <a:lvl1pPr algn="l">
            <a:defRPr sz="37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0" algn="ctr">
            <a:lnSpc>
              <a:spcPct val="100000"/>
            </a:lnSpc>
            <a:spcBef>
              <a:spcPct val="0"/>
            </a:spcBef>
            <a:spcAft>
              <a:spcPct val="35000"/>
            </a:spcAft>
          </a:pPr>
          <a:r>
            <a:rPr lang="es-ES" dirty="0">
              <a:solidFill>
                <a:schemeClr val="bg1"/>
              </a:solidFill>
              <a:latin typeface="Montserrat" panose="00000500000000000000" pitchFamily="50" charset="0"/>
            </a:rPr>
            <a:t>Unidad de análisis</a:t>
          </a:r>
          <a:endParaRPr lang="es-MX" dirty="0">
            <a:solidFill>
              <a:schemeClr val="bg1"/>
            </a:solidFill>
            <a:latin typeface="Montserrat" panose="00000500000000000000" pitchFamily="50" charset="0"/>
          </a:endParaRPr>
        </a:p>
      </dsp:txBody>
      <dsp:txXfrm>
        <a:off x="0" y="0"/>
        <a:ext cx="1430130" cy="4339525"/>
      </dsp:txXfrm>
    </dsp:sp>
    <dsp:sp modelId="{D1E7E162-EF65-4B76-A847-A358B08A91D0}">
      <dsp:nvSpPr>
        <dsp:cNvPr id="5" name="Rectángulo 4"/>
        <dsp:cNvSpPr/>
      </dsp:nvSpPr>
      <dsp:spPr bwMode="white">
        <a:xfrm>
          <a:off x="1537390" y="40939"/>
          <a:ext cx="5613262" cy="818778"/>
        </a:xfrm>
        <a:prstGeom prst="rect">
          <a:avLst/>
        </a:prstGeom>
        <a:solidFill>
          <a:srgbClr val="9F2240"/>
        </a:solidFill>
      </dsp:spPr>
      <dsp:style>
        <a:lnRef idx="0">
          <a:schemeClr val="dk1">
            <a:alpha val="0"/>
          </a:schemeClr>
        </a:lnRef>
        <a:fillRef idx="0">
          <a:schemeClr val="lt1">
            <a:alpha val="0"/>
          </a:schemeClr>
        </a:fillRef>
        <a:effectRef idx="0">
          <a:scrgbClr r="0" g="0" b="0"/>
        </a:effectRef>
        <a:fontRef idx="minor"/>
      </dsp:style>
      <dsp:txBody>
        <a:bodyPr vert="horz"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s-ES" sz="1800" dirty="0">
              <a:solidFill>
                <a:schemeClr val="bg1"/>
              </a:solidFill>
              <a:latin typeface="Montserrat" panose="00000500000000000000" pitchFamily="50" charset="0"/>
            </a:rPr>
            <a:t>CAMPO FORMATIVO</a:t>
          </a:r>
          <a:endParaRPr lang="es-MX" sz="1800" dirty="0">
            <a:solidFill>
              <a:schemeClr val="bg1"/>
            </a:solidFill>
            <a:latin typeface="Montserrat" panose="00000500000000000000" pitchFamily="50" charset="0"/>
          </a:endParaRPr>
        </a:p>
      </dsp:txBody>
      <dsp:txXfrm>
        <a:off x="1537390" y="40939"/>
        <a:ext cx="5613262" cy="818778"/>
      </dsp:txXfrm>
    </dsp:sp>
    <dsp:sp modelId="{A7923EC4-B33C-449E-8867-4F8481833A65}">
      <dsp:nvSpPr>
        <dsp:cNvPr id="6" name="Conector recto 5"/>
        <dsp:cNvSpPr/>
      </dsp:nvSpPr>
      <dsp:spPr bwMode="white">
        <a:xfrm>
          <a:off x="1430130" y="859717"/>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859717"/>
        <a:ext cx="5720522" cy="0"/>
      </dsp:txXfrm>
    </dsp:sp>
    <dsp:sp modelId="{DB6629DF-4661-42A3-94CF-0C405DD18387}">
      <dsp:nvSpPr>
        <dsp:cNvPr id="7" name="Rectángulo 6"/>
        <dsp:cNvSpPr/>
      </dsp:nvSpPr>
      <dsp:spPr bwMode="white">
        <a:xfrm>
          <a:off x="1537390" y="900656"/>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ES" sz="1400" b="1" dirty="0">
              <a:solidFill>
                <a:schemeClr val="tx1"/>
              </a:solidFill>
              <a:latin typeface="Montserrat" panose="00000500000000000000" pitchFamily="50" charset="0"/>
            </a:rPr>
            <a:t>Lenguajes (LEN): </a:t>
          </a:r>
          <a:r>
            <a:rPr lang="es-ES" sz="1400" b="0" dirty="0">
              <a:solidFill>
                <a:schemeClr val="tx1"/>
              </a:solidFill>
              <a:latin typeface="Montserrat" panose="00000500000000000000" pitchFamily="50" charset="0"/>
            </a:rPr>
            <a:t>Comunicación oral de necesidades, emociones, gustos, ideas y saberes a través de los diversos lenguajes, desde una perspectiva comunitaria.</a:t>
          </a:r>
          <a:endParaRPr lang="es-MX" sz="1400" b="0" dirty="0">
            <a:solidFill>
              <a:schemeClr val="tx1"/>
            </a:solidFill>
            <a:latin typeface="Montserrat" panose="00000500000000000000" pitchFamily="50" charset="0"/>
          </a:endParaRPr>
        </a:p>
      </dsp:txBody>
      <dsp:txXfrm>
        <a:off x="1537390" y="900656"/>
        <a:ext cx="5613262" cy="818778"/>
      </dsp:txXfrm>
    </dsp:sp>
    <dsp:sp modelId="{10133338-63F1-4EDE-97A0-B8FC0FEEB737}">
      <dsp:nvSpPr>
        <dsp:cNvPr id="8" name="Conector recto 7"/>
        <dsp:cNvSpPr/>
      </dsp:nvSpPr>
      <dsp:spPr bwMode="white">
        <a:xfrm>
          <a:off x="1430130" y="1719434"/>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1719434"/>
        <a:ext cx="5720522" cy="0"/>
      </dsp:txXfrm>
    </dsp:sp>
    <dsp:sp modelId="{0C90F168-6122-4633-95EB-21B80CD1667F}">
      <dsp:nvSpPr>
        <dsp:cNvPr id="9" name="Rectángulo 8"/>
        <dsp:cNvSpPr/>
      </dsp:nvSpPr>
      <dsp:spPr bwMode="white">
        <a:xfrm>
          <a:off x="1537390" y="1760373"/>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MX" sz="1400" b="1" dirty="0">
              <a:solidFill>
                <a:schemeClr val="tx1"/>
              </a:solidFill>
              <a:latin typeface="Montserrat" panose="00000500000000000000" pitchFamily="50" charset="0"/>
            </a:rPr>
            <a:t>Saberes y Pensamiento Científico (SPC):  </a:t>
          </a:r>
          <a:r>
            <a:rPr lang="es-ES" sz="1400" dirty="0">
              <a:solidFill>
                <a:schemeClr val="tx1"/>
              </a:solidFill>
              <a:latin typeface="Montserrat" panose="00000500000000000000" pitchFamily="50" charset="0"/>
            </a:rPr>
            <a:t>Exploración de la diversidad natural que existe en la comunidad y en otros lugares.</a:t>
          </a:r>
          <a:endParaRPr lang="es-MX" sz="1400" dirty="0">
            <a:solidFill>
              <a:schemeClr val="tx1"/>
            </a:solidFill>
            <a:latin typeface="Montserrat" panose="00000500000000000000" pitchFamily="50" charset="0"/>
          </a:endParaRPr>
        </a:p>
      </dsp:txBody>
      <dsp:txXfrm>
        <a:off x="1537390" y="1760373"/>
        <a:ext cx="5613262" cy="818778"/>
      </dsp:txXfrm>
    </dsp:sp>
    <dsp:sp modelId="{3812F3F7-3660-4CC3-B6BD-47CC2A07299E}">
      <dsp:nvSpPr>
        <dsp:cNvPr id="10" name="Conector recto 9"/>
        <dsp:cNvSpPr/>
      </dsp:nvSpPr>
      <dsp:spPr bwMode="white">
        <a:xfrm>
          <a:off x="1430130" y="2579152"/>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2579152"/>
        <a:ext cx="5720522" cy="0"/>
      </dsp:txXfrm>
    </dsp:sp>
    <dsp:sp modelId="{B2E29C85-45D3-4216-9F0A-9EF926B1E514}">
      <dsp:nvSpPr>
        <dsp:cNvPr id="11" name="Rectángulo 10"/>
        <dsp:cNvSpPr/>
      </dsp:nvSpPr>
      <dsp:spPr bwMode="white">
        <a:xfrm>
          <a:off x="1537390" y="2620091"/>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MX" sz="1400" b="1" dirty="0">
              <a:solidFill>
                <a:schemeClr val="tx1"/>
              </a:solidFill>
              <a:latin typeface="Montserrat" panose="00000500000000000000" pitchFamily="50" charset="0"/>
            </a:rPr>
            <a:t>Ética, Naturaleza y Sociedades (ENS): </a:t>
          </a:r>
          <a:r>
            <a:rPr lang="es-ES" sz="1400" dirty="0">
              <a:solidFill>
                <a:schemeClr val="tx1"/>
              </a:solidFill>
              <a:latin typeface="Montserrat" panose="00000500000000000000" pitchFamily="50" charset="0"/>
            </a:rPr>
            <a:t>Interacción, cuidado, conservación y regeneración de la naturaleza, que favorece la construcción de una conciencia socio ambiental.</a:t>
          </a:r>
          <a:endParaRPr lang="es-MX" sz="1400" dirty="0">
            <a:solidFill>
              <a:schemeClr val="tx1"/>
            </a:solidFill>
            <a:latin typeface="Montserrat" panose="00000500000000000000" pitchFamily="50" charset="0"/>
          </a:endParaRPr>
        </a:p>
      </dsp:txBody>
      <dsp:txXfrm>
        <a:off x="1537390" y="2620091"/>
        <a:ext cx="5613262" cy="818778"/>
      </dsp:txXfrm>
    </dsp:sp>
    <dsp:sp modelId="{1E48F8D7-D1A4-4028-BC0B-0D486CC84821}">
      <dsp:nvSpPr>
        <dsp:cNvPr id="12" name="Conector recto 11"/>
        <dsp:cNvSpPr/>
      </dsp:nvSpPr>
      <dsp:spPr bwMode="white">
        <a:xfrm>
          <a:off x="1430130" y="3438869"/>
          <a:ext cx="5720522" cy="0"/>
        </a:xfrm>
        <a:prstGeom prst="line">
          <a:avLst/>
        </a:prstGeom>
        <a:ln>
          <a:solidFill>
            <a:schemeClr val="bg1"/>
          </a:solidFill>
        </a:ln>
      </dsp:spPr>
      <dsp:style>
        <a:lnRef idx="2">
          <a:schemeClr val="accent2"/>
        </a:lnRef>
        <a:fillRef idx="1">
          <a:schemeClr val="lt1"/>
        </a:fillRef>
        <a:effectRef idx="0">
          <a:schemeClr val="accent2"/>
        </a:effectRef>
        <a:fontRef idx="minor">
          <a:schemeClr val="dk1"/>
        </a:fontRef>
      </dsp:style>
      <dsp:txXfrm>
        <a:off x="1430130" y="3438869"/>
        <a:ext cx="5720522" cy="0"/>
      </dsp:txXfrm>
    </dsp:sp>
    <dsp:sp modelId="{48620C6E-F044-44E2-A2C3-7B7100691339}">
      <dsp:nvSpPr>
        <dsp:cNvPr id="13" name="Rectángulo 12"/>
        <dsp:cNvSpPr/>
      </dsp:nvSpPr>
      <dsp:spPr bwMode="white">
        <a:xfrm>
          <a:off x="1537390" y="3479808"/>
          <a:ext cx="5613262" cy="818778"/>
        </a:xfrm>
        <a:prstGeom prst="rect">
          <a:avLst/>
        </a:prstGeom>
        <a:solidFill>
          <a:srgbClr val="DDC398"/>
        </a:solidFill>
      </dsp:spPr>
      <dsp:style>
        <a:lnRef idx="0">
          <a:schemeClr val="dk1">
            <a:alpha val="0"/>
          </a:schemeClr>
        </a:lnRef>
        <a:fillRef idx="0">
          <a:schemeClr val="lt1">
            <a:alpha val="0"/>
          </a:schemeClr>
        </a:fillRef>
        <a:effectRef idx="0">
          <a:scrgbClr r="0" g="0" b="0"/>
        </a:effectRef>
        <a:fontRef idx="minor"/>
      </dsp:style>
      <dsp:txBody>
        <a:bodyPr lIns="53340" tIns="53340" rIns="53340" bIns="5334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s-ES" sz="1400" b="1" dirty="0">
              <a:solidFill>
                <a:schemeClr val="tx1"/>
              </a:solidFill>
              <a:latin typeface="Montserrat" panose="00000500000000000000" pitchFamily="50" charset="0"/>
            </a:rPr>
            <a:t>De lo Humano y lo Comunitario (</a:t>
          </a:r>
          <a:r>
            <a:rPr lang="es-ES" sz="1400" b="1" dirty="0" err="1">
              <a:solidFill>
                <a:schemeClr val="tx1"/>
              </a:solidFill>
              <a:latin typeface="Montserrat" panose="00000500000000000000" pitchFamily="50" charset="0"/>
            </a:rPr>
            <a:t>HyC</a:t>
          </a:r>
          <a:r>
            <a:rPr lang="es-ES" sz="1400" b="1" dirty="0">
              <a:solidFill>
                <a:schemeClr val="tx1"/>
              </a:solidFill>
              <a:latin typeface="Montserrat" panose="00000500000000000000" pitchFamily="50" charset="0"/>
            </a:rPr>
            <a:t>): </a:t>
          </a:r>
          <a:r>
            <a:rPr lang="es-ES" sz="1400" dirty="0">
              <a:solidFill>
                <a:schemeClr val="tx1"/>
              </a:solidFill>
              <a:latin typeface="Montserrat" panose="00000500000000000000" pitchFamily="50" charset="0"/>
            </a:rPr>
            <a:t>Construcción de la identidad personal a partir de su pertenencia a un territorio, su origen étnico, cultural y lingüístico, y la interacción con personas cercanas.</a:t>
          </a:r>
          <a:endParaRPr lang="es-MX" sz="1400" dirty="0">
            <a:solidFill>
              <a:schemeClr val="tx1"/>
            </a:solidFill>
            <a:latin typeface="Montserrat" panose="00000500000000000000" pitchFamily="50" charset="0"/>
          </a:endParaRPr>
        </a:p>
      </dsp:txBody>
      <dsp:txXfrm>
        <a:off x="1537390" y="3479808"/>
        <a:ext cx="5613262" cy="818778"/>
      </dsp:txXfrm>
    </dsp:sp>
    <dsp:sp modelId="{882AFDAE-0937-4577-9780-D6631E6A49B5}">
      <dsp:nvSpPr>
        <dsp:cNvPr id="14" name="Conector recto 13"/>
        <dsp:cNvSpPr/>
      </dsp:nvSpPr>
      <dsp:spPr bwMode="white">
        <a:xfrm>
          <a:off x="1430130" y="4298586"/>
          <a:ext cx="5720522" cy="0"/>
        </a:xfrm>
        <a:prstGeom prst="line">
          <a:avLst/>
        </a:prstGeom>
        <a:ln>
          <a:solidFill>
            <a:schemeClr val="bg1"/>
          </a:solidFill>
        </a:ln>
      </dsp:spPr>
      <dsp:style>
        <a:lnRef idx="2">
          <a:schemeClr val="dk1"/>
        </a:lnRef>
        <a:fillRef idx="1">
          <a:schemeClr val="dk1"/>
        </a:fillRef>
        <a:effectRef idx="0">
          <a:scrgbClr r="0" g="0" b="0"/>
        </a:effectRef>
        <a:fontRef idx="minor"/>
      </dsp:style>
      <dsp:txXfrm>
        <a:off x="1430130" y="4298586"/>
        <a:ext cx="5720522" cy="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4614203" cy="4210261"/>
        <a:chOff x="0" y="0"/>
        <a:chExt cx="4614203" cy="4210261"/>
      </a:xfrm>
    </dsp:grpSpPr>
    <dsp:sp modelId="{7BA77F66-C01E-46AB-8D3F-7AD9D6C3707B}">
      <dsp:nvSpPr>
        <dsp:cNvPr id="3" name="Rectángulo redondeado 2"/>
        <dsp:cNvSpPr/>
      </dsp:nvSpPr>
      <dsp:spPr bwMode="white">
        <a:xfrm>
          <a:off x="0" y="0"/>
          <a:ext cx="4614203" cy="4210261"/>
        </a:xfrm>
        <a:prstGeom prst="roundRect">
          <a:avLst>
            <a:gd name="adj" fmla="val 10000"/>
          </a:avLst>
        </a:prstGeom>
        <a:solidFill>
          <a:srgbClr val="DDC398"/>
        </a:solidFill>
        <a:ln>
          <a:solidFill>
            <a:srgbClr val="6B1C32"/>
          </a:solidFill>
        </a:ln>
      </dsp:spPr>
      <dsp:style>
        <a:lnRef idx="0">
          <a:schemeClr val="accent1"/>
        </a:lnRef>
        <a:fillRef idx="1">
          <a:schemeClr val="accent1">
            <a:tint val="40000"/>
          </a:schemeClr>
        </a:fillRef>
        <a:effectRef idx="0">
          <a:scrgbClr r="0" g="0" b="0"/>
        </a:effectRef>
        <a:fontRef idx="minor"/>
      </dsp:style>
      <dsp:txBody>
        <a:bodyPr lIns="125730" tIns="125730" rIns="125730" bIns="12573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nSpc>
              <a:spcPct val="100000"/>
            </a:lnSpc>
            <a:spcBef>
              <a:spcPct val="0"/>
            </a:spcBef>
            <a:spcAft>
              <a:spcPct val="35000"/>
            </a:spcAft>
          </a:pPr>
          <a:r>
            <a:rPr lang="es-ES" b="1" dirty="0">
              <a:solidFill>
                <a:srgbClr val="6B1C32"/>
              </a:solidFill>
              <a:latin typeface="Montserrat" panose="00000500000000000000" pitchFamily="50" charset="0"/>
            </a:rPr>
            <a:t>1,749 Escuelas de educación primaria</a:t>
          </a:r>
          <a:endParaRPr lang="es-MX" b="1" dirty="0">
            <a:solidFill>
              <a:srgbClr val="6B1C32"/>
            </a:solidFill>
            <a:latin typeface="Montserrat" panose="00000500000000000000" pitchFamily="50" charset="0"/>
          </a:endParaRPr>
        </a:p>
      </dsp:txBody>
      <dsp:txXfrm>
        <a:off x="0" y="0"/>
        <a:ext cx="4614203" cy="4210261"/>
      </dsp:txXfrm>
    </dsp:sp>
    <dsp:sp modelId="{622DDEC9-69E2-4B0B-87B8-72833305B771}">
      <dsp:nvSpPr>
        <dsp:cNvPr id="4" name="Rectángulo redondeado 3"/>
        <dsp:cNvSpPr/>
      </dsp:nvSpPr>
      <dsp:spPr bwMode="white">
        <a:xfrm>
          <a:off x="461420" y="1263078"/>
          <a:ext cx="3691362" cy="827365"/>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lIns="86360" tIns="64769" rIns="86360" bIns="6476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es-ES" dirty="0">
              <a:solidFill>
                <a:srgbClr val="6B1C32"/>
              </a:solidFill>
              <a:latin typeface="Montserrat" panose="00000500000000000000" pitchFamily="50" charset="0"/>
            </a:rPr>
            <a:t>1635    General</a:t>
          </a:r>
          <a:endParaRPr lang="es-MX" dirty="0">
            <a:solidFill>
              <a:srgbClr val="6B1C32"/>
            </a:solidFill>
            <a:latin typeface="Montserrat" panose="00000500000000000000" pitchFamily="50" charset="0"/>
          </a:endParaRPr>
        </a:p>
      </dsp:txBody>
      <dsp:txXfrm>
        <a:off x="461420" y="1263078"/>
        <a:ext cx="3691362" cy="827365"/>
      </dsp:txXfrm>
    </dsp:sp>
    <dsp:sp modelId="{F9EE3EAC-8772-4B7B-9D7C-65B41B718416}">
      <dsp:nvSpPr>
        <dsp:cNvPr id="5" name="Rectángulo redondeado 4"/>
        <dsp:cNvSpPr/>
      </dsp:nvSpPr>
      <dsp:spPr bwMode="white">
        <a:xfrm>
          <a:off x="461420" y="2217731"/>
          <a:ext cx="3691362" cy="827365"/>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lIns="86360" tIns="64769" rIns="86360" bIns="6476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es-ES" dirty="0">
              <a:solidFill>
                <a:srgbClr val="6B1C32"/>
              </a:solidFill>
              <a:latin typeface="Montserrat" panose="00000500000000000000" pitchFamily="50" charset="0"/>
            </a:rPr>
            <a:t>    15    Indígena</a:t>
          </a:r>
          <a:endParaRPr lang="es-MX" dirty="0">
            <a:solidFill>
              <a:srgbClr val="6B1C32"/>
            </a:solidFill>
            <a:latin typeface="Montserrat" panose="00000500000000000000" pitchFamily="50" charset="0"/>
          </a:endParaRPr>
        </a:p>
      </dsp:txBody>
      <dsp:txXfrm>
        <a:off x="461420" y="2217731"/>
        <a:ext cx="3691362" cy="827365"/>
      </dsp:txXfrm>
    </dsp:sp>
    <dsp:sp modelId="{EE2F5CF8-B281-46F8-84C1-026AE1065567}">
      <dsp:nvSpPr>
        <dsp:cNvPr id="6" name="Rectángulo redondeado 5"/>
        <dsp:cNvSpPr/>
      </dsp:nvSpPr>
      <dsp:spPr bwMode="white">
        <a:xfrm>
          <a:off x="461420" y="3172383"/>
          <a:ext cx="3691362" cy="827365"/>
        </a:xfrm>
        <a:prstGeom prst="roundRect">
          <a:avLst>
            <a:gd name="adj" fmla="val 10000"/>
          </a:avLst>
        </a:prstGeom>
        <a:solidFill>
          <a:schemeClr val="bg1">
            <a:lumMod val="75000"/>
            <a:alpha val="90000"/>
          </a:schemeClr>
        </a:solidFill>
        <a:ln>
          <a:solidFill>
            <a:srgbClr val="6B1C32"/>
          </a:solidFill>
        </a:ln>
      </dsp:spPr>
      <dsp:style>
        <a:lnRef idx="2">
          <a:schemeClr val="lt1"/>
        </a:lnRef>
        <a:fillRef idx="1">
          <a:schemeClr val="accent1"/>
        </a:fillRef>
        <a:effectRef idx="0">
          <a:scrgbClr r="0" g="0" b="0"/>
        </a:effectRef>
        <a:fontRef idx="minor">
          <a:schemeClr val="lt1"/>
        </a:fontRef>
      </dsp:style>
      <dsp:txBody>
        <a:bodyPr lIns="86360" tIns="64769" rIns="86360" bIns="64769" anchor="ctr"/>
        <a:lstStyle>
          <a:lvl1pPr algn="ctr">
            <a:defRPr sz="34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r>
            <a:rPr lang="es-ES" dirty="0">
              <a:solidFill>
                <a:srgbClr val="6B1C32"/>
              </a:solidFill>
              <a:latin typeface="Montserrat" panose="00000500000000000000" pitchFamily="50" charset="0"/>
            </a:rPr>
            <a:t>   99    Particular</a:t>
          </a:r>
          <a:endParaRPr lang="es-MX" dirty="0">
            <a:solidFill>
              <a:srgbClr val="6B1C32"/>
            </a:solidFill>
            <a:latin typeface="Montserrat" panose="00000500000000000000" pitchFamily="50" charset="0"/>
          </a:endParaRPr>
        </a:p>
      </dsp:txBody>
      <dsp:txXfrm>
        <a:off x="461420" y="3172383"/>
        <a:ext cx="3691362" cy="8273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5D5C3140-C7A3-6849-871C-772667E304ED}" type="datetimeFigureOut">
              <a:rPr lang="es-MX" smtClean="0"/>
            </a:fld>
            <a:endParaRPr lang="es-MX"/>
          </a:p>
        </p:txBody>
      </p:sp>
      <p:sp>
        <p:nvSpPr>
          <p:cNvPr id="4" name="Marcador de pie de página 3"/>
          <p:cNvSpPr>
            <a:spLocks noGrp="1"/>
          </p:cNvSpPr>
          <p:nvPr>
            <p:ph type="ftr" sz="quarter" idx="2"/>
          </p:nvPr>
        </p:nvSpPr>
        <p:spPr>
          <a:xfrm>
            <a:off x="0" y="8917423"/>
            <a:ext cx="3077739" cy="471053"/>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A357BABA-E0CB-B04D-A96E-5B513B68BD45}" type="slidenum">
              <a:rPr lang="es-MX" smtClean="0"/>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293" cy="470929"/>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22524" y="0"/>
            <a:ext cx="3078293" cy="470929"/>
          </a:xfrm>
          <a:prstGeom prst="rect">
            <a:avLst/>
          </a:prstGeom>
        </p:spPr>
        <p:txBody>
          <a:bodyPr vert="horz" lIns="91440" tIns="45720" rIns="91440" bIns="45720" rtlCol="0"/>
          <a:lstStyle>
            <a:lvl1pPr algn="r">
              <a:defRPr sz="1200"/>
            </a:lvl1pPr>
          </a:lstStyle>
          <a:p>
            <a:fld id="{7B2A1F21-2178-49DF-A7AD-1761C23277C8}" type="datetimeFigureOut">
              <a:rPr lang="es-MX" smtClean="0"/>
            </a:fld>
            <a:endParaRPr lang="es-MX"/>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1440" tIns="45720" rIns="91440" bIns="45720" rtlCol="0"/>
          <a:lstStyle/>
          <a:p>
            <a:pPr lvl="0"/>
            <a:r>
              <a:rPr lang="es-ES"/>
              <a:t>Editar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6" name="Marcador de pie de página 5"/>
          <p:cNvSpPr>
            <a:spLocks noGrp="1"/>
          </p:cNvSpPr>
          <p:nvPr>
            <p:ph type="ftr" sz="quarter" idx="4"/>
          </p:nvPr>
        </p:nvSpPr>
        <p:spPr>
          <a:xfrm>
            <a:off x="0" y="8917548"/>
            <a:ext cx="3078293" cy="470928"/>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22524" y="8917548"/>
            <a:ext cx="3078293" cy="470928"/>
          </a:xfrm>
          <a:prstGeom prst="rect">
            <a:avLst/>
          </a:prstGeom>
        </p:spPr>
        <p:txBody>
          <a:bodyPr vert="horz" lIns="91440" tIns="45720" rIns="91440" bIns="45720" rtlCol="0" anchor="b"/>
          <a:lstStyle>
            <a:lvl1pPr algn="r">
              <a:defRPr sz="1200"/>
            </a:lvl1pPr>
          </a:lstStyle>
          <a:p>
            <a:fld id="{8BF38D07-C3E6-4811-9BA7-B17F112C2DE7}" type="slidenum">
              <a:rPr lang="es-MX" smtClean="0"/>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RESENTACIÓ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title" hasCustomPrompt="1"/>
          </p:nvPr>
        </p:nvSpPr>
        <p:spPr>
          <a:xfrm>
            <a:off x="838200" y="1953628"/>
            <a:ext cx="10515600" cy="1599476"/>
          </a:xfrm>
          <a:prstGeom prst="rect">
            <a:avLst/>
          </a:prstGeom>
        </p:spPr>
        <p:txBody>
          <a:bodyPr>
            <a:noAutofit/>
          </a:bodyPr>
          <a:lstStyle>
            <a:lvl1pPr algn="ctr">
              <a:defRPr sz="4800" b="1" i="0">
                <a:solidFill>
                  <a:srgbClr val="9F2240"/>
                </a:solidFill>
                <a:latin typeface="Montserrat Black" panose="00000A00000000000000" pitchFamily="2" charset="77"/>
              </a:defRPr>
            </a:lvl1pPr>
          </a:lstStyle>
          <a:p>
            <a:r>
              <a:rPr lang="es-MX" dirty="0"/>
              <a:t>HAGA CLIC PARA MODIFICAR EL TÍTULO</a:t>
            </a:r>
            <a:endParaRPr lang="es-MX" dirty="0"/>
          </a:p>
        </p:txBody>
      </p:sp>
      <p:sp>
        <p:nvSpPr>
          <p:cNvPr id="10" name="Marcador de texto 2"/>
          <p:cNvSpPr>
            <a:spLocks noGrp="1"/>
          </p:cNvSpPr>
          <p:nvPr>
            <p:ph type="body" idx="1" hasCustomPrompt="1"/>
          </p:nvPr>
        </p:nvSpPr>
        <p:spPr>
          <a:xfrm>
            <a:off x="838200" y="3818664"/>
            <a:ext cx="10515600" cy="1500187"/>
          </a:xfrm>
          <a:prstGeom prst="rect">
            <a:avLst/>
          </a:prstGeom>
        </p:spPr>
        <p:txBody>
          <a:bodyPr/>
          <a:lstStyle>
            <a:lvl1pPr marL="0" indent="0" algn="ctr">
              <a:buNone/>
              <a:defRPr sz="2400" b="0" i="0">
                <a:solidFill>
                  <a:srgbClr val="2E2E2D"/>
                </a:solidFill>
                <a:latin typeface="Montserrat Medium" panose="00000600000000000000"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dirty="0"/>
              <a:t>HAGA CLIC PARA MODIFICAR EL SUBTÍTULO</a:t>
            </a:r>
            <a:endParaRPr lang="es-MX" dirty="0"/>
          </a:p>
        </p:txBody>
      </p:sp>
      <p:pic>
        <p:nvPicPr>
          <p:cNvPr id="5" name="Marcador de posición de imagen 9"/>
          <p:cNvPicPr>
            <a:picLocks noChangeAspect="1"/>
          </p:cNvPicPr>
          <p:nvPr userDrawn="1"/>
        </p:nvPicPr>
        <p:blipFill>
          <a:blip r:embed="rId3"/>
          <a:stretch>
            <a:fillRect/>
          </a:stretch>
        </p:blipFill>
        <p:spPr>
          <a:xfrm>
            <a:off x="4051632" y="5557672"/>
            <a:ext cx="4040940" cy="86679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O Y/O CUERPO E IMÁGENES 1">
    <p:bg>
      <p:bgPr>
        <a:solidFill>
          <a:schemeClr val="bg1"/>
        </a:solidFill>
        <a:effectLst/>
      </p:bgPr>
    </p:bg>
    <p:spTree>
      <p:nvGrpSpPr>
        <p:cNvPr id="1" name=""/>
        <p:cNvGrpSpPr/>
        <p:nvPr/>
      </p:nvGrpSpPr>
      <p:grpSpPr>
        <a:xfrm>
          <a:off x="0" y="0"/>
          <a:ext cx="0" cy="0"/>
          <a:chOff x="0" y="0"/>
          <a:chExt cx="0" cy="0"/>
        </a:xfrm>
      </p:grpSpPr>
      <p:sp>
        <p:nvSpPr>
          <p:cNvPr id="8" name="Título 1"/>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anose="00000700000000000000" pitchFamily="2" charset="77"/>
              </a:defRPr>
            </a:lvl1pPr>
          </a:lstStyle>
          <a:p>
            <a:r>
              <a:rPr lang="es-MX" dirty="0"/>
              <a:t>HAGA CLIC PARA MODIFICAR EL TÍTULO</a:t>
            </a:r>
            <a:endParaRPr lang="es-MX" dirty="0"/>
          </a:p>
        </p:txBody>
      </p:sp>
      <p:sp>
        <p:nvSpPr>
          <p:cNvPr id="10" name="Marcador de contenido 3"/>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anose="00000500000000000000" pitchFamily="2" charset="77"/>
              </a:defRPr>
            </a:lvl1pPr>
            <a:lvl2pPr>
              <a:defRPr sz="1600" b="0" i="0">
                <a:latin typeface="Montserrat" panose="00000500000000000000" pitchFamily="2" charset="77"/>
              </a:defRPr>
            </a:lvl2pPr>
            <a:lvl3pPr>
              <a:defRPr sz="1600" b="0" i="0">
                <a:latin typeface="Montserrat" panose="00000500000000000000" pitchFamily="2" charset="77"/>
              </a:defRPr>
            </a:lvl3pPr>
            <a:lvl4pPr>
              <a:defRPr sz="1600" b="0" i="0">
                <a:latin typeface="Montserrat" panose="00000500000000000000" pitchFamily="2" charset="77"/>
              </a:defRPr>
            </a:lvl4pPr>
            <a:lvl5pPr>
              <a:defRPr sz="1600" b="0" i="0">
                <a:latin typeface="Montserrat" panose="00000500000000000000" pitchFamily="2" charset="77"/>
              </a:defRPr>
            </a:lvl5pPr>
          </a:lstStyle>
          <a:p>
            <a:pPr lvl="0"/>
            <a:r>
              <a:rPr lang="es-MX" dirty="0"/>
              <a:t>Haga clic para modificar el cuerpo de la diapositiva</a:t>
            </a:r>
            <a:endParaRPr lang="es-MX" dirty="0"/>
          </a:p>
        </p:txBody>
      </p:sp>
      <p:pic>
        <p:nvPicPr>
          <p:cNvPr id="6" name="Marcador de posición de imagen 14"/>
          <p:cNvPicPr>
            <a:picLocks noChangeAspect="1"/>
          </p:cNvPicPr>
          <p:nvPr userDrawn="1"/>
        </p:nvPicPr>
        <p:blipFill>
          <a:blip r:embed="rId2"/>
          <a:stretch>
            <a:fillRect/>
          </a:stretch>
        </p:blipFill>
        <p:spPr>
          <a:xfrm>
            <a:off x="9154633" y="327957"/>
            <a:ext cx="2515692" cy="672199"/>
          </a:xfrm>
          <a:prstGeom prst="rect">
            <a:avLst/>
          </a:prstGeom>
        </p:spPr>
      </p:pic>
      <p:sp>
        <p:nvSpPr>
          <p:cNvPr id="7" name="Rectángulo 6"/>
          <p:cNvSpPr/>
          <p:nvPr userDrawn="1"/>
        </p:nvSpPr>
        <p:spPr>
          <a:xfrm>
            <a:off x="0" y="6332883"/>
            <a:ext cx="12192000" cy="52511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 Y/O CUERPO E IMÁGEN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p:cNvSpPr>
            <a:spLocks noGrp="1"/>
          </p:cNvSpPr>
          <p:nvPr>
            <p:ph type="title" hasCustomPrompt="1"/>
          </p:nvPr>
        </p:nvSpPr>
        <p:spPr>
          <a:xfrm>
            <a:off x="914400" y="692330"/>
            <a:ext cx="5181600" cy="966653"/>
          </a:xfrm>
          <a:prstGeom prst="rect">
            <a:avLst/>
          </a:prstGeom>
        </p:spPr>
        <p:txBody>
          <a:bodyPr>
            <a:noAutofit/>
          </a:bodyPr>
          <a:lstStyle>
            <a:lvl1pPr>
              <a:defRPr sz="3200" b="1" i="0">
                <a:solidFill>
                  <a:srgbClr val="9F2240"/>
                </a:solidFill>
                <a:latin typeface="Montserrat SemiBold" panose="00000700000000000000" pitchFamily="2" charset="77"/>
              </a:defRPr>
            </a:lvl1pPr>
          </a:lstStyle>
          <a:p>
            <a:r>
              <a:rPr lang="es-MX" dirty="0"/>
              <a:t>HAGA CLIC PARA MODIFICAR EL TÍTULO</a:t>
            </a:r>
            <a:endParaRPr lang="es-MX" dirty="0"/>
          </a:p>
        </p:txBody>
      </p:sp>
      <p:sp>
        <p:nvSpPr>
          <p:cNvPr id="10" name="Marcador de contenido 3"/>
          <p:cNvSpPr>
            <a:spLocks noGrp="1"/>
          </p:cNvSpPr>
          <p:nvPr>
            <p:ph sz="half" idx="2" hasCustomPrompt="1"/>
          </p:nvPr>
        </p:nvSpPr>
        <p:spPr>
          <a:xfrm>
            <a:off x="914400" y="2011893"/>
            <a:ext cx="10312400" cy="1086908"/>
          </a:xfrm>
          <a:prstGeom prst="rect">
            <a:avLst/>
          </a:prstGeom>
        </p:spPr>
        <p:txBody>
          <a:bodyPr>
            <a:normAutofit/>
          </a:bodyPr>
          <a:lstStyle>
            <a:lvl1pPr marL="0" indent="0">
              <a:buNone/>
              <a:defRPr sz="1700" b="0" i="0">
                <a:solidFill>
                  <a:srgbClr val="2E2E2D"/>
                </a:solidFill>
                <a:latin typeface="Montserrat" panose="00000500000000000000" pitchFamily="2" charset="77"/>
              </a:defRPr>
            </a:lvl1pPr>
            <a:lvl2pPr>
              <a:defRPr sz="1600" b="0" i="0">
                <a:latin typeface="Montserrat" panose="00000500000000000000" pitchFamily="2" charset="77"/>
              </a:defRPr>
            </a:lvl2pPr>
            <a:lvl3pPr>
              <a:defRPr sz="1600" b="0" i="0">
                <a:latin typeface="Montserrat" panose="00000500000000000000" pitchFamily="2" charset="77"/>
              </a:defRPr>
            </a:lvl3pPr>
            <a:lvl4pPr>
              <a:defRPr sz="1600" b="0" i="0">
                <a:latin typeface="Montserrat" panose="00000500000000000000" pitchFamily="2" charset="77"/>
              </a:defRPr>
            </a:lvl4pPr>
            <a:lvl5pPr>
              <a:defRPr sz="1600" b="0" i="0">
                <a:latin typeface="Montserrat" panose="00000500000000000000" pitchFamily="2" charset="77"/>
              </a:defRPr>
            </a:lvl5pPr>
          </a:lstStyle>
          <a:p>
            <a:pPr lvl="0"/>
            <a:r>
              <a:rPr lang="es-MX" dirty="0"/>
              <a:t>Haga clic para modificar el cuerpo de la diapositiva</a:t>
            </a:r>
            <a:endParaRPr lang="es-MX" dirty="0"/>
          </a:p>
        </p:txBody>
      </p:sp>
      <p:pic>
        <p:nvPicPr>
          <p:cNvPr id="6" name="Marcador de posición de imagen 14"/>
          <p:cNvPicPr>
            <a:picLocks noChangeAspect="1"/>
          </p:cNvPicPr>
          <p:nvPr userDrawn="1"/>
        </p:nvPicPr>
        <p:blipFill>
          <a:blip r:embed="rId3"/>
          <a:stretch>
            <a:fillRect/>
          </a:stretch>
        </p:blipFill>
        <p:spPr>
          <a:xfrm>
            <a:off x="9154633" y="327957"/>
            <a:ext cx="2515692" cy="672199"/>
          </a:xfrm>
          <a:prstGeom prst="rect">
            <a:avLst/>
          </a:prstGeom>
        </p:spPr>
      </p:pic>
      <p:sp>
        <p:nvSpPr>
          <p:cNvPr id="5" name="Rectángulo 4"/>
          <p:cNvSpPr/>
          <p:nvPr userDrawn="1"/>
        </p:nvSpPr>
        <p:spPr>
          <a:xfrm>
            <a:off x="4261413" y="3360190"/>
            <a:ext cx="3669174" cy="289367"/>
          </a:xfrm>
          <a:prstGeom prst="rect">
            <a:avLst/>
          </a:prstGeom>
          <a:gradFill>
            <a:gsLst>
              <a:gs pos="0">
                <a:srgbClr val="9F2240"/>
              </a:gs>
              <a:gs pos="80000">
                <a:srgbClr val="6B1C3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userDrawn="1"/>
        </p:nvSpPr>
        <p:spPr>
          <a:xfrm>
            <a:off x="25400" y="3572173"/>
            <a:ext cx="12192000" cy="3285827"/>
          </a:xfrm>
          <a:prstGeom prst="rect">
            <a:avLst/>
          </a:prstGeom>
          <a:solidFill>
            <a:srgbClr val="DDC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Marcador de posición de imagen 12"/>
          <p:cNvSpPr>
            <a:spLocks noGrp="1"/>
          </p:cNvSpPr>
          <p:nvPr>
            <p:ph type="pic" sz="quarter" idx="11" hasCustomPrompt="1"/>
          </p:nvPr>
        </p:nvSpPr>
        <p:spPr>
          <a:xfrm>
            <a:off x="1661310" y="3907977"/>
            <a:ext cx="9565490" cy="2691603"/>
          </a:xfrm>
          <a:prstGeom prst="rect">
            <a:avLst/>
          </a:prstGeom>
        </p:spPr>
        <p:txBody>
          <a:bodyPr/>
          <a:lstStyle>
            <a:lvl1pPr>
              <a:defRPr sz="2400" b="0" i="0">
                <a:solidFill>
                  <a:srgbClr val="2E2E2D"/>
                </a:solidFill>
                <a:latin typeface="Montserrat" panose="00000500000000000000" pitchFamily="2" charset="77"/>
              </a:defRPr>
            </a:lvl1pPr>
          </a:lstStyle>
          <a:p>
            <a:r>
              <a:rPr lang="es-MX"/>
              <a:t>Haz clic en el icono para agregar una imagen</a:t>
            </a:r>
            <a:endParaRPr lang="es-MX"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ER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title" hasCustomPrompt="1"/>
          </p:nvPr>
        </p:nvSpPr>
        <p:spPr>
          <a:xfrm>
            <a:off x="838200" y="1953629"/>
            <a:ext cx="10515600" cy="1443324"/>
          </a:xfrm>
          <a:prstGeom prst="rect">
            <a:avLst/>
          </a:prstGeom>
        </p:spPr>
        <p:txBody>
          <a:bodyPr>
            <a:noAutofit/>
          </a:bodyPr>
          <a:lstStyle>
            <a:lvl1pPr algn="ctr">
              <a:defRPr sz="4800" b="1" i="0">
                <a:solidFill>
                  <a:srgbClr val="9F2240"/>
                </a:solidFill>
                <a:latin typeface="Montserrat Black" panose="00000A00000000000000" pitchFamily="2" charset="77"/>
              </a:defRPr>
            </a:lvl1pPr>
          </a:lstStyle>
          <a:p>
            <a:r>
              <a:rPr lang="es-MX" dirty="0"/>
              <a:t>HAGA CLIC PARA MODIFICAR EL CIERRE</a:t>
            </a:r>
            <a:endParaRPr lang="es-MX" dirty="0"/>
          </a:p>
        </p:txBody>
      </p:sp>
      <p:pic>
        <p:nvPicPr>
          <p:cNvPr id="4" name="Marcador de posición de imagen 9"/>
          <p:cNvPicPr>
            <a:picLocks noChangeAspect="1"/>
          </p:cNvPicPr>
          <p:nvPr userDrawn="1"/>
        </p:nvPicPr>
        <p:blipFill>
          <a:blip r:embed="rId3"/>
          <a:stretch>
            <a:fillRect/>
          </a:stretch>
        </p:blipFill>
        <p:spPr>
          <a:xfrm>
            <a:off x="3768097" y="5631252"/>
            <a:ext cx="4737952" cy="10163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endParaRPr lang="es-ES"/>
          </a:p>
        </p:txBody>
      </p:sp>
      <p:sp>
        <p:nvSpPr>
          <p:cNvPr id="4" name="Date Placeholder 3"/>
          <p:cNvSpPr>
            <a:spLocks noGrp="1"/>
          </p:cNvSpPr>
          <p:nvPr>
            <p:ph type="dt" sz="half" idx="10"/>
          </p:nvPr>
        </p:nvSpPr>
        <p:spPr/>
        <p:txBody>
          <a:bodyPr/>
          <a:lstStyle/>
          <a:p>
            <a:fld id="{20EBB0C4-6273-4C6E-B9BD-2EDC30F1CD5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Content Placeholder 3"/>
          <p:cNvSpPr>
            <a:spLocks noGrp="1"/>
          </p:cNvSpPr>
          <p:nvPr>
            <p:ph sz="half" idx="2" hasCustomPrompt="1"/>
          </p:nvPr>
        </p:nvSpPr>
        <p:spPr>
          <a:xfrm>
            <a:off x="6217920" y="1845735"/>
            <a:ext cx="4937760" cy="402336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Content Placeholder 3"/>
          <p:cNvSpPr>
            <a:spLocks noGrp="1"/>
          </p:cNvSpPr>
          <p:nvPr>
            <p:ph sz="half" idx="2" hasCustomPrompt="1"/>
          </p:nvPr>
        </p:nvSpPr>
        <p:spPr>
          <a:xfrm>
            <a:off x="1097280" y="2582334"/>
            <a:ext cx="4937760" cy="33782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Text Placeholder 4"/>
          <p:cNvSpPr>
            <a:spLocks noGrp="1"/>
          </p:cNvSpPr>
          <p:nvPr>
            <p:ph type="body" sz="quarter" idx="3" hasCustomPrompt="1"/>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Content Placeholder 5"/>
          <p:cNvSpPr>
            <a:spLocks noGrp="1"/>
          </p:cNvSpPr>
          <p:nvPr>
            <p:ph sz="quarter" idx="4" hasCustomPrompt="1"/>
          </p:nvPr>
        </p:nvSpPr>
        <p:spPr>
          <a:xfrm>
            <a:off x="6217920" y="2582334"/>
            <a:ext cx="4937760" cy="33782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4800600" y="731520"/>
            <a:ext cx="6492240" cy="5257800"/>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p:txBody>
          <a:bodyPr/>
          <a:lstStyle/>
          <a:p>
            <a:fld id="{C9CAD897-D46E-4AD2-BD9B-49DD3E64087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planea.sep.gob.mx/ba_drev/" TargetMode="Externa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29274"/>
            <a:ext cx="10515600" cy="2999726"/>
          </a:xfrm>
        </p:spPr>
        <p:txBody>
          <a:bodyPr anchor="ctr"/>
          <a:lstStyle/>
          <a:p>
            <a:r>
              <a:rPr lang="es-ES">
                <a:solidFill>
                  <a:srgbClr val="6B1C32"/>
                </a:solidFill>
              </a:rPr>
              <a:t>EVALUACIÓN DIAGNÓSTICA</a:t>
            </a:r>
            <a:br>
              <a:rPr lang="es-ES" dirty="0"/>
            </a:br>
            <a:r>
              <a:rPr lang="es-ES" sz="4000" dirty="0"/>
              <a:t>EN EDUCACIÓN PRIMARIA</a:t>
            </a:r>
            <a:br>
              <a:rPr lang="es-ES" sz="4000" dirty="0"/>
            </a:br>
            <a:br>
              <a:rPr lang="es-ES" sz="2400" dirty="0"/>
            </a:br>
            <a:r>
              <a:rPr lang="es-ES" sz="4000" dirty="0"/>
              <a:t>FASE 3, 4 Y 5</a:t>
            </a:r>
            <a:br>
              <a:rPr lang="es-ES" sz="2000" dirty="0"/>
            </a:br>
            <a:br>
              <a:rPr lang="es-ES" sz="2000" dirty="0"/>
            </a:br>
            <a:r>
              <a:rPr lang="es-ES" sz="4000" dirty="0"/>
              <a:t>CICLO ESCOLAR 2024-2025</a:t>
            </a:r>
            <a:endParaRPr lang="es-MX" sz="4000" dirty="0"/>
          </a:p>
        </p:txBody>
      </p:sp>
      <p:cxnSp>
        <p:nvCxnSpPr>
          <p:cNvPr id="4" name="Conector recto 3"/>
          <p:cNvCxnSpPr/>
          <p:nvPr/>
        </p:nvCxnSpPr>
        <p:spPr>
          <a:xfrm>
            <a:off x="5179746" y="3685885"/>
            <a:ext cx="1806270"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
        <p:nvSpPr>
          <p:cNvPr id="6" name="Marcador de texto 2"/>
          <p:cNvSpPr>
            <a:spLocks noGrp="1"/>
          </p:cNvSpPr>
          <p:nvPr>
            <p:ph type="body" idx="1"/>
          </p:nvPr>
        </p:nvSpPr>
        <p:spPr/>
        <p:txBody>
          <a:bodyPr anchor="ctr"/>
          <a:lstStyle/>
          <a:p>
            <a:r>
              <a:rPr lang="es-ES" dirty="0">
                <a:solidFill>
                  <a:srgbClr val="3C3C3B"/>
                </a:solidFill>
                <a:latin typeface="Montserrat Black" panose="00000A00000000000000" pitchFamily="50" charset="0"/>
              </a:rPr>
              <a:t>Coordinación de Planeación, Evaluación e Infraestructura</a:t>
            </a:r>
            <a:endParaRPr lang="es-ES" dirty="0">
              <a:solidFill>
                <a:srgbClr val="3C3C3B"/>
              </a:solidFill>
              <a:latin typeface="Montserrat Black" panose="00000A00000000000000" pitchFamily="50" charset="0"/>
            </a:endParaRPr>
          </a:p>
          <a:p>
            <a:r>
              <a:rPr lang="es-ES" dirty="0">
                <a:solidFill>
                  <a:srgbClr val="3C3C3B"/>
                </a:solidFill>
                <a:latin typeface="Montserrat Black" panose="00000A00000000000000" pitchFamily="50" charset="0"/>
              </a:rPr>
              <a:t>Dirección de Seguimiento y Evaluación</a:t>
            </a:r>
            <a:endParaRPr lang="es-ES" dirty="0">
              <a:solidFill>
                <a:srgbClr val="3C3C3B"/>
              </a:solidFill>
              <a:latin typeface="Montserrat Black" panose="00000A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27448" y="474107"/>
            <a:ext cx="7132320" cy="966653"/>
          </a:xfrm>
        </p:spPr>
        <p:txBody>
          <a:bodyPr/>
          <a:lstStyle/>
          <a:p>
            <a:r>
              <a:rPr lang="en-GB" b="0" dirty="0">
                <a:solidFill>
                  <a:srgbClr val="6B1C32"/>
                </a:solidFill>
                <a:latin typeface="Montserrat Black" panose="00000A00000000000000" pitchFamily="50" charset="0"/>
              </a:rPr>
              <a:t>Número de alumnos evaluados por modalidad y grado</a:t>
            </a:r>
            <a:endParaRPr lang="es-MX" b="0" dirty="0">
              <a:solidFill>
                <a:srgbClr val="6B1C32"/>
              </a:solidFill>
              <a:latin typeface="Montserrat Black" panose="00000A00000000000000" pitchFamily="50" charset="0"/>
            </a:endParaRPr>
          </a:p>
        </p:txBody>
      </p:sp>
      <p:sp>
        <p:nvSpPr>
          <p:cNvPr id="2" name="CuadroTexto 1"/>
          <p:cNvSpPr txBox="1"/>
          <p:nvPr/>
        </p:nvSpPr>
        <p:spPr>
          <a:xfrm>
            <a:off x="1090558" y="3696502"/>
            <a:ext cx="2104916" cy="1815882"/>
          </a:xfrm>
          <a:prstGeom prst="rect">
            <a:avLst/>
          </a:prstGeom>
          <a:solidFill>
            <a:srgbClr val="DDC398"/>
          </a:solidFill>
          <a:ln>
            <a:solidFill>
              <a:srgbClr val="6B1C32"/>
            </a:solidFill>
          </a:ln>
        </p:spPr>
        <p:txBody>
          <a:bodyPr wrap="square" rtlCol="0" anchor="ctr">
            <a:spAutoFit/>
          </a:bodyPr>
          <a:lstStyle/>
          <a:p>
            <a:pPr algn="ctr"/>
            <a:r>
              <a:rPr lang="es-MX" sz="2800" dirty="0">
                <a:solidFill>
                  <a:srgbClr val="6B1C32"/>
                </a:solidFill>
                <a:latin typeface="Montserrat" panose="00000500000000000000" pitchFamily="50" charset="0"/>
              </a:rPr>
              <a:t>Total de alumnos evaluados</a:t>
            </a:r>
            <a:endParaRPr lang="es-MX" sz="2800" dirty="0">
              <a:solidFill>
                <a:srgbClr val="6B1C32"/>
              </a:solidFill>
              <a:latin typeface="Montserrat" panose="00000500000000000000" pitchFamily="50" charset="0"/>
            </a:endParaRPr>
          </a:p>
          <a:p>
            <a:pPr algn="ctr"/>
            <a:r>
              <a:rPr lang="es-MX" sz="2800" b="1" dirty="0">
                <a:solidFill>
                  <a:srgbClr val="6B1C32"/>
                </a:solidFill>
                <a:latin typeface="Montserrat" panose="00000500000000000000" pitchFamily="50" charset="0"/>
              </a:rPr>
              <a:t>220,262</a:t>
            </a:r>
            <a:endParaRPr lang="es-MX" sz="2800" b="1" dirty="0">
              <a:solidFill>
                <a:srgbClr val="6B1C32"/>
              </a:solidFill>
              <a:latin typeface="Montserrat" panose="00000500000000000000" pitchFamily="50" charset="0"/>
            </a:endParaRPr>
          </a:p>
        </p:txBody>
      </p:sp>
      <p:sp>
        <p:nvSpPr>
          <p:cNvPr id="8" name="CuadroTexto 7"/>
          <p:cNvSpPr txBox="1"/>
          <p:nvPr/>
        </p:nvSpPr>
        <p:spPr>
          <a:xfrm>
            <a:off x="9566574" y="2048090"/>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204,672</a:t>
            </a:r>
            <a:endParaRPr lang="es-MX" dirty="0">
              <a:solidFill>
                <a:srgbClr val="6B1C32"/>
              </a:solidFill>
              <a:latin typeface="Montserrat" panose="00000500000000000000" pitchFamily="50" charset="0"/>
            </a:endParaRPr>
          </a:p>
          <a:p>
            <a:pPr algn="ctr"/>
            <a:r>
              <a:rPr lang="es-MX" dirty="0">
                <a:solidFill>
                  <a:srgbClr val="6B1C32"/>
                </a:solidFill>
                <a:latin typeface="Montserrat" panose="00000500000000000000" pitchFamily="50" charset="0"/>
              </a:rPr>
              <a:t>93%</a:t>
            </a:r>
            <a:endParaRPr lang="es-MX" dirty="0">
              <a:solidFill>
                <a:srgbClr val="6B1C32"/>
              </a:solidFill>
              <a:latin typeface="Montserrat" panose="00000500000000000000" pitchFamily="50" charset="0"/>
            </a:endParaRPr>
          </a:p>
        </p:txBody>
      </p:sp>
      <p:sp>
        <p:nvSpPr>
          <p:cNvPr id="9" name="CuadroTexto 8"/>
          <p:cNvSpPr txBox="1"/>
          <p:nvPr/>
        </p:nvSpPr>
        <p:spPr>
          <a:xfrm>
            <a:off x="9558599" y="3696502"/>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2,071</a:t>
            </a:r>
            <a:endParaRPr lang="es-MX" dirty="0">
              <a:solidFill>
                <a:srgbClr val="6B1C32"/>
              </a:solidFill>
              <a:latin typeface="Montserrat" panose="00000500000000000000" pitchFamily="50" charset="0"/>
            </a:endParaRPr>
          </a:p>
          <a:p>
            <a:pPr algn="ctr"/>
            <a:r>
              <a:rPr lang="es-MX" dirty="0">
                <a:solidFill>
                  <a:srgbClr val="6B1C32"/>
                </a:solidFill>
                <a:latin typeface="Montserrat" panose="00000500000000000000" pitchFamily="50" charset="0"/>
              </a:rPr>
              <a:t>1%</a:t>
            </a:r>
            <a:endParaRPr lang="es-MX" dirty="0">
              <a:solidFill>
                <a:srgbClr val="6B1C32"/>
              </a:solidFill>
              <a:latin typeface="Montserrat" panose="00000500000000000000" pitchFamily="50" charset="0"/>
            </a:endParaRPr>
          </a:p>
        </p:txBody>
      </p:sp>
      <p:sp>
        <p:nvSpPr>
          <p:cNvPr id="10" name="CuadroTexto 9"/>
          <p:cNvSpPr txBox="1"/>
          <p:nvPr/>
        </p:nvSpPr>
        <p:spPr>
          <a:xfrm>
            <a:off x="9558599" y="5344914"/>
            <a:ext cx="1701800" cy="646331"/>
          </a:xfrm>
          <a:prstGeom prst="rect">
            <a:avLst/>
          </a:prstGeom>
          <a:solidFill>
            <a:srgbClr val="DDC398"/>
          </a:solidFill>
          <a:ln>
            <a:solidFill>
              <a:srgbClr val="6B1C32"/>
            </a:solidFill>
          </a:ln>
        </p:spPr>
        <p:txBody>
          <a:bodyPr wrap="square" rtlCol="0" anchor="ctr">
            <a:spAutoFit/>
          </a:bodyPr>
          <a:lstStyle/>
          <a:p>
            <a:pPr algn="ctr"/>
            <a:r>
              <a:rPr lang="es-MX" dirty="0">
                <a:solidFill>
                  <a:srgbClr val="6B1C32"/>
                </a:solidFill>
                <a:latin typeface="Montserrat" panose="00000500000000000000" pitchFamily="50" charset="0"/>
              </a:rPr>
              <a:t>13,519</a:t>
            </a:r>
            <a:endParaRPr lang="es-MX" dirty="0">
              <a:solidFill>
                <a:srgbClr val="6B1C32"/>
              </a:solidFill>
              <a:latin typeface="Montserrat" panose="00000500000000000000" pitchFamily="50" charset="0"/>
            </a:endParaRPr>
          </a:p>
          <a:p>
            <a:pPr algn="ctr"/>
            <a:r>
              <a:rPr lang="es-MX" dirty="0">
                <a:solidFill>
                  <a:srgbClr val="6B1C32"/>
                </a:solidFill>
                <a:latin typeface="Montserrat" panose="00000500000000000000" pitchFamily="50" charset="0"/>
              </a:rPr>
              <a:t>6%</a:t>
            </a:r>
            <a:endParaRPr lang="es-MX" dirty="0">
              <a:solidFill>
                <a:srgbClr val="6B1C32"/>
              </a:solidFill>
              <a:latin typeface="Montserrat" panose="00000500000000000000" pitchFamily="50" charset="0"/>
            </a:endParaRPr>
          </a:p>
        </p:txBody>
      </p:sp>
      <p:pic>
        <p:nvPicPr>
          <p:cNvPr id="6" name="Imagen 5"/>
          <p:cNvPicPr>
            <a:picLocks noChangeAspect="1"/>
          </p:cNvPicPr>
          <p:nvPr/>
        </p:nvPicPr>
        <p:blipFill>
          <a:blip r:embed="rId1"/>
          <a:stretch>
            <a:fillRect/>
          </a:stretch>
        </p:blipFill>
        <p:spPr>
          <a:xfrm>
            <a:off x="1393708" y="2015911"/>
            <a:ext cx="1498616" cy="1582953"/>
          </a:xfrm>
          <a:prstGeom prst="rect">
            <a:avLst/>
          </a:prstGeom>
        </p:spPr>
      </p:pic>
      <p:graphicFrame>
        <p:nvGraphicFramePr>
          <p:cNvPr id="45" name="Tabla 44"/>
          <p:cNvGraphicFramePr>
            <a:graphicFrameLocks noGrp="1"/>
          </p:cNvGraphicFramePr>
          <p:nvPr/>
        </p:nvGraphicFramePr>
        <p:xfrm>
          <a:off x="4838488" y="1218261"/>
          <a:ext cx="4175757" cy="1936445"/>
        </p:xfrm>
        <a:graphic>
          <a:graphicData uri="http://schemas.openxmlformats.org/drawingml/2006/table">
            <a:tbl>
              <a:tblPr firstRow="1" bandRow="1">
                <a:tableStyleId>{2D5ABB26-0587-4C30-8999-92F81FD0307C}</a:tableStyleId>
              </a:tblPr>
              <a:tblGrid>
                <a:gridCol w="1859586"/>
                <a:gridCol w="794697"/>
                <a:gridCol w="1521474"/>
              </a:tblGrid>
              <a:tr h="556463">
                <a:tc>
                  <a:txBody>
                    <a:bodyPr/>
                    <a:lstStyle/>
                    <a:p>
                      <a:pPr algn="l" fontAlgn="b"/>
                      <a:endParaRPr lang="es-MX" sz="1100" b="0" i="0" u="none" strike="noStrike" dirty="0">
                        <a:solidFill>
                          <a:srgbClr val="000000"/>
                        </a:solidFill>
                        <a:effectLst/>
                        <a:latin typeface="Montserrat" panose="00000500000000000000" pitchFamily="50" charset="0"/>
                      </a:endParaRPr>
                    </a:p>
                  </a:txBody>
                  <a:tcPr marL="9525" marR="9525" marT="9525" marB="0" anchor="ctr"/>
                </a:tc>
                <a:tc>
                  <a:txBody>
                    <a:bodyPr/>
                    <a:lstStyle/>
                    <a:p>
                      <a:pPr algn="l" fontAlgn="b"/>
                      <a:endParaRPr lang="es-MX" sz="1100" b="0" i="0" u="none" strike="noStrike" dirty="0">
                        <a:solidFill>
                          <a:srgbClr val="000000"/>
                        </a:solidFill>
                        <a:effectLst/>
                        <a:latin typeface="Montserrat" panose="00000500000000000000" pitchFamily="50" charset="0"/>
                      </a:endParaRPr>
                    </a:p>
                  </a:txBody>
                  <a:tcPr marL="9525" marR="9525" marT="9525" marB="0" anchor="ctr"/>
                </a:tc>
                <a:tc>
                  <a:txBody>
                    <a:bodyPr/>
                    <a:lstStyle/>
                    <a:p>
                      <a:pPr algn="l" fontAlgn="b"/>
                      <a:endParaRPr lang="es-MX" sz="1100" b="0" i="0" u="none" strike="noStrike" dirty="0">
                        <a:solidFill>
                          <a:srgbClr val="000000"/>
                        </a:solidFill>
                        <a:effectLst/>
                        <a:latin typeface="Montserrat" panose="00000500000000000000" pitchFamily="50" charset="0"/>
                      </a:endParaRPr>
                    </a:p>
                  </a:txBody>
                  <a:tcPr marL="9525" marR="9525" marT="9525" marB="0" anchor="ctr"/>
                </a:tc>
              </a:tr>
              <a:tr h="190500">
                <a:tc rowSpan="6">
                  <a:txBody>
                    <a:bodyPr/>
                    <a:lstStyle/>
                    <a:p>
                      <a:pPr marL="0" lvl="0" indent="0" algn="l" defTabSz="711200" rtl="0" eaLnBrk="1" fontAlgn="ctr" latinLnBrk="0" hangingPunct="1">
                        <a:lnSpc>
                          <a:spcPct val="90000"/>
                        </a:lnSpc>
                        <a:spcBef>
                          <a:spcPct val="0"/>
                        </a:spcBef>
                        <a:spcAft>
                          <a:spcPct val="35000"/>
                        </a:spcAft>
                        <a:buNone/>
                      </a:pPr>
                      <a:r>
                        <a:rPr lang="es-MX" sz="2700" b="1" kern="1200" dirty="0">
                          <a:solidFill>
                            <a:schemeClr val="tx1">
                              <a:hueOff val="0"/>
                              <a:satOff val="0"/>
                              <a:lumOff val="0"/>
                              <a:alphaOff val="0"/>
                            </a:schemeClr>
                          </a:solidFill>
                          <a:latin typeface="Montserrat" panose="00000500000000000000" pitchFamily="50" charset="0"/>
                        </a:rPr>
                        <a:t>General</a:t>
                      </a:r>
                      <a:endParaRPr lang="es-MX" sz="1600" b="1"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ctr"/>
                </a:tc>
                <a:tc>
                  <a:txBody>
                    <a:bodyPr/>
                    <a:lstStyle/>
                    <a:p>
                      <a:pPr marL="0" lvl="0" indent="0" algn="ctr" defTabSz="711200" rtl="0" eaLnBrk="1" fontAlgn="ctr"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1°</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6,671</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2°</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37,139</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3°</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38,954</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4°</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40,887</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39,302</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6°</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rPr>
                        <a:t>41,719</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bl>
          </a:graphicData>
        </a:graphic>
      </p:graphicFrame>
      <p:graphicFrame>
        <p:nvGraphicFramePr>
          <p:cNvPr id="47" name="Tabla 46"/>
          <p:cNvGraphicFramePr>
            <a:graphicFrameLocks noGrp="1"/>
          </p:cNvGraphicFramePr>
          <p:nvPr/>
        </p:nvGraphicFramePr>
        <p:xfrm>
          <a:off x="4920375" y="3294651"/>
          <a:ext cx="4175758" cy="1373886"/>
        </p:xfrm>
        <a:graphic>
          <a:graphicData uri="http://schemas.openxmlformats.org/drawingml/2006/table">
            <a:tbl>
              <a:tblPr firstRow="1" bandRow="1">
                <a:tableStyleId>{2D5ABB26-0587-4C30-8999-92F81FD0307C}</a:tableStyleId>
              </a:tblPr>
              <a:tblGrid>
                <a:gridCol w="1723685"/>
                <a:gridCol w="930599"/>
                <a:gridCol w="1521474"/>
              </a:tblGrid>
              <a:tr h="0">
                <a:tc rowSpan="6">
                  <a:txBody>
                    <a:bodyPr/>
                    <a:lstStyle/>
                    <a:p>
                      <a:pPr marL="0" lvl="0" indent="0" algn="l" defTabSz="711200" rtl="0" eaLnBrk="1" fontAlgn="ctr" latinLnBrk="0" hangingPunct="1">
                        <a:lnSpc>
                          <a:spcPct val="90000"/>
                        </a:lnSpc>
                        <a:spcBef>
                          <a:spcPct val="0"/>
                        </a:spcBef>
                        <a:spcAft>
                          <a:spcPct val="35000"/>
                        </a:spcAft>
                        <a:buNone/>
                      </a:pPr>
                      <a:r>
                        <a:rPr lang="es-MX" sz="2700" b="1" kern="1200" dirty="0">
                          <a:solidFill>
                            <a:schemeClr val="tx1">
                              <a:hueOff val="0"/>
                              <a:satOff val="0"/>
                              <a:lumOff val="0"/>
                              <a:alphaOff val="0"/>
                            </a:schemeClr>
                          </a:solidFill>
                          <a:latin typeface="Montserrat" panose="00000500000000000000" pitchFamily="50" charset="0"/>
                        </a:rPr>
                        <a:t>Indígena</a:t>
                      </a:r>
                      <a:endParaRPr lang="es-MX" sz="2700" b="1"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ct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1°</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338</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349</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314</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4°</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380</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335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6°</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355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bl>
          </a:graphicData>
        </a:graphic>
      </p:graphicFrame>
      <p:graphicFrame>
        <p:nvGraphicFramePr>
          <p:cNvPr id="48" name="Tabla 47"/>
          <p:cNvGraphicFramePr>
            <a:graphicFrameLocks noGrp="1"/>
          </p:cNvGraphicFramePr>
          <p:nvPr/>
        </p:nvGraphicFramePr>
        <p:xfrm>
          <a:off x="4769120" y="4825441"/>
          <a:ext cx="4340662" cy="1373886"/>
        </p:xfrm>
        <a:graphic>
          <a:graphicData uri="http://schemas.openxmlformats.org/drawingml/2006/table">
            <a:tbl>
              <a:tblPr firstRow="1" bandRow="1">
                <a:tableStyleId>{2D5ABB26-0587-4C30-8999-92F81FD0307C}</a:tableStyleId>
              </a:tblPr>
              <a:tblGrid>
                <a:gridCol w="1966457"/>
                <a:gridCol w="792647"/>
                <a:gridCol w="1581558"/>
              </a:tblGrid>
              <a:tr h="190500">
                <a:tc rowSpan="6">
                  <a:txBody>
                    <a:bodyPr/>
                    <a:lstStyle/>
                    <a:p>
                      <a:pPr marL="0" algn="ctr" defTabSz="914400" rtl="0" eaLnBrk="1" fontAlgn="ctr" latinLnBrk="0" hangingPunct="1"/>
                      <a:r>
                        <a:rPr lang="es-MX" sz="2700" b="1" kern="1200" dirty="0">
                          <a:solidFill>
                            <a:schemeClr val="tx1">
                              <a:hueOff val="0"/>
                              <a:satOff val="0"/>
                              <a:lumOff val="0"/>
                              <a:alphaOff val="0"/>
                            </a:schemeClr>
                          </a:solidFill>
                          <a:latin typeface="Montserrat" panose="00000500000000000000" pitchFamily="50" charset="0"/>
                          <a:ea typeface="+mn-ea"/>
                          <a:cs typeface="+mn-cs"/>
                        </a:rPr>
                        <a:t>Particular</a:t>
                      </a:r>
                      <a:endParaRPr lang="es-MX" sz="2700" b="1"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ct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1°</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627</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2,418</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3°</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2,615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a:solidFill>
                            <a:schemeClr val="tx1">
                              <a:hueOff val="0"/>
                              <a:satOff val="0"/>
                              <a:lumOff val="0"/>
                              <a:alphaOff val="0"/>
                            </a:schemeClr>
                          </a:solidFill>
                          <a:latin typeface="Montserrat" panose="00000500000000000000" pitchFamily="50" charset="0"/>
                          <a:ea typeface="+mn-ea"/>
                          <a:cs typeface="+mn-cs"/>
                        </a:rPr>
                        <a:t>4°</a:t>
                      </a:r>
                      <a:endParaRPr lang="es-MX" sz="1600" kern="120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2,700</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90500">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a:solidFill>
                            <a:schemeClr val="tx1">
                              <a:hueOff val="0"/>
                              <a:satOff val="0"/>
                              <a:lumOff val="0"/>
                              <a:alphaOff val="0"/>
                            </a:schemeClr>
                          </a:solidFill>
                          <a:latin typeface="Montserrat" panose="00000500000000000000" pitchFamily="50" charset="0"/>
                          <a:ea typeface="+mn-ea"/>
                          <a:cs typeface="+mn-cs"/>
                        </a:rPr>
                        <a:t>5°</a:t>
                      </a:r>
                      <a:endParaRPr lang="es-MX" sz="1600" kern="120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2,555</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r h="155602">
                <a:tc vMerge="1">
                  <a:tcPr/>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6°</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c>
                  <a:txBody>
                    <a:bodyPr/>
                    <a:lstStyle/>
                    <a:p>
                      <a:pPr marL="0" lvl="0" indent="0" algn="ctr" defTabSz="711200" rtl="0" eaLnBrk="1" fontAlgn="b" latinLnBrk="0" hangingPunct="1">
                        <a:lnSpc>
                          <a:spcPct val="90000"/>
                        </a:lnSpc>
                        <a:spcBef>
                          <a:spcPct val="0"/>
                        </a:spcBef>
                        <a:spcAft>
                          <a:spcPct val="35000"/>
                        </a:spcAft>
                        <a:buNone/>
                      </a:pPr>
                      <a:r>
                        <a:rPr lang="es-MX" sz="1600" kern="1200" dirty="0">
                          <a:solidFill>
                            <a:schemeClr val="tx1">
                              <a:hueOff val="0"/>
                              <a:satOff val="0"/>
                              <a:lumOff val="0"/>
                              <a:alphaOff val="0"/>
                            </a:schemeClr>
                          </a:solidFill>
                          <a:latin typeface="Montserrat" panose="00000500000000000000" pitchFamily="50" charset="0"/>
                          <a:ea typeface="+mn-ea"/>
                          <a:cs typeface="+mn-cs"/>
                        </a:rPr>
                        <a:t>2,604</a:t>
                      </a:r>
                      <a:endParaRPr lang="es-MX" sz="1600" kern="1200" dirty="0">
                        <a:solidFill>
                          <a:schemeClr val="tx1">
                            <a:hueOff val="0"/>
                            <a:satOff val="0"/>
                            <a:lumOff val="0"/>
                            <a:alphaOff val="0"/>
                          </a:schemeClr>
                        </a:solidFill>
                        <a:latin typeface="Montserrat" panose="00000500000000000000" pitchFamily="50" charset="0"/>
                        <a:ea typeface="+mn-ea"/>
                        <a:cs typeface="+mn-cs"/>
                      </a:endParaRPr>
                    </a:p>
                  </a:txBody>
                  <a:tcPr marL="9525" marR="9525" marT="9525" marB="0" anchor="b"/>
                </a:tc>
              </a:tr>
            </a:tbl>
          </a:graphicData>
        </a:graphic>
      </p:graphicFrame>
      <p:sp>
        <p:nvSpPr>
          <p:cNvPr id="49" name="Conector recto 48"/>
          <p:cNvSpPr/>
          <p:nvPr/>
        </p:nvSpPr>
        <p:spPr>
          <a:xfrm>
            <a:off x="3791744" y="3195650"/>
            <a:ext cx="469449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Conector recto 49"/>
          <p:cNvSpPr/>
          <p:nvPr/>
        </p:nvSpPr>
        <p:spPr>
          <a:xfrm>
            <a:off x="3846336" y="4727478"/>
            <a:ext cx="469449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914400" y="2603527"/>
          <a:ext cx="4203595" cy="2249561"/>
        </p:xfrm>
        <a:graphic>
          <a:graphicData uri="http://schemas.openxmlformats.org/drawingml/2006/table">
            <a:tbl>
              <a:tblPr firstRow="1" bandRow="1">
                <a:tableStyleId>{5C22544A-7EE6-4342-B048-85BDC9FD1C3A}</a:tableStyleId>
              </a:tblPr>
              <a:tblGrid>
                <a:gridCol w="794927"/>
                <a:gridCol w="1395531"/>
                <a:gridCol w="1113455"/>
                <a:gridCol w="899682"/>
              </a:tblGrid>
              <a:tr h="389259">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CT</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Modalidad</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Niño</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c>
                  <a:txBody>
                    <a:bodyPr/>
                    <a:lstStyle/>
                    <a:p>
                      <a:pPr marL="0" algn="ctr" defTabSz="914400" rtl="0" eaLnBrk="1" fontAlgn="b" latinLnBrk="0" hangingPunct="1"/>
                      <a:r>
                        <a:rPr lang="es-MX" sz="1800" b="1" i="0" u="none" strike="noStrike" kern="1200" dirty="0">
                          <a:solidFill>
                            <a:schemeClr val="bg1"/>
                          </a:solidFill>
                          <a:effectLst/>
                          <a:latin typeface="Montserrat Black" panose="00000A00000000000000" pitchFamily="50" charset="0"/>
                          <a:ea typeface="+mn-ea"/>
                          <a:cs typeface="+mn-cs"/>
                        </a:rPr>
                        <a:t>Niña</a:t>
                      </a:r>
                      <a:endParaRPr lang="es-MX" sz="1800" b="1" i="0" u="none" strike="noStrike" kern="1200" dirty="0">
                        <a:solidFill>
                          <a:schemeClr val="bg1"/>
                        </a:solidFill>
                        <a:effectLst/>
                        <a:latin typeface="Montserrat Black" panose="00000A00000000000000" pitchFamily="50" charset="0"/>
                        <a:ea typeface="+mn-ea"/>
                        <a:cs typeface="+mn-cs"/>
                      </a:endParaRPr>
                    </a:p>
                  </a:txBody>
                  <a:tcPr marL="9525" marR="9525" marT="9525" marB="0" anchor="ctr">
                    <a:solidFill>
                      <a:srgbClr val="9F2240"/>
                    </a:solidFill>
                  </a:tcPr>
                </a:tc>
              </a:tr>
              <a:tr h="389259">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1635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General</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50</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c>
                  <a:txBody>
                    <a:bodyPr/>
                    <a:lstStyle/>
                    <a:p>
                      <a:pPr marL="0" algn="ctr" defTabSz="914400" rtl="0" eaLnBrk="1" fontAlgn="b" latinLnBrk="0" hangingPunct="1"/>
                      <a:r>
                        <a:rPr lang="es-MX" sz="1800" b="0" i="0" u="none" strike="noStrike" kern="1200">
                          <a:solidFill>
                            <a:schemeClr val="tx1"/>
                          </a:solidFill>
                          <a:effectLst/>
                          <a:latin typeface="Montserrat Medium" panose="00000600000000000000" pitchFamily="50" charset="0"/>
                          <a:ea typeface="+mn-ea"/>
                          <a:cs typeface="+mn-cs"/>
                        </a:rPr>
                        <a:t>50</a:t>
                      </a:r>
                      <a:endParaRPr lang="es-MX" sz="1800" b="0" i="0" u="none" strike="noStrike" kern="120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r>
              <a:tr h="389259">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15</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indígena</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49</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51</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r>
              <a:tr h="495896">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99</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Particular</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51</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c>
                  <a:txBody>
                    <a:bodyPr/>
                    <a:lstStyle/>
                    <a:p>
                      <a:pPr marL="0" algn="ctr" defTabSz="914400" rtl="0" eaLnBrk="1" fontAlgn="b" latinLnBrk="0" hangingPunct="1"/>
                      <a:r>
                        <a:rPr lang="es-MX" sz="1800" b="0" i="0" u="none" strike="noStrike" kern="1200" dirty="0">
                          <a:solidFill>
                            <a:schemeClr val="tx1"/>
                          </a:solidFill>
                          <a:effectLst/>
                          <a:latin typeface="Montserrat Medium" panose="00000600000000000000" pitchFamily="50" charset="0"/>
                          <a:ea typeface="+mn-ea"/>
                          <a:cs typeface="+mn-cs"/>
                        </a:rPr>
                        <a:t>49</a:t>
                      </a:r>
                      <a:endParaRPr lang="es-MX" sz="1800" b="0" i="0" u="none" strike="noStrike" kern="1200" dirty="0">
                        <a:solidFill>
                          <a:schemeClr val="tx1"/>
                        </a:solidFill>
                        <a:effectLst/>
                        <a:latin typeface="Montserrat Medium" panose="00000600000000000000" pitchFamily="50" charset="0"/>
                        <a:ea typeface="+mn-ea"/>
                        <a:cs typeface="+mn-cs"/>
                      </a:endParaRPr>
                    </a:p>
                  </a:txBody>
                  <a:tcPr marL="9525" marR="9525" marT="9525" marB="0" anchor="b">
                    <a:solidFill>
                      <a:srgbClr val="DDC398"/>
                    </a:solidFill>
                  </a:tcPr>
                </a:tc>
              </a:tr>
              <a:tr h="585888">
                <a:tc>
                  <a:txBody>
                    <a:bodyPr/>
                    <a:lstStyle/>
                    <a:p>
                      <a:pPr marL="0" algn="ctr" defTabSz="914400" rtl="0" eaLnBrk="1" fontAlgn="b" latinLnBrk="0" hangingPunct="1"/>
                      <a:r>
                        <a:rPr lang="es-MX" sz="1800" b="1" i="0" u="none" strike="noStrike" kern="1200" dirty="0">
                          <a:solidFill>
                            <a:schemeClr val="tx1"/>
                          </a:solidFill>
                          <a:effectLst/>
                          <a:latin typeface="Montserrat Black" panose="00000A00000000000000" pitchFamily="50" charset="0"/>
                          <a:ea typeface="+mn-ea"/>
                          <a:cs typeface="+mn-cs"/>
                        </a:rPr>
                        <a:t>1749</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marL="0" algn="ctr" defTabSz="914400" rtl="0" eaLnBrk="1" fontAlgn="b" latinLnBrk="0" hangingPunct="1"/>
                      <a:r>
                        <a:rPr lang="es-MX" sz="1800" b="1" i="0" u="none" strike="noStrike" kern="1200" dirty="0">
                          <a:solidFill>
                            <a:schemeClr val="tx1"/>
                          </a:solidFill>
                          <a:effectLst/>
                          <a:latin typeface="Montserrat Black" panose="00000A00000000000000" pitchFamily="50" charset="0"/>
                          <a:ea typeface="+mn-ea"/>
                          <a:cs typeface="+mn-cs"/>
                        </a:rPr>
                        <a:t>Total</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50%</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c>
                  <a:txBody>
                    <a:bodyPr/>
                    <a:lstStyle/>
                    <a:p>
                      <a:pPr algn="ctr" fontAlgn="b"/>
                      <a:r>
                        <a:rPr lang="es-MX" sz="1800" b="1" i="0" u="none" strike="noStrike" kern="1200" dirty="0">
                          <a:solidFill>
                            <a:schemeClr val="tx1"/>
                          </a:solidFill>
                          <a:effectLst/>
                          <a:latin typeface="Montserrat Black" panose="00000A00000000000000" pitchFamily="50" charset="0"/>
                          <a:ea typeface="+mn-ea"/>
                          <a:cs typeface="+mn-cs"/>
                        </a:rPr>
                        <a:t>50%</a:t>
                      </a:r>
                      <a:endParaRPr lang="es-MX" sz="1800" b="1" i="0" u="none" strike="noStrike" kern="1200" dirty="0">
                        <a:solidFill>
                          <a:schemeClr val="tx1"/>
                        </a:solidFill>
                        <a:effectLst/>
                        <a:latin typeface="Montserrat Black" panose="00000A00000000000000" pitchFamily="50" charset="0"/>
                        <a:ea typeface="+mn-ea"/>
                        <a:cs typeface="+mn-cs"/>
                      </a:endParaRPr>
                    </a:p>
                  </a:txBody>
                  <a:tcPr marL="9525" marR="9525" marT="9525" marB="0" anchor="ctr">
                    <a:solidFill>
                      <a:srgbClr val="DDC398"/>
                    </a:solidFill>
                  </a:tcPr>
                </a:tc>
              </a:tr>
            </a:tbl>
          </a:graphicData>
        </a:graphic>
      </p:graphicFrame>
      <p:sp>
        <p:nvSpPr>
          <p:cNvPr id="7" name="Título 3"/>
          <p:cNvSpPr>
            <a:spLocks noGrp="1"/>
          </p:cNvSpPr>
          <p:nvPr>
            <p:ph type="title"/>
          </p:nvPr>
        </p:nvSpPr>
        <p:spPr>
          <a:xfrm>
            <a:off x="914400" y="332656"/>
            <a:ext cx="8243668" cy="1251020"/>
          </a:xfrm>
        </p:spPr>
        <p:txBody>
          <a:bodyPr/>
          <a:lstStyle/>
          <a:p>
            <a:r>
              <a:rPr lang="en-GB" b="0" dirty="0">
                <a:solidFill>
                  <a:srgbClr val="6B1C32"/>
                </a:solidFill>
                <a:latin typeface="Montserrat Black" panose="00000A00000000000000" pitchFamily="50" charset="0"/>
              </a:rPr>
              <a:t>Porcentaje de evaluados por</a:t>
            </a:r>
            <a:br>
              <a:rPr lang="en-GB" b="0" dirty="0">
                <a:solidFill>
                  <a:srgbClr val="6B1C32"/>
                </a:solidFill>
                <a:latin typeface="Montserrat Black" panose="00000A00000000000000" pitchFamily="50" charset="0"/>
              </a:rPr>
            </a:br>
            <a:r>
              <a:rPr lang="en-GB" b="0" dirty="0">
                <a:solidFill>
                  <a:srgbClr val="6B1C32"/>
                </a:solidFill>
                <a:latin typeface="Montserrat Black" panose="00000A00000000000000" pitchFamily="50" charset="0"/>
              </a:rPr>
              <a:t>sexo y modalidad educativa</a:t>
            </a:r>
            <a:endParaRPr lang="es-MX" b="0" dirty="0">
              <a:solidFill>
                <a:srgbClr val="6B1C32"/>
              </a:solidFill>
              <a:latin typeface="Montserrat Black" panose="00000A00000000000000" pitchFamily="50" charset="0"/>
            </a:endParaRPr>
          </a:p>
        </p:txBody>
      </p:sp>
      <p:graphicFrame>
        <p:nvGraphicFramePr>
          <p:cNvPr id="9" name="Gráfico 8"/>
          <p:cNvGraphicFramePr/>
          <p:nvPr/>
        </p:nvGraphicFramePr>
        <p:xfrm>
          <a:off x="5303912" y="1844824"/>
          <a:ext cx="5904656" cy="446449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39483" y="530492"/>
            <a:ext cx="7441810" cy="730515"/>
          </a:xfrm>
        </p:spPr>
        <p:txBody>
          <a:bodyPr/>
          <a:lstStyle/>
          <a:p>
            <a:r>
              <a:rPr lang="es-ES" dirty="0">
                <a:solidFill>
                  <a:srgbClr val="6B1C32"/>
                </a:solidFill>
                <a:latin typeface="Montserrat Black" panose="00000A00000000000000" pitchFamily="50" charset="0"/>
              </a:rPr>
              <a:t>Resultados Globales Primaria</a:t>
            </a:r>
            <a:endParaRPr lang="es-MX" dirty="0">
              <a:solidFill>
                <a:srgbClr val="6B1C32"/>
              </a:solidFill>
              <a:latin typeface="Montserrat Black" panose="00000A00000000000000" pitchFamily="50" charset="0"/>
            </a:endParaRPr>
          </a:p>
        </p:txBody>
      </p:sp>
      <p:graphicFrame>
        <p:nvGraphicFramePr>
          <p:cNvPr id="3" name="Tabla 2"/>
          <p:cNvGraphicFramePr>
            <a:graphicFrameLocks noGrp="1"/>
          </p:cNvGraphicFramePr>
          <p:nvPr/>
        </p:nvGraphicFramePr>
        <p:xfrm>
          <a:off x="1139483" y="3899240"/>
          <a:ext cx="10233233" cy="2593930"/>
        </p:xfrm>
        <a:graphic>
          <a:graphicData uri="http://schemas.openxmlformats.org/drawingml/2006/table">
            <a:tbl>
              <a:tblPr firstRow="1" bandRow="1">
                <a:tableStyleId>{5C22544A-7EE6-4342-B048-85BDC9FD1C3A}</a:tableStyleId>
              </a:tblPr>
              <a:tblGrid>
                <a:gridCol w="1139483"/>
                <a:gridCol w="972000"/>
                <a:gridCol w="972000"/>
                <a:gridCol w="972000"/>
                <a:gridCol w="972000"/>
                <a:gridCol w="1148234"/>
                <a:gridCol w="1052284"/>
                <a:gridCol w="1001744"/>
                <a:gridCol w="1001744"/>
                <a:gridCol w="1001744"/>
              </a:tblGrid>
              <a:tr h="785030">
                <a:tc>
                  <a:txBody>
                    <a:bodyPr/>
                    <a:lstStyle/>
                    <a:p>
                      <a:pPr algn="ctr"/>
                      <a:r>
                        <a:rPr lang="es-ES" sz="1200" dirty="0">
                          <a:latin typeface="Montserrat" panose="00000500000000000000" pitchFamily="50" charset="0"/>
                        </a:rPr>
                        <a:t>Nivel de integración de aprendizaje</a:t>
                      </a:r>
                      <a:endParaRPr lang="es-ES" sz="1200" dirty="0">
                        <a:latin typeface="Montserrat" panose="00000500000000000000" pitchFamily="50" charset="0"/>
                      </a:endParaRPr>
                    </a:p>
                  </a:txBody>
                  <a:tcPr anchor="ctr">
                    <a:solidFill>
                      <a:srgbClr val="6B1C32"/>
                    </a:solidFill>
                  </a:tcPr>
                </a:tc>
                <a:tc>
                  <a:txBody>
                    <a:bodyPr/>
                    <a:lstStyle/>
                    <a:p>
                      <a:pPr algn="ctr"/>
                      <a:r>
                        <a:rPr lang="es-ES" sz="1400" dirty="0">
                          <a:latin typeface="Montserrat" panose="00000500000000000000" pitchFamily="50" charset="0"/>
                        </a:rPr>
                        <a:t>Aciertos</a:t>
                      </a:r>
                      <a:endParaRPr lang="es-ES" sz="1400" dirty="0">
                        <a:latin typeface="Montserrat" panose="00000500000000000000" pitchFamily="50" charset="0"/>
                      </a:endParaRP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Promedio GLOBAL</a:t>
                      </a:r>
                      <a:endParaRPr lang="es-MX" sz="1400" dirty="0">
                        <a:latin typeface="Montserrat" panose="00000500000000000000" pitchFamily="50" charset="0"/>
                      </a:endParaRPr>
                    </a:p>
                  </a:txBody>
                  <a:tcPr anchor="ctr">
                    <a:solidFill>
                      <a:srgbClr val="6B1C32"/>
                    </a:solidFill>
                  </a:tcPr>
                </a:tc>
                <a:tc>
                  <a:txBody>
                    <a:bodyPr/>
                    <a:lstStyle/>
                    <a:p>
                      <a:pPr algn="ctr"/>
                      <a:r>
                        <a:rPr lang="es-ES" sz="1400" dirty="0">
                          <a:latin typeface="Montserrat" panose="00000500000000000000" pitchFamily="50" charset="0"/>
                        </a:rPr>
                        <a:t>% aciertos</a:t>
                      </a:r>
                      <a:endParaRPr lang="es-ES" sz="1400" dirty="0">
                        <a:latin typeface="Montserrat" panose="00000500000000000000" pitchFamily="50" charset="0"/>
                      </a:endParaRPr>
                    </a:p>
                    <a:p>
                      <a:pPr algn="ctr"/>
                      <a:r>
                        <a:rPr lang="es-ES" sz="1400" dirty="0">
                          <a:latin typeface="Montserrat" panose="00000500000000000000" pitchFamily="50" charset="0"/>
                        </a:rPr>
                        <a:t>LEN</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SPC</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ENS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 aciertos</a:t>
                      </a:r>
                      <a:endParaRPr lang="es-ES" sz="1400" dirty="0">
                        <a:latin typeface="Montserrat" panose="000005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HYC</a:t>
                      </a:r>
                      <a:endParaRPr lang="es-MX" sz="1400" dirty="0">
                        <a:latin typeface="Montserrat" panose="00000500000000000000" pitchFamily="50" charset="0"/>
                      </a:endParaRPr>
                    </a:p>
                  </a:txBody>
                  <a:tcPr anchor="ctr">
                    <a:solidFill>
                      <a:srgbClr val="9F2240"/>
                    </a:solidFill>
                  </a:tcPr>
                </a:tc>
              </a:tr>
              <a:tr h="524732">
                <a:tc>
                  <a:txBody>
                    <a:bodyPr/>
                    <a:lstStyle/>
                    <a:p>
                      <a:pPr algn="ctr"/>
                      <a:r>
                        <a:rPr lang="es-ES" sz="1400" b="1" dirty="0">
                          <a:solidFill>
                            <a:srgbClr val="6B1C32"/>
                          </a:solidFill>
                          <a:latin typeface="Montserrat" panose="00000500000000000000" pitchFamily="50" charset="0"/>
                        </a:rPr>
                        <a:t>SE</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10291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6460</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7533</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7381</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7916</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4.7%</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2.9%</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3.4%</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3.4%</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524732">
                <a:tc>
                  <a:txBody>
                    <a:bodyPr/>
                    <a:lstStyle/>
                    <a:p>
                      <a:pPr algn="ctr"/>
                      <a:r>
                        <a:rPr lang="es-ES" sz="1400" b="1" dirty="0">
                          <a:solidFill>
                            <a:srgbClr val="6B1C32"/>
                          </a:solidFill>
                          <a:latin typeface="Montserrat" panose="00000500000000000000" pitchFamily="50" charset="0"/>
                        </a:rPr>
                        <a:t>RA</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76128</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61481</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72712</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70320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70160</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34.6%</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27.9%</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33.0%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31.9%</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360753">
                <a:tc>
                  <a:txBody>
                    <a:bodyPr/>
                    <a:lstStyle/>
                    <a:p>
                      <a:pPr algn="ctr"/>
                      <a:r>
                        <a:rPr lang="es-ES" sz="1400" b="1" dirty="0">
                          <a:solidFill>
                            <a:srgbClr val="6B1C32"/>
                          </a:solidFill>
                          <a:latin typeface="Montserrat" panose="00000500000000000000" pitchFamily="50" charset="0"/>
                        </a:rPr>
                        <a:t>EPD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96953</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107173</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102126</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104570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algn="ctr" rtl="0" fontAlgn="ctr"/>
                      <a:r>
                        <a:rPr lang="es-MX" sz="1800" b="1" kern="1200" dirty="0">
                          <a:solidFill>
                            <a:srgbClr val="6B1C32"/>
                          </a:solidFill>
                          <a:latin typeface="Montserrat" panose="00000500000000000000" pitchFamily="50" charset="0"/>
                          <a:ea typeface="+mn-ea"/>
                          <a:cs typeface="+mn-cs"/>
                        </a:rPr>
                        <a:t>102706</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44.0%</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48.7%</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46.4%</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47.5%</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r h="360753">
                <a:tc>
                  <a:txBody>
                    <a:bodyPr/>
                    <a:lstStyle/>
                    <a:p>
                      <a:pPr algn="ctr"/>
                      <a:r>
                        <a:rPr lang="es-ES" sz="1400" b="1" dirty="0">
                          <a:solidFill>
                            <a:srgbClr val="6B1C32"/>
                          </a:solidFill>
                          <a:latin typeface="Montserrat" panose="00000500000000000000" pitchFamily="50" charset="0"/>
                        </a:rPr>
                        <a:t>AD</a:t>
                      </a:r>
                      <a:endParaRPr lang="es-MX" sz="1400" b="1" dirty="0">
                        <a:solidFill>
                          <a:srgbClr val="6B1C32"/>
                        </a:solidFill>
                        <a:latin typeface="Montserrat" panose="00000500000000000000" pitchFamily="50" charset="0"/>
                      </a:endParaRPr>
                    </a:p>
                  </a:txBody>
                  <a:tcPr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36890</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45148</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37891</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a:solidFill>
                            <a:srgbClr val="6B1C32"/>
                          </a:solidFill>
                          <a:latin typeface="Montserrat" panose="00000500000000000000" pitchFamily="50" charset="0"/>
                          <a:ea typeface="+mn-ea"/>
                          <a:cs typeface="+mn-cs"/>
                        </a:rPr>
                        <a:t>37991</a:t>
                      </a:r>
                      <a:endParaRPr lang="es-MX" sz="1800" kern="120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ctr" latinLnBrk="0" hangingPunct="1"/>
                      <a:r>
                        <a:rPr lang="es-MX" sz="1800" b="1" kern="1200" dirty="0">
                          <a:solidFill>
                            <a:srgbClr val="6B1C32"/>
                          </a:solidFill>
                          <a:latin typeface="Montserrat" panose="00000500000000000000" pitchFamily="50" charset="0"/>
                          <a:ea typeface="+mn-ea"/>
                          <a:cs typeface="+mn-cs"/>
                        </a:rPr>
                        <a:t>39480</a:t>
                      </a:r>
                      <a:endParaRPr lang="es-MX" sz="1800" b="1"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16.7%</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20.5%</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17.2%</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es-MX" sz="1800" kern="1200" dirty="0">
                          <a:solidFill>
                            <a:srgbClr val="6B1C32"/>
                          </a:solidFill>
                          <a:latin typeface="Montserrat" panose="00000500000000000000" pitchFamily="50" charset="0"/>
                          <a:ea typeface="+mn-ea"/>
                          <a:cs typeface="+mn-cs"/>
                        </a:rPr>
                        <a:t>17.2%</a:t>
                      </a:r>
                      <a:endParaRPr lang="es-MX" sz="1800" kern="1200" dirty="0">
                        <a:solidFill>
                          <a:srgbClr val="6B1C32"/>
                        </a:solidFill>
                        <a:latin typeface="Montserrat" panose="00000500000000000000" pitchFamily="50" charset="0"/>
                        <a:ea typeface="+mn-ea"/>
                        <a:cs typeface="+mn-cs"/>
                      </a:endParaRPr>
                    </a:p>
                  </a:txBody>
                  <a:tcPr marL="9525" marR="9525" marT="9525" marB="0" anchor="ctr">
                    <a:solidFill>
                      <a:schemeClr val="bg1">
                        <a:lumMod val="85000"/>
                      </a:schemeClr>
                    </a:solidFill>
                  </a:tcPr>
                </a:tc>
              </a:tr>
            </a:tbl>
          </a:graphicData>
        </a:graphic>
      </p:graphicFrame>
      <p:sp>
        <p:nvSpPr>
          <p:cNvPr id="6" name="CuadroTexto 5"/>
          <p:cNvSpPr txBox="1"/>
          <p:nvPr/>
        </p:nvSpPr>
        <p:spPr>
          <a:xfrm>
            <a:off x="1139483" y="1829506"/>
            <a:ext cx="10044332" cy="1476375"/>
          </a:xfrm>
          <a:prstGeom prst="rect">
            <a:avLst/>
          </a:prstGeom>
          <a:noFill/>
        </p:spPr>
        <p:txBody>
          <a:bodyPr wrap="square">
            <a:spAutoFit/>
          </a:body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Resultados obtenidos por los 2</a:t>
            </a:r>
            <a:r>
              <a:rPr lang="es-MX" alt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20,262</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alumnos de educación pr</a:t>
            </a:r>
            <a:r>
              <a:rPr lang="es-MX" alt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imaria</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sym typeface="Roboto Condensed Light"/>
              </a:rPr>
              <a:t>C</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ampos formativos: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Lenguaje </a:t>
            </a:r>
            <a:r>
              <a:rPr lang="es-ES" sz="1800" b="1" dirty="0">
                <a:solidFill>
                  <a:srgbClr val="9F2240"/>
                </a:solidFill>
                <a:latin typeface="Montserrat" panose="00000500000000000000" pitchFamily="50" charset="0"/>
                <a:ea typeface="Roboto Condensed Light"/>
                <a:cs typeface="Arial" panose="020B0604020202020204" pitchFamily="34" charset="0"/>
                <a:sym typeface="Roboto Condensed Light"/>
              </a:rPr>
              <a:t>(LEN)</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a:t>
            </a:r>
            <a:r>
              <a:rPr lang="es-MX" sz="1800" dirty="0">
                <a:solidFill>
                  <a:srgbClr val="3C3C3B"/>
                </a:solidFill>
                <a:latin typeface="Montserrat" panose="00000500000000000000" pitchFamily="50" charset="0"/>
              </a:rPr>
              <a:t>Saberes y Pensamiento Científico </a:t>
            </a:r>
            <a:r>
              <a:rPr lang="es-MX" sz="1800" b="1" dirty="0">
                <a:solidFill>
                  <a:srgbClr val="9F2240"/>
                </a:solidFill>
                <a:latin typeface="Montserrat" panose="00000500000000000000" pitchFamily="50" charset="0"/>
              </a:rPr>
              <a:t>(SPC)</a:t>
            </a:r>
            <a:r>
              <a:rPr lang="es-MX" sz="1800" dirty="0">
                <a:solidFill>
                  <a:srgbClr val="3C3C3B"/>
                </a:solidFill>
                <a:latin typeface="Montserrat" panose="00000500000000000000" pitchFamily="50" charset="0"/>
              </a:rPr>
              <a:t>, Ética, Naturaleza y Sociedades </a:t>
            </a:r>
            <a:r>
              <a:rPr lang="es-MX" sz="1800" b="1" dirty="0">
                <a:solidFill>
                  <a:srgbClr val="9F2240"/>
                </a:solidFill>
                <a:latin typeface="Montserrat" panose="00000500000000000000" pitchFamily="50" charset="0"/>
              </a:rPr>
              <a:t>(ENS)</a:t>
            </a:r>
            <a:r>
              <a:rPr lang="es-MX" sz="1800" dirty="0">
                <a:solidFill>
                  <a:srgbClr val="3C3C3B"/>
                </a:solidFill>
                <a:latin typeface="Montserrat" panose="00000500000000000000" pitchFamily="50" charset="0"/>
              </a:rPr>
              <a:t> y De lo Humano y lo Comunitario </a:t>
            </a:r>
            <a:r>
              <a:rPr lang="es-MX" sz="1800" b="1" dirty="0">
                <a:solidFill>
                  <a:srgbClr val="9F2240"/>
                </a:solidFill>
                <a:latin typeface="Montserrat" panose="00000500000000000000" pitchFamily="50" charset="0"/>
              </a:rPr>
              <a:t>(HYC)</a:t>
            </a:r>
            <a:r>
              <a:rPr lang="es-MX" sz="1800" dirty="0">
                <a:solidFill>
                  <a:srgbClr val="3C3C3B"/>
                </a:solidFill>
                <a:latin typeface="Montserrat" panose="00000500000000000000" pitchFamily="50" charset="0"/>
              </a:rPr>
              <a:t>.</a:t>
            </a:r>
            <a:endParaRPr lang="es-MX" sz="1800" dirty="0">
              <a:solidFill>
                <a:srgbClr val="3C3C3B"/>
              </a:solidFill>
              <a:latin typeface="Montserrat" panose="00000500000000000000" pitchFamily="50" charset="0"/>
            </a:endParaRPr>
          </a:p>
          <a:p>
            <a:pPr marL="63500" algn="just"/>
            <a:r>
              <a:rPr lang="es-ES" b="1" dirty="0">
                <a:solidFill>
                  <a:srgbClr val="3C3C3B"/>
                </a:solidFill>
                <a:latin typeface="Montserrat" panose="00000500000000000000" pitchFamily="50" charset="0"/>
                <a:ea typeface="Roboto Condensed Light"/>
                <a:cs typeface="Arial" panose="020B0604020202020204" pitchFamily="34" charset="0"/>
              </a:rPr>
              <a:t>Nivel de integración de aprendizaje</a:t>
            </a:r>
            <a:r>
              <a:rPr lang="es-ES" dirty="0">
                <a:solidFill>
                  <a:srgbClr val="3C3C3B"/>
                </a:solidFill>
                <a:latin typeface="Montserrat" panose="00000500000000000000" pitchFamily="50" charset="0"/>
                <a:ea typeface="Roboto Condensed Light"/>
                <a:cs typeface="Arial" panose="020B0604020202020204" pitchFamily="34" charset="0"/>
              </a:rPr>
              <a:t>: Sin Evidencias </a:t>
            </a:r>
            <a:r>
              <a:rPr lang="es-ES" b="1" dirty="0">
                <a:solidFill>
                  <a:srgbClr val="9F2240"/>
                </a:solidFill>
                <a:latin typeface="Montserrat" panose="00000500000000000000" pitchFamily="50" charset="0"/>
                <a:ea typeface="Roboto Condensed Light"/>
                <a:cs typeface="Arial" panose="020B0604020202020204" pitchFamily="34" charset="0"/>
              </a:rPr>
              <a:t>(SE)</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Requiere Apoyo</a:t>
            </a:r>
            <a:r>
              <a:rPr lang="es-ES" b="1" dirty="0">
                <a:solidFill>
                  <a:srgbClr val="3C3C3B"/>
                </a:solidFill>
                <a:latin typeface="Montserrat" panose="00000500000000000000" pitchFamily="50" charset="0"/>
                <a:ea typeface="Roboto Condensed Light"/>
                <a:cs typeface="Arial" panose="020B0604020202020204" pitchFamily="34" charset="0"/>
              </a:rPr>
              <a:t> </a:t>
            </a:r>
            <a:r>
              <a:rPr lang="es-ES" b="1" dirty="0">
                <a:solidFill>
                  <a:srgbClr val="9F2240"/>
                </a:solidFill>
                <a:latin typeface="Montserrat" panose="00000500000000000000" pitchFamily="50" charset="0"/>
                <a:ea typeface="Roboto Condensed Light"/>
                <a:cs typeface="Arial" panose="020B0604020202020204" pitchFamily="34" charset="0"/>
              </a:rPr>
              <a:t>(RA)</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dirty="0">
                <a:solidFill>
                  <a:srgbClr val="3C3C3B"/>
                </a:solidFill>
                <a:latin typeface="Montserrat" panose="00000500000000000000" pitchFamily="50" charset="0"/>
                <a:ea typeface="Roboto Condensed Light"/>
                <a:cs typeface="Arial" panose="020B0604020202020204" pitchFamily="34" charset="0"/>
              </a:rPr>
              <a:t> En Proceso de Desarrollo </a:t>
            </a:r>
            <a:r>
              <a:rPr lang="es-ES" b="1" dirty="0">
                <a:solidFill>
                  <a:srgbClr val="9F2240"/>
                </a:solidFill>
                <a:latin typeface="Montserrat" panose="00000500000000000000" pitchFamily="50" charset="0"/>
                <a:ea typeface="Roboto Condensed Light"/>
                <a:cs typeface="Arial" panose="020B0604020202020204" pitchFamily="34" charset="0"/>
              </a:rPr>
              <a:t>(EPD)</a:t>
            </a:r>
            <a:r>
              <a:rPr lang="es-ES" b="1" dirty="0">
                <a:solidFill>
                  <a:srgbClr val="3C3C3B"/>
                </a:solidFill>
                <a:latin typeface="Montserrat" panose="00000500000000000000" pitchFamily="50" charset="0"/>
                <a:ea typeface="Roboto Condensed Light"/>
                <a:cs typeface="Arial" panose="020B0604020202020204" pitchFamily="34" charset="0"/>
              </a:rPr>
              <a:t>,</a:t>
            </a:r>
            <a:r>
              <a:rPr lang="es-ES" b="1" dirty="0">
                <a:solidFill>
                  <a:srgbClr val="9F2240"/>
                </a:solidFill>
                <a:latin typeface="Montserrat" panose="00000500000000000000" pitchFamily="50" charset="0"/>
                <a:ea typeface="Roboto Condensed Light"/>
                <a:cs typeface="Arial" panose="020B0604020202020204" pitchFamily="34" charset="0"/>
              </a:rPr>
              <a:t> </a:t>
            </a:r>
            <a:r>
              <a:rPr lang="es-ES" dirty="0">
                <a:solidFill>
                  <a:srgbClr val="3C3C3B"/>
                </a:solidFill>
                <a:latin typeface="Montserrat" panose="00000500000000000000" pitchFamily="50" charset="0"/>
                <a:ea typeface="Roboto Condensed Light"/>
                <a:cs typeface="Arial" panose="020B0604020202020204" pitchFamily="34" charset="0"/>
              </a:rPr>
              <a:t>Aprendizaje Desarrollado </a:t>
            </a:r>
            <a:r>
              <a:rPr lang="es-ES" b="1" dirty="0">
                <a:solidFill>
                  <a:srgbClr val="9F2240"/>
                </a:solidFill>
                <a:latin typeface="Montserrat" panose="00000500000000000000" pitchFamily="50" charset="0"/>
                <a:ea typeface="Roboto Condensed Light"/>
                <a:cs typeface="Arial" panose="020B0604020202020204" pitchFamily="34" charset="0"/>
              </a:rPr>
              <a:t>(AD)</a:t>
            </a:r>
            <a:r>
              <a:rPr lang="es-ES" b="1" dirty="0">
                <a:solidFill>
                  <a:srgbClr val="3C3C3B"/>
                </a:solidFill>
                <a:latin typeface="Montserrat" panose="00000500000000000000" pitchFamily="50" charset="0"/>
                <a:ea typeface="Roboto Condensed Light"/>
                <a:cs typeface="Arial" panose="020B0604020202020204" pitchFamily="34" charset="0"/>
              </a:rPr>
              <a:t>.</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61303" y="282459"/>
            <a:ext cx="8243668" cy="1251020"/>
          </a:xfrm>
        </p:spPr>
        <p:txBody>
          <a:bodyPr anchor="ctr"/>
          <a:lstStyle/>
          <a:p>
            <a:r>
              <a:rPr lang="en-GB" sz="3000" b="0" dirty="0">
                <a:solidFill>
                  <a:srgbClr val="6B1C32"/>
                </a:solidFill>
                <a:latin typeface="Montserrat Black" panose="00000A00000000000000" pitchFamily="50" charset="0"/>
              </a:rPr>
              <a:t>Resultados por modalidad educativa</a:t>
            </a:r>
            <a:endParaRPr lang="es-MX" sz="3000" b="0" dirty="0">
              <a:solidFill>
                <a:srgbClr val="6B1C32"/>
              </a:solidFill>
              <a:latin typeface="Montserrat Black" panose="00000A00000000000000" pitchFamily="50" charset="0"/>
            </a:endParaRPr>
          </a:p>
        </p:txBody>
      </p:sp>
      <p:graphicFrame>
        <p:nvGraphicFramePr>
          <p:cNvPr id="13" name="Tabla 12"/>
          <p:cNvGraphicFramePr>
            <a:graphicFrameLocks noGrp="1"/>
          </p:cNvGraphicFramePr>
          <p:nvPr/>
        </p:nvGraphicFramePr>
        <p:xfrm>
          <a:off x="961303" y="1403254"/>
          <a:ext cx="10470395" cy="2025746"/>
        </p:xfrm>
        <a:graphic>
          <a:graphicData uri="http://schemas.openxmlformats.org/drawingml/2006/table">
            <a:tbl>
              <a:tblPr>
                <a:tableStyleId>{0E3FDE45-AF77-4B5C-9715-49D594BDF05E}</a:tableStyleId>
              </a:tblPr>
              <a:tblGrid>
                <a:gridCol w="1246265"/>
                <a:gridCol w="614942"/>
                <a:gridCol w="614942"/>
                <a:gridCol w="614942"/>
                <a:gridCol w="614942"/>
                <a:gridCol w="614942"/>
                <a:gridCol w="614942"/>
                <a:gridCol w="614942"/>
                <a:gridCol w="614942"/>
                <a:gridCol w="614942"/>
                <a:gridCol w="614942"/>
                <a:gridCol w="614942"/>
                <a:gridCol w="614942"/>
                <a:gridCol w="614942"/>
                <a:gridCol w="614942"/>
                <a:gridCol w="614942"/>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3">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rtl="0" fontAlgn="ctr"/>
                      <a:r>
                        <a:rPr lang="es-MX" sz="1200" b="1" i="0" u="none" strike="noStrike" dirty="0">
                          <a:solidFill>
                            <a:srgbClr val="FFFFFF"/>
                          </a:solidFill>
                          <a:effectLst/>
                          <a:latin typeface="Montserrat" panose="00000500000000000000" pitchFamily="50" charset="0"/>
                        </a:rPr>
                        <a:t>Promedio de Aciertos</a:t>
                      </a:r>
                      <a:endParaRPr lang="es-MX" sz="12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r>
              <a:tr h="259660">
                <a:tc vMerge="1">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GRL</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IND</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400" b="1" i="0" u="none" strike="noStrike">
                          <a:solidFill>
                            <a:srgbClr val="FFFFFF"/>
                          </a:solidFill>
                          <a:effectLst/>
                          <a:latin typeface="Montserrat" panose="00000500000000000000" pitchFamily="50" charset="0"/>
                        </a:rPr>
                        <a:t>GRL</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a:solidFill>
                            <a:srgbClr val="FFFFFF"/>
                          </a:solidFill>
                          <a:effectLst/>
                          <a:latin typeface="Montserrat" panose="00000500000000000000" pitchFamily="50" charset="0"/>
                        </a:rPr>
                        <a:t>IND</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dirty="0">
                          <a:solidFill>
                            <a:srgbClr val="FFFFFF"/>
                          </a:solidFill>
                          <a:effectLst/>
                          <a:latin typeface="Montserrat" panose="00000500000000000000" pitchFamily="50" charset="0"/>
                        </a:rPr>
                        <a:t>PART</a:t>
                      </a:r>
                      <a:endParaRPr lang="es-MX" sz="14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9931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231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6239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168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7305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7144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7825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81.33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188.3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73323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658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2147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59452</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589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1440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70416</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647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1649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68234</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550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1536</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67730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631.3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1745.3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89605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927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6421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99669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966</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6538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94480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1011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6635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96720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1019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6831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94585</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968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6531.3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31813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357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4720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39312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463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5373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32471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351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5069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32574</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435</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4982</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34532</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390.3</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5054.0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bl>
          </a:graphicData>
        </a:graphic>
      </p:graphicFrame>
      <p:graphicFrame>
        <p:nvGraphicFramePr>
          <p:cNvPr id="6" name="Tabla 5"/>
          <p:cNvGraphicFramePr>
            <a:graphicFrameLocks noGrp="1"/>
          </p:cNvGraphicFramePr>
          <p:nvPr/>
        </p:nvGraphicFramePr>
        <p:xfrm>
          <a:off x="961303" y="3717032"/>
          <a:ext cx="10470395" cy="2025746"/>
        </p:xfrm>
        <a:graphic>
          <a:graphicData uri="http://schemas.openxmlformats.org/drawingml/2006/table">
            <a:tbl>
              <a:tblPr>
                <a:tableStyleId>{0E3FDE45-AF77-4B5C-9715-49D594BDF05E}</a:tableStyleId>
              </a:tblPr>
              <a:tblGrid>
                <a:gridCol w="1246265"/>
                <a:gridCol w="614942"/>
                <a:gridCol w="614942"/>
                <a:gridCol w="614942"/>
                <a:gridCol w="614942"/>
                <a:gridCol w="614942"/>
                <a:gridCol w="614942"/>
                <a:gridCol w="614942"/>
                <a:gridCol w="614942"/>
                <a:gridCol w="614942"/>
                <a:gridCol w="614942"/>
                <a:gridCol w="614942"/>
                <a:gridCol w="614942"/>
                <a:gridCol w="614942"/>
                <a:gridCol w="614942"/>
                <a:gridCol w="614942"/>
              </a:tblGrid>
              <a:tr h="464766">
                <a:tc rowSpan="2">
                  <a:txBody>
                    <a:bodyPr/>
                    <a:lstStyle/>
                    <a:p>
                      <a:pPr algn="ctr" fontAlgn="b"/>
                      <a:r>
                        <a:rPr lang="es-ES" sz="1200" u="none" strike="noStrike" kern="1200" dirty="0">
                          <a:solidFill>
                            <a:schemeClr val="bg1"/>
                          </a:solidFill>
                          <a:effectLst/>
                          <a:latin typeface="Montserrat" panose="00000500000000000000" pitchFamily="50" charset="0"/>
                          <a:ea typeface="+mn-ea"/>
                          <a:cs typeface="+mn-cs"/>
                        </a:rPr>
                        <a:t>Nivel de integración de aprendizaje</a:t>
                      </a:r>
                      <a:endParaRPr lang="es-MX" sz="12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gridSpan="3">
                  <a:txBody>
                    <a:bodyPr/>
                    <a:lstStyle/>
                    <a:p>
                      <a:pPr algn="ctr" fontAlgn="b"/>
                      <a:r>
                        <a:rPr lang="es-MX" sz="1300" u="none" strike="noStrike" dirty="0">
                          <a:solidFill>
                            <a:schemeClr val="bg1"/>
                          </a:solidFill>
                          <a:effectLst/>
                          <a:latin typeface="Montserrat" panose="00000500000000000000" pitchFamily="50" charset="0"/>
                        </a:rPr>
                        <a:t>Lenguajes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200" u="none" strike="noStrike" dirty="0">
                          <a:solidFill>
                            <a:schemeClr val="bg1"/>
                          </a:solidFill>
                          <a:effectLst/>
                          <a:latin typeface="Montserrat" panose="00000500000000000000" pitchFamily="50" charset="0"/>
                        </a:rPr>
                        <a:t>Saberes y Pensamiento Científico</a:t>
                      </a:r>
                      <a:endParaRPr lang="es-MX" sz="12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MX" sz="1300" u="none" strike="noStrike" dirty="0">
                          <a:solidFill>
                            <a:schemeClr val="bg1"/>
                          </a:solidFill>
                          <a:effectLst/>
                          <a:latin typeface="Montserrat" panose="00000500000000000000" pitchFamily="50" charset="0"/>
                        </a:rPr>
                        <a:t>Ética, Naturaleza y Sociedades</a:t>
                      </a:r>
                      <a:endParaRPr lang="es-MX"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fontAlgn="b"/>
                      <a:r>
                        <a:rPr lang="es-ES" sz="1300" u="none" strike="noStrike" dirty="0">
                          <a:solidFill>
                            <a:schemeClr val="bg1"/>
                          </a:solidFill>
                          <a:effectLst/>
                          <a:latin typeface="Montserrat" panose="00000500000000000000" pitchFamily="50" charset="0"/>
                        </a:rPr>
                        <a:t>De lo Humano y lo Comunitario</a:t>
                      </a:r>
                      <a:endParaRPr lang="es-ES" sz="13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tc>
                <a:tc hMerge="1">
                  <a:tcPr>
                    <a:lnL w="12700" cap="flat" cmpd="sng" algn="ctr">
                      <a:solidFill>
                        <a:schemeClr val="bg1"/>
                      </a:solidFill>
                      <a:prstDash val="solid"/>
                      <a:round/>
                      <a:headEnd type="none" w="med" len="med"/>
                      <a:tailEnd type="none" w="med" len="med"/>
                    </a:lnL>
                  </a:tcPr>
                </a:tc>
                <a:tc gridSpan="3">
                  <a:txBody>
                    <a:bodyPr/>
                    <a:lstStyle/>
                    <a:p>
                      <a:pPr algn="ctr" rtl="0" fontAlgn="ctr"/>
                      <a:r>
                        <a:rPr lang="es-MX" sz="1200" b="1" i="0" u="none" strike="noStrike" dirty="0">
                          <a:solidFill>
                            <a:srgbClr val="FFFFFF"/>
                          </a:solidFill>
                          <a:effectLst/>
                          <a:latin typeface="Montserrat" panose="00000500000000000000" pitchFamily="50" charset="0"/>
                        </a:rPr>
                        <a:t>Porcentaje del</a:t>
                      </a:r>
                      <a:endParaRPr lang="es-MX" sz="1200" b="1" i="0" u="none" strike="noStrike" dirty="0">
                        <a:solidFill>
                          <a:srgbClr val="FFFFFF"/>
                        </a:solidFill>
                        <a:effectLst/>
                        <a:latin typeface="Montserrat" panose="00000500000000000000" pitchFamily="50" charset="0"/>
                      </a:endParaRPr>
                    </a:p>
                    <a:p>
                      <a:pPr algn="ctr" rtl="0" fontAlgn="ctr"/>
                      <a:r>
                        <a:rPr lang="es-MX" sz="1200" b="1" i="0" u="none" strike="noStrike" dirty="0">
                          <a:solidFill>
                            <a:srgbClr val="FFFFFF"/>
                          </a:solidFill>
                          <a:effectLst/>
                          <a:latin typeface="Montserrat" panose="00000500000000000000" pitchFamily="50" charset="0"/>
                        </a:rPr>
                        <a:t>Promedio de Aciertos</a:t>
                      </a:r>
                      <a:endParaRPr lang="es-MX" sz="12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hMerge="1">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r>
              <a:tr h="259660">
                <a:tc vMerge="1">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GRL</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kern="1200" dirty="0">
                          <a:solidFill>
                            <a:schemeClr val="bg1"/>
                          </a:solidFill>
                          <a:effectLst/>
                          <a:latin typeface="Montserrat" panose="00000500000000000000" pitchFamily="50" charset="0"/>
                          <a:ea typeface="+mn-ea"/>
                          <a:cs typeface="+mn-cs"/>
                        </a:rPr>
                        <a:t>IND</a:t>
                      </a:r>
                      <a:endParaRPr lang="es-MX" sz="1400" u="none" strike="noStrike" kern="1200" dirty="0">
                        <a:solidFill>
                          <a:schemeClr val="bg1"/>
                        </a:solidFill>
                        <a:effectLst/>
                        <a:latin typeface="Montserrat" panose="00000500000000000000" pitchFamily="50" charset="0"/>
                        <a:ea typeface="+mn-ea"/>
                        <a:cs typeface="+mn-cs"/>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GRL</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IND</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fontAlgn="b"/>
                      <a:r>
                        <a:rPr lang="es-MX" sz="1400" u="none" strike="noStrike" dirty="0">
                          <a:solidFill>
                            <a:schemeClr val="bg1"/>
                          </a:solidFill>
                          <a:effectLst/>
                          <a:latin typeface="Montserrat" panose="00000500000000000000" pitchFamily="50" charset="0"/>
                        </a:rPr>
                        <a:t>PART</a:t>
                      </a:r>
                      <a:endParaRPr lang="es-MX" sz="1400" b="0" i="0" u="none" strike="noStrike" dirty="0">
                        <a:solidFill>
                          <a:schemeClr val="bg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2240"/>
                    </a:solidFill>
                  </a:tcPr>
                </a:tc>
                <a:tc>
                  <a:txBody>
                    <a:bodyPr/>
                    <a:lstStyle/>
                    <a:p>
                      <a:pPr algn="ctr" rtl="0" fontAlgn="ctr"/>
                      <a:r>
                        <a:rPr lang="es-MX" sz="1400" b="1" i="0" u="none" strike="noStrike">
                          <a:solidFill>
                            <a:srgbClr val="FFFFFF"/>
                          </a:solidFill>
                          <a:effectLst/>
                          <a:latin typeface="Montserrat" panose="00000500000000000000" pitchFamily="50" charset="0"/>
                        </a:rPr>
                        <a:t>GRL</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a:solidFill>
                            <a:srgbClr val="FFFFFF"/>
                          </a:solidFill>
                          <a:effectLst/>
                          <a:latin typeface="Montserrat" panose="00000500000000000000" pitchFamily="50" charset="0"/>
                        </a:rPr>
                        <a:t>IND</a:t>
                      </a:r>
                      <a:endParaRPr lang="es-MX" sz="1400" b="1" i="0" u="none" strike="noStrike">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c>
                  <a:txBody>
                    <a:bodyPr/>
                    <a:lstStyle/>
                    <a:p>
                      <a:pPr algn="ctr" rtl="0" fontAlgn="ctr"/>
                      <a:r>
                        <a:rPr lang="es-MX" sz="1400" b="1" i="0" u="none" strike="noStrike" dirty="0">
                          <a:solidFill>
                            <a:srgbClr val="FFFFFF"/>
                          </a:solidFill>
                          <a:effectLst/>
                          <a:latin typeface="Montserrat" panose="00000500000000000000" pitchFamily="50" charset="0"/>
                        </a:rPr>
                        <a:t>PART</a:t>
                      </a:r>
                      <a:endParaRPr lang="es-MX" sz="1400" b="1" i="0" u="none" strike="noStrike" dirty="0">
                        <a:solidFill>
                          <a:srgbClr val="FFFFFF"/>
                        </a:solidFill>
                        <a:effectLst/>
                        <a:latin typeface="Montserrat" panose="00000500000000000000" pitchFamily="50"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3C3B"/>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SE</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6.2%</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3.0%</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ES" sz="1400" b="1" u="none" strike="noStrike" dirty="0">
                          <a:solidFill>
                            <a:schemeClr val="tx1"/>
                          </a:solidFill>
                          <a:effectLst/>
                          <a:latin typeface="Montserrat" panose="00000500000000000000" pitchFamily="50" charset="0"/>
                        </a:rPr>
                        <a:t>RA</a:t>
                      </a:r>
                      <a:endParaRPr lang="es-ES"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35.8%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31.8%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15.9%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29.0%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28.4%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10.7%</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31.2%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33.3%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26.6%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11.4%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33.1%</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30.5%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12.9%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EPD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43.8%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44.8%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47.5%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48.7%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46.6%</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48.4%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46.2%</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48.8%</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49.1%</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47.3%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49.2%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50.5%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46.2%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46.7%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48.3%</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r h="325330">
                <a:tc>
                  <a:txBody>
                    <a:bodyPr/>
                    <a:lstStyle/>
                    <a:p>
                      <a:pPr algn="ctr" fontAlgn="b"/>
                      <a:r>
                        <a:rPr lang="es-MX" sz="1400" b="1" u="none" strike="noStrike" dirty="0">
                          <a:solidFill>
                            <a:schemeClr val="tx1"/>
                          </a:solidFill>
                          <a:effectLst/>
                          <a:latin typeface="Montserrat" panose="00000500000000000000" pitchFamily="50" charset="0"/>
                        </a:rPr>
                        <a:t>AD</a:t>
                      </a:r>
                      <a:endParaRPr lang="es-MX" sz="1400" b="1" i="0" u="none" strike="noStrike" dirty="0">
                        <a:solidFill>
                          <a:schemeClr val="tx1"/>
                        </a:solidFill>
                        <a:effectLst/>
                        <a:latin typeface="Montserrat" panose="00000500000000000000" pitchFamily="50" charset="0"/>
                      </a:endParaRPr>
                    </a:p>
                  </a:txBody>
                  <a:tcPr marL="7212" marR="7212" marT="72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17.2%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34.9%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19.2%</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22.4%</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39.7%</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15.9%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16.9%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37.5%</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15.9%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21.0%</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a:solidFill>
                            <a:srgbClr val="000000"/>
                          </a:solidFill>
                          <a:effectLst/>
                          <a:latin typeface="Montserrat" panose="00000500000000000000" pitchFamily="50" charset="0"/>
                          <a:ea typeface="+mn-ea"/>
                          <a:cs typeface="+mn-cs"/>
                        </a:rPr>
                        <a:t>36.9%</a:t>
                      </a:r>
                      <a:endParaRPr lang="es-MX" sz="1400" b="0" i="0" u="none" strike="noStrike" kern="120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16.9%</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18.8%</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c>
                  <a:txBody>
                    <a:bodyPr/>
                    <a:lstStyle/>
                    <a:p>
                      <a:pPr marL="0" algn="ctr" defTabSz="914400" rtl="0" eaLnBrk="1" fontAlgn="ctr" latinLnBrk="0" hangingPunct="1"/>
                      <a:r>
                        <a:rPr lang="es-MX" sz="1400" b="0" i="0" u="none" strike="noStrike" kern="1200" dirty="0">
                          <a:solidFill>
                            <a:srgbClr val="000000"/>
                          </a:solidFill>
                          <a:effectLst/>
                          <a:latin typeface="Montserrat" panose="00000500000000000000" pitchFamily="50" charset="0"/>
                          <a:ea typeface="+mn-ea"/>
                          <a:cs typeface="+mn-cs"/>
                        </a:rPr>
                        <a:t>37.4%</a:t>
                      </a:r>
                      <a:endParaRPr lang="es-MX" sz="1400" b="0" i="0" u="none" strike="noStrike" kern="1200" dirty="0">
                        <a:solidFill>
                          <a:srgbClr val="000000"/>
                        </a:solidFill>
                        <a:effectLst/>
                        <a:latin typeface="Montserrat" panose="00000500000000000000" pitchFamily="50"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C39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half" idx="2"/>
          </p:nvPr>
        </p:nvSpPr>
        <p:spPr bwMode="auto">
          <a:xfrm>
            <a:off x="914400" y="2184919"/>
            <a:ext cx="1022216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Lenguaje:</a:t>
            </a:r>
            <a:r>
              <a:rPr kumimoji="0" lang="es-MX" altLang="es-MX" sz="1800" b="0" i="0" u="none" strike="noStrike" cap="none" normalizeH="0" baseline="0" dirty="0">
                <a:ln>
                  <a:noFill/>
                </a:ln>
                <a:solidFill>
                  <a:srgbClr val="3C3C3B"/>
                </a:solidFill>
                <a:effectLst/>
                <a:latin typeface="Arial" panose="020B0604020202020204" pitchFamily="34" charset="0"/>
              </a:rPr>
              <a:t> El campo de Lenguaje muestra resultados ligeramente más altos en los niveles "En proceso de desarrollo" y "Aprendizaje desarrollado" en comparación con otros campos. Esto sugiere que los estudiantes están avanzando de manera satisfactoria en el desarrollo de sus habilidades lingüísticas.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Saberes y Pensamiento Científico:</a:t>
            </a:r>
            <a:r>
              <a:rPr kumimoji="0" lang="es-MX" altLang="es-MX" sz="1800" b="0" i="0" u="none" strike="noStrike" cap="none" normalizeH="0" baseline="0" dirty="0">
                <a:ln>
                  <a:noFill/>
                </a:ln>
                <a:solidFill>
                  <a:srgbClr val="3C3C3B"/>
                </a:solidFill>
                <a:effectLst/>
                <a:latin typeface="Arial" panose="020B0604020202020204" pitchFamily="34" charset="0"/>
              </a:rPr>
              <a:t> Los resultados en este campo son similares a los del Lenguaje, con una ligera tendencia a tener un mayor porcentaje de estudiantes en el nivel "En proceso de desarrollo".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Ética, Naturaleza y Sociedades:</a:t>
            </a:r>
            <a:r>
              <a:rPr kumimoji="0" lang="es-MX" altLang="es-MX" sz="1800" b="0" i="0" u="none" strike="noStrike" cap="none" normalizeH="0" baseline="0" dirty="0">
                <a:ln>
                  <a:noFill/>
                </a:ln>
                <a:solidFill>
                  <a:srgbClr val="3C3C3B"/>
                </a:solidFill>
                <a:effectLst/>
                <a:latin typeface="Arial" panose="020B0604020202020204" pitchFamily="34" charset="0"/>
              </a:rPr>
              <a:t> Los resultados en este campo muestran una distribución similar a los anteriores, con una ligera tendencia a tener un menor porcentaje de estudiantes en el nivel "Aprendizaje desarrollado".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Lo Humano y lo Comunitario:</a:t>
            </a:r>
            <a:r>
              <a:rPr kumimoji="0" lang="es-MX" altLang="es-MX" sz="1800" b="0" i="0" u="none" strike="noStrike" cap="none" normalizeH="0" baseline="0" dirty="0">
                <a:ln>
                  <a:noFill/>
                </a:ln>
                <a:solidFill>
                  <a:srgbClr val="3C3C3B"/>
                </a:solidFill>
                <a:effectLst/>
                <a:latin typeface="Arial" panose="020B0604020202020204" pitchFamily="34" charset="0"/>
              </a:rPr>
              <a:t> Los resultados en este campo son muy similares a los de Ética, Naturaleza y Sociedades.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
        <p:nvSpPr>
          <p:cNvPr id="6" name="Título 2"/>
          <p:cNvSpPr>
            <a:spLocks noGrp="1"/>
          </p:cNvSpPr>
          <p:nvPr>
            <p:ph type="title"/>
          </p:nvPr>
        </p:nvSpPr>
        <p:spPr>
          <a:xfrm>
            <a:off x="908538" y="927472"/>
            <a:ext cx="8087978" cy="676246"/>
          </a:xfrm>
        </p:spPr>
        <p:txBody>
          <a:bodyPr/>
          <a:lstStyle/>
          <a:p>
            <a:r>
              <a:rPr lang="es-MX" sz="2800" b="0" dirty="0">
                <a:solidFill>
                  <a:srgbClr val="6B1C32"/>
                </a:solidFill>
                <a:latin typeface="Montserrat Black" panose="00000A00000000000000" pitchFamily="50" charset="0"/>
              </a:rPr>
              <a:t>Análisis de los resultados Generales</a:t>
            </a:r>
            <a:br>
              <a:rPr lang="es-MX" sz="2800" b="0" dirty="0">
                <a:solidFill>
                  <a:srgbClr val="6B1C32"/>
                </a:solidFill>
                <a:latin typeface="Montserrat Black" panose="00000A00000000000000" pitchFamily="50" charset="0"/>
              </a:rPr>
            </a:br>
            <a:endParaRPr lang="es-MX" sz="2800" b="0" dirty="0">
              <a:solidFill>
                <a:srgbClr val="6B1C32"/>
              </a:solidFill>
              <a:latin typeface="Montserrat Black" panose="00000A00000000000000" pitchFamily="50"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222160" cy="3762375"/>
          </a:xfrm>
        </p:spPr>
        <p:txBody>
          <a:bodyPr>
            <a:normAutofit/>
          </a:bodyPr>
          <a:lstStyle/>
          <a:p>
            <a:pPr algn="just"/>
            <a:r>
              <a:rPr lang="es-MX" b="1" dirty="0">
                <a:solidFill>
                  <a:srgbClr val="3C3C3B"/>
                </a:solidFill>
              </a:rPr>
              <a:t>Fortalecer el desarrollo integral:</a:t>
            </a:r>
            <a:r>
              <a:rPr lang="es-MX" dirty="0">
                <a:solidFill>
                  <a:srgbClr val="3C3C3B"/>
                </a:solidFill>
              </a:rPr>
              <a:t> Los resultados sugieren que es necesario fortalecer el desarrollo integral de los estudiantes, prestando especial atención a aquellos que se encuentran en los niveles "Requiere apoyo" y "Sin evidencias de desarrollo".</a:t>
            </a:r>
            <a:endParaRPr lang="es-MX" dirty="0">
              <a:solidFill>
                <a:srgbClr val="3C3C3B"/>
              </a:solidFill>
            </a:endParaRPr>
          </a:p>
          <a:p>
            <a:pPr algn="just"/>
            <a:r>
              <a:rPr lang="es-MX" b="1" dirty="0">
                <a:solidFill>
                  <a:srgbClr val="3C3C3B"/>
                </a:solidFill>
              </a:rPr>
              <a:t>Enfoque en el proceso:</a:t>
            </a:r>
            <a:r>
              <a:rPr lang="es-MX" dirty="0">
                <a:solidFill>
                  <a:srgbClr val="3C3C3B"/>
                </a:solidFill>
              </a:rPr>
              <a:t> Es importante considerar que el aprendizaje es un proceso continuo y que los estudiantes avanzan a ritmos diferentes. Es fundamental brindarles oportunidades para que desarrollen sus habilidades de manera gradual y significativa.</a:t>
            </a:r>
            <a:endParaRPr lang="es-MX" dirty="0">
              <a:solidFill>
                <a:srgbClr val="3C3C3B"/>
              </a:solidFill>
            </a:endParaRPr>
          </a:p>
          <a:p>
            <a:pPr algn="just"/>
            <a:r>
              <a:rPr lang="es-MX" b="1" dirty="0">
                <a:solidFill>
                  <a:srgbClr val="3C3C3B"/>
                </a:solidFill>
              </a:rPr>
              <a:t>Adaptación a las necesidades individuales:</a:t>
            </a:r>
            <a:r>
              <a:rPr lang="es-MX" dirty="0">
                <a:solidFill>
                  <a:srgbClr val="3C3C3B"/>
                </a:solidFill>
              </a:rPr>
              <a:t> Los docentes deben diseñar actividades y estrategias de enseñanza que se adapten a las necesidades y estilos de aprendizaje de cada estudiante.</a:t>
            </a:r>
            <a:endParaRPr lang="es-MX" dirty="0">
              <a:solidFill>
                <a:srgbClr val="3C3C3B"/>
              </a:solidFill>
            </a:endParaRPr>
          </a:p>
          <a:p>
            <a:pPr algn="just"/>
            <a:r>
              <a:rPr lang="es-MX" b="1" dirty="0">
                <a:solidFill>
                  <a:srgbClr val="3C3C3B"/>
                </a:solidFill>
              </a:rPr>
              <a:t>Colaboración entre docentes y familias:</a:t>
            </a:r>
            <a:r>
              <a:rPr lang="es-MX" dirty="0">
                <a:solidFill>
                  <a:srgbClr val="3C3C3B"/>
                </a:solidFill>
              </a:rPr>
              <a:t> La colaboración entre docentes y familias es fundamental para apoyar el aprendizaje de los estudiantes y garantizar su éxito académico.</a:t>
            </a:r>
            <a:endParaRPr lang="es-MX" dirty="0">
              <a:solidFill>
                <a:srgbClr val="3C3C3B"/>
              </a:solidFill>
            </a:endParaRPr>
          </a:p>
          <a:p>
            <a:pPr algn="just"/>
            <a:endParaRPr lang="es-MX" dirty="0">
              <a:solidFill>
                <a:srgbClr val="3C3C3B"/>
              </a:solidFill>
            </a:endParaRPr>
          </a:p>
        </p:txBody>
      </p:sp>
      <p:sp>
        <p:nvSpPr>
          <p:cNvPr id="3" name="Título 2"/>
          <p:cNvSpPr>
            <a:spLocks noGrp="1"/>
          </p:cNvSpPr>
          <p:nvPr>
            <p:ph type="title"/>
          </p:nvPr>
        </p:nvSpPr>
        <p:spPr>
          <a:xfrm>
            <a:off x="914400" y="692330"/>
            <a:ext cx="8061920" cy="966653"/>
          </a:xfrm>
        </p:spPr>
        <p:txBody>
          <a:bodyPr/>
          <a:lstStyle/>
          <a:p>
            <a:r>
              <a:rPr lang="es-MX" sz="2800" dirty="0">
                <a:solidFill>
                  <a:srgbClr val="3C3C3B"/>
                </a:solidFill>
                <a:latin typeface="Montserrat" panose="00000500000000000000" pitchFamily="50" charset="0"/>
              </a:rPr>
              <a:t>Implicaciones para la Educación Primaria</a:t>
            </a:r>
            <a:endParaRPr lang="es-MX" sz="2800" dirty="0">
              <a:solidFill>
                <a:srgbClr val="3C3C3B"/>
              </a:solidFill>
              <a:latin typeface="Montserrat" panose="00000500000000000000"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LENGUAJES</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17" name="Imagen 16"/>
          <p:cNvPicPr>
            <a:picLocks noChangeAspect="1"/>
          </p:cNvPicPr>
          <p:nvPr/>
        </p:nvPicPr>
        <p:blipFill>
          <a:blip r:embed="rId1"/>
          <a:stretch>
            <a:fillRect/>
          </a:stretch>
        </p:blipFill>
        <p:spPr>
          <a:xfrm>
            <a:off x="3924979" y="3617078"/>
            <a:ext cx="4364788" cy="3135756"/>
          </a:xfrm>
          <a:prstGeom prst="rect">
            <a:avLst/>
          </a:prstGeom>
        </p:spPr>
      </p:pic>
      <p:pic>
        <p:nvPicPr>
          <p:cNvPr id="25" name="Imagen 24"/>
          <p:cNvPicPr>
            <a:picLocks noChangeAspect="1"/>
          </p:cNvPicPr>
          <p:nvPr/>
        </p:nvPicPr>
        <p:blipFill>
          <a:blip r:embed="rId2"/>
          <a:stretch>
            <a:fillRect/>
          </a:stretch>
        </p:blipFill>
        <p:spPr>
          <a:xfrm>
            <a:off x="863833" y="3977075"/>
            <a:ext cx="2564943" cy="2265042"/>
          </a:xfrm>
          <a:prstGeom prst="rect">
            <a:avLst/>
          </a:prstGeom>
        </p:spPr>
      </p:pic>
      <p:pic>
        <p:nvPicPr>
          <p:cNvPr id="27" name="Imagen 26"/>
          <p:cNvPicPr>
            <a:picLocks noChangeAspect="1"/>
          </p:cNvPicPr>
          <p:nvPr/>
        </p:nvPicPr>
        <p:blipFill>
          <a:blip r:embed="rId3"/>
          <a:stretch>
            <a:fillRect/>
          </a:stretch>
        </p:blipFill>
        <p:spPr>
          <a:xfrm>
            <a:off x="9035715" y="4127795"/>
            <a:ext cx="2292452" cy="2114322"/>
          </a:xfrm>
          <a:prstGeom prst="rect">
            <a:avLst/>
          </a:prstGeom>
        </p:spPr>
      </p:pic>
      <p:sp>
        <p:nvSpPr>
          <p:cNvPr id="4" name="Título 4"/>
          <p:cNvSpPr>
            <a:spLocks noGrp="1"/>
          </p:cNvSpPr>
          <p:nvPr>
            <p:ph type="title"/>
          </p:nvPr>
        </p:nvSpPr>
        <p:spPr>
          <a:xfrm>
            <a:off x="914400" y="692330"/>
            <a:ext cx="5181600" cy="966653"/>
          </a:xfrm>
        </p:spPr>
        <p:txBody>
          <a:bodyPr/>
          <a:lstStyle/>
          <a:p>
            <a:r>
              <a:rPr lang="es-ES" dirty="0"/>
              <a:t>Resultados de educación primaria</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p:cNvSpPr>
            <a:spLocks noGrp="1"/>
          </p:cNvSpPr>
          <p:nvPr>
            <p:ph type="title"/>
          </p:nvPr>
        </p:nvSpPr>
        <p:spPr>
          <a:xfrm>
            <a:off x="942536" y="520504"/>
            <a:ext cx="7846142" cy="966653"/>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“Lenguajes”</a:t>
            </a:r>
            <a:endParaRPr lang="es-MX" sz="2400" b="0" dirty="0">
              <a:solidFill>
                <a:srgbClr val="6B1C32"/>
              </a:solidFill>
              <a:latin typeface="Montserrat" panose="00000500000000000000" pitchFamily="50" charset="0"/>
            </a:endParaRPr>
          </a:p>
        </p:txBody>
      </p:sp>
      <p:graphicFrame>
        <p:nvGraphicFramePr>
          <p:cNvPr id="12" name="Gráfico 11"/>
          <p:cNvGraphicFramePr/>
          <p:nvPr/>
        </p:nvGraphicFramePr>
        <p:xfrm>
          <a:off x="1534204" y="1772816"/>
          <a:ext cx="9123591" cy="447402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graphicFrame>
        <p:nvGraphicFramePr>
          <p:cNvPr id="5" name="Gráfico 4"/>
          <p:cNvGraphicFramePr/>
          <p:nvPr/>
        </p:nvGraphicFramePr>
        <p:xfrm>
          <a:off x="1199456" y="1844824"/>
          <a:ext cx="9937103"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dirty="0">
                <a:solidFill>
                  <a:srgbClr val="6B1C32"/>
                </a:solidFill>
                <a:latin typeface="Montserrat Black" panose="00000A00000000000000" pitchFamily="50" charset="0"/>
              </a:rPr>
              <a:t>2</a:t>
            </a:r>
            <a:r>
              <a:rPr lang="es-ES" sz="3200" dirty="0">
                <a:solidFill>
                  <a:srgbClr val="6B1C32"/>
                </a:solidFill>
                <a:latin typeface="Montserrat Black" panose="00000A00000000000000" pitchFamily="50" charset="0"/>
              </a:rPr>
              <a:t>do. grado</a:t>
            </a:r>
            <a:endParaRPr lang="es-MX" dirty="0"/>
          </a:p>
        </p:txBody>
      </p:sp>
      <p:graphicFrame>
        <p:nvGraphicFramePr>
          <p:cNvPr id="2" name="Gráfico 1"/>
          <p:cNvGraphicFramePr/>
          <p:nvPr/>
        </p:nvGraphicFramePr>
        <p:xfrm>
          <a:off x="1271464" y="1844824"/>
          <a:ext cx="9937104"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914400" y="692330"/>
            <a:ext cx="5181600" cy="966653"/>
          </a:xfrm>
        </p:spPr>
        <p:txBody>
          <a:bodyPr/>
          <a:lstStyle/>
          <a:p>
            <a:r>
              <a:rPr lang="es-ES" b="0" dirty="0">
                <a:solidFill>
                  <a:srgbClr val="6B1C32"/>
                </a:solidFill>
                <a:latin typeface="Montserrat Black" panose="00000A00000000000000" pitchFamily="50" charset="0"/>
              </a:rPr>
              <a:t>Contenido</a:t>
            </a:r>
            <a:endParaRPr lang="es-MX" b="0" dirty="0">
              <a:solidFill>
                <a:srgbClr val="6B1C32"/>
              </a:solidFill>
              <a:latin typeface="Montserrat Black" panose="00000A00000000000000" pitchFamily="50" charset="0"/>
            </a:endParaRPr>
          </a:p>
        </p:txBody>
      </p:sp>
      <p:sp>
        <p:nvSpPr>
          <p:cNvPr id="11" name="CuadroTexto 10"/>
          <p:cNvSpPr txBox="1"/>
          <p:nvPr/>
        </p:nvSpPr>
        <p:spPr>
          <a:xfrm>
            <a:off x="825305" y="1728963"/>
            <a:ext cx="9326879" cy="4524315"/>
          </a:xfrm>
          <a:prstGeom prst="rect">
            <a:avLst/>
          </a:prstGeom>
          <a:noFill/>
        </p:spPr>
        <p:txBody>
          <a:bodyPr wrap="square" rtlCol="0">
            <a:spAutoFit/>
          </a:bodyPr>
          <a:lstStyle/>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Evaluación diagnóstica para alumnos de educación primaria, Fase 3, 4 y 5</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características de los ejercicios integradores del aprendizaje (EIA) y ventajas de la evaluación a través de EIA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Datos de la prueba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Matricula en educación primaria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Objetivo de la evaluación diagnostica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¿Cómo se integra la prueba?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Cobertura de participación</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Número de alumnos evaluados por modalidad y grado</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de evaluados por sexo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Resultados en porcentajes por nivel de integración de aprendizaje</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Análisis de la gráfica por campos formativos</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general del nivel de integración del aprendizaje por campo formativo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del nivel de integración del aprendizaje por campo formativo “Lenguajes”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Análisis a la gráfica % del nivel de integración del aprendizaje del campo formativo “LEN”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del nivel de integración del aprendizaje por campo formativo “SPC”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Análisis a la gráfica % del nivel de integración del aprendizaje del campo formativo “SPC”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del nivel de integración del aprendizaje por campo formativo “ENS”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Análisis a la gráfica % del nivel de integración del aprendizaje del campo formativo “ENS”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Porcentaje del nivel de integración del aprendizaje por campo formativo “HYC”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Análisis a la gráfica % del nivel de integración del aprendizaje del campo formativo “HYC”  y modalidad educativa</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Resultados de educación primaria por grado escolar: Lenguajes</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Resultados de educación primaria por grado escolar: Saberes y Pensamiento Científico</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Resultados de educación primaria por grado escolar: Ética, Naturaleza y Sociedades</a:t>
            </a:r>
            <a:endParaRPr lang="es-ES" sz="1200" dirty="0">
              <a:solidFill>
                <a:srgbClr val="3C3C3B"/>
              </a:solidFill>
              <a:latin typeface="Montserrat" panose="00000500000000000000" pitchFamily="50" charset="0"/>
            </a:endParaRPr>
          </a:p>
          <a:p>
            <a:pPr marL="285750" indent="-285750">
              <a:buClr>
                <a:srgbClr val="6B1C32"/>
              </a:buClr>
              <a:buFont typeface="Wingdings" panose="05000000000000000000" pitchFamily="2" charset="2"/>
              <a:buChar char="Ø"/>
            </a:pPr>
            <a:r>
              <a:rPr lang="es-ES" sz="1200" dirty="0">
                <a:solidFill>
                  <a:srgbClr val="3C3C3B"/>
                </a:solidFill>
                <a:latin typeface="Montserrat" panose="00000500000000000000" pitchFamily="50" charset="0"/>
              </a:rPr>
              <a:t>Resultados de educación primaria por grado escolar: De lo Humano y lo Comunitario</a:t>
            </a:r>
            <a:endParaRPr lang="es-ES" sz="1200" dirty="0">
              <a:solidFill>
                <a:srgbClr val="3C3C3B"/>
              </a:solidFill>
              <a:latin typeface="Montserrat" panose="00000500000000000000" pitchFamily="50" charset="0"/>
            </a:endParaRPr>
          </a:p>
        </p:txBody>
      </p:sp>
      <p:sp>
        <p:nvSpPr>
          <p:cNvPr id="12" name="CuadroTexto 11"/>
          <p:cNvSpPr txBox="1"/>
          <p:nvPr/>
        </p:nvSpPr>
        <p:spPr>
          <a:xfrm>
            <a:off x="8414141" y="1732364"/>
            <a:ext cx="2797126" cy="4524315"/>
          </a:xfrm>
          <a:prstGeom prst="rect">
            <a:avLst/>
          </a:prstGeom>
          <a:noFill/>
        </p:spPr>
        <p:txBody>
          <a:bodyPr wrap="square" rtlCol="0">
            <a:spAutoFit/>
          </a:bodyPr>
          <a:lstStyle/>
          <a:p>
            <a:pPr marL="284480" indent="-284480" algn="r">
              <a:buClr>
                <a:srgbClr val="6B1C32"/>
              </a:buClr>
            </a:pPr>
            <a:r>
              <a:rPr lang="es-ES" sz="1200" dirty="0">
                <a:solidFill>
                  <a:srgbClr val="3C3C3B"/>
                </a:solidFill>
                <a:latin typeface="Montserrat" panose="00000500000000000000" pitchFamily="50" charset="0"/>
              </a:rPr>
              <a:t>..…03</a:t>
            </a:r>
            <a:endParaRPr lang="es-ES"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04</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05</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 …..</a:t>
            </a:r>
            <a:r>
              <a:rPr lang="es-MX" sz="1200" dirty="0">
                <a:solidFill>
                  <a:srgbClr val="3C3C3B"/>
                </a:solidFill>
                <a:latin typeface="Montserrat" panose="00000500000000000000" pitchFamily="50" charset="0"/>
              </a:rPr>
              <a:t>06</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 …..</a:t>
            </a:r>
            <a:r>
              <a:rPr lang="es-MX" sz="1200" dirty="0">
                <a:solidFill>
                  <a:srgbClr val="3C3C3B"/>
                </a:solidFill>
                <a:latin typeface="Montserrat" panose="00000500000000000000" pitchFamily="50" charset="0"/>
              </a:rPr>
              <a:t>07</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 …..</a:t>
            </a:r>
            <a:r>
              <a:rPr lang="es-MX" sz="1200" dirty="0">
                <a:solidFill>
                  <a:srgbClr val="3C3C3B"/>
                </a:solidFill>
                <a:latin typeface="Montserrat" panose="00000500000000000000" pitchFamily="50" charset="0"/>
              </a:rPr>
              <a:t>08</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09</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10</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…..11</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12</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13</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15</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…..16</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17</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…..19</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….20</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….2</a:t>
            </a:r>
            <a:r>
              <a:rPr lang="es-MX" sz="1200" dirty="0">
                <a:solidFill>
                  <a:srgbClr val="3C3C3B"/>
                </a:solidFill>
                <a:latin typeface="Montserrat" panose="00000500000000000000" pitchFamily="50" charset="0"/>
              </a:rPr>
              <a:t>2</a:t>
            </a:r>
            <a:endParaRPr lang="es-ES"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23</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25</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26</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28</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a:t>
            </a:r>
            <a:r>
              <a:rPr lang="es-MX" sz="1200" dirty="0">
                <a:solidFill>
                  <a:srgbClr val="3C3C3B"/>
                </a:solidFill>
                <a:latin typeface="Montserrat" panose="00000500000000000000" pitchFamily="50" charset="0"/>
              </a:rPr>
              <a:t>35</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 ….</a:t>
            </a:r>
            <a:r>
              <a:rPr lang="es-MX" sz="1200" dirty="0">
                <a:solidFill>
                  <a:srgbClr val="3C3C3B"/>
                </a:solidFill>
                <a:latin typeface="Montserrat" panose="00000500000000000000" pitchFamily="50" charset="0"/>
              </a:rPr>
              <a:t>42</a:t>
            </a:r>
            <a:endParaRPr lang="es-MX" sz="1200" dirty="0">
              <a:solidFill>
                <a:srgbClr val="3C3C3B"/>
              </a:solidFill>
              <a:latin typeface="Montserrat" panose="00000500000000000000" pitchFamily="50" charset="0"/>
            </a:endParaRPr>
          </a:p>
          <a:p>
            <a:pPr marL="284480" indent="-284480" algn="r">
              <a:buClr>
                <a:srgbClr val="6B1C32"/>
              </a:buClr>
            </a:pPr>
            <a:r>
              <a:rPr lang="es-ES" sz="1200" dirty="0">
                <a:solidFill>
                  <a:srgbClr val="3C3C3B"/>
                </a:solidFill>
                <a:latin typeface="Montserrat" panose="00000500000000000000" pitchFamily="50" charset="0"/>
              </a:rPr>
              <a:t> ….</a:t>
            </a:r>
            <a:r>
              <a:rPr lang="es-MX" sz="1200" dirty="0">
                <a:solidFill>
                  <a:srgbClr val="3C3C3B"/>
                </a:solidFill>
                <a:latin typeface="Montserrat" panose="00000500000000000000" pitchFamily="50" charset="0"/>
              </a:rPr>
              <a:t>49</a:t>
            </a:r>
            <a:endParaRPr lang="es-ES" sz="1200" dirty="0">
              <a:solidFill>
                <a:srgbClr val="3C3C3B"/>
              </a:solidFill>
              <a:latin typeface="Montserrat" panose="00000500000000000000"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graphicFrame>
        <p:nvGraphicFramePr>
          <p:cNvPr id="2" name="Gráfico 1"/>
          <p:cNvGraphicFramePr/>
          <p:nvPr/>
        </p:nvGraphicFramePr>
        <p:xfrm>
          <a:off x="1199456" y="1916832"/>
          <a:ext cx="9937104" cy="42488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4to. grado</a:t>
            </a:r>
            <a:endParaRPr lang="es-MX" dirty="0"/>
          </a:p>
        </p:txBody>
      </p:sp>
      <p:graphicFrame>
        <p:nvGraphicFramePr>
          <p:cNvPr id="2" name="Gráfico 1"/>
          <p:cNvGraphicFramePr/>
          <p:nvPr/>
        </p:nvGraphicFramePr>
        <p:xfrm>
          <a:off x="1271464" y="1844824"/>
          <a:ext cx="9937104"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dirty="0">
                <a:solidFill>
                  <a:srgbClr val="6B1C32"/>
                </a:solidFill>
                <a:latin typeface="Montserrat Black" panose="00000A00000000000000" pitchFamily="50" charset="0"/>
              </a:rPr>
              <a:t>5t</a:t>
            </a:r>
            <a:r>
              <a:rPr lang="es-ES" sz="3200" dirty="0">
                <a:solidFill>
                  <a:srgbClr val="6B1C32"/>
                </a:solidFill>
                <a:latin typeface="Montserrat Black" panose="00000A00000000000000" pitchFamily="50" charset="0"/>
              </a:rPr>
              <a:t>o. grado</a:t>
            </a:r>
            <a:endParaRPr lang="es-MX" dirty="0"/>
          </a:p>
        </p:txBody>
      </p:sp>
      <p:graphicFrame>
        <p:nvGraphicFramePr>
          <p:cNvPr id="2" name="Gráfico 1"/>
          <p:cNvGraphicFramePr/>
          <p:nvPr/>
        </p:nvGraphicFramePr>
        <p:xfrm>
          <a:off x="1199456" y="1844824"/>
          <a:ext cx="9937104"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692330"/>
            <a:ext cx="7391400" cy="966653"/>
          </a:xfrm>
        </p:spPr>
        <p:txBody>
          <a:bodyPr anchor="ctr"/>
          <a:lstStyle/>
          <a:p>
            <a:pPr algn="ctr"/>
            <a:r>
              <a:rPr lang="es-ES" sz="3200" dirty="0">
                <a:solidFill>
                  <a:srgbClr val="6B1C32"/>
                </a:solidFill>
                <a:latin typeface="Montserrat Black" panose="00000A00000000000000" pitchFamily="50" charset="0"/>
              </a:rPr>
              <a:t>Lenguajes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6to. grado</a:t>
            </a:r>
            <a:endParaRPr lang="es-MX" dirty="0"/>
          </a:p>
        </p:txBody>
      </p:sp>
      <p:graphicFrame>
        <p:nvGraphicFramePr>
          <p:cNvPr id="2" name="Gráfico 1"/>
          <p:cNvGraphicFramePr/>
          <p:nvPr/>
        </p:nvGraphicFramePr>
        <p:xfrm>
          <a:off x="1199456" y="1844824"/>
          <a:ext cx="9937104"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222160" cy="3762375"/>
          </a:xfrm>
        </p:spPr>
        <p:txBody>
          <a:bodyPr>
            <a:normAutofit fontScale="92500" lnSpcReduction="20000"/>
          </a:bodyPr>
          <a:lstStyle/>
          <a:p>
            <a:pPr algn="just"/>
            <a:r>
              <a:rPr lang="es-MX" sz="1800" b="1" dirty="0">
                <a:solidFill>
                  <a:srgbClr val="3C3C3B"/>
                </a:solidFill>
              </a:rPr>
              <a:t>Tendencia General</a:t>
            </a:r>
            <a:endParaRPr lang="es-MX" sz="1800" dirty="0">
              <a:solidFill>
                <a:srgbClr val="3C3C3B"/>
              </a:solidFill>
            </a:endParaRPr>
          </a:p>
          <a:p>
            <a:pPr algn="just"/>
            <a:r>
              <a:rPr lang="es-MX" sz="1800" dirty="0">
                <a:solidFill>
                  <a:srgbClr val="3C3C3B"/>
                </a:solidFill>
              </a:rPr>
              <a:t>La mayoría de los estudiantes en todas las modalidades educativas se encuentran en el nivel "En proceso de desarrollo" (EPD). Esto sugiere que, en general, los estudiantes están adquiriendo las habilidades lingüísticas básicas, pero aún requieren más práctica y consolidación.</a:t>
            </a:r>
            <a:endParaRPr lang="es-MX" sz="1800" dirty="0">
              <a:solidFill>
                <a:srgbClr val="3C3C3B"/>
              </a:solidFill>
            </a:endParaRPr>
          </a:p>
          <a:p>
            <a:pPr algn="just"/>
            <a:r>
              <a:rPr lang="es-MX" sz="1800" b="1" dirty="0">
                <a:solidFill>
                  <a:srgbClr val="3C3C3B"/>
                </a:solidFill>
              </a:rPr>
              <a:t>Análisis por Modalidad Educativa</a:t>
            </a:r>
            <a:endParaRPr lang="es-MX" sz="1800" dirty="0">
              <a:solidFill>
                <a:srgbClr val="3C3C3B"/>
              </a:solidFill>
            </a:endParaRPr>
          </a:p>
          <a:p>
            <a:pPr algn="just"/>
            <a:r>
              <a:rPr lang="es-MX" sz="1800" b="1" dirty="0">
                <a:solidFill>
                  <a:srgbClr val="3C3C3B"/>
                </a:solidFill>
              </a:rPr>
              <a:t>Escuelas Particulares:</a:t>
            </a:r>
            <a:r>
              <a:rPr lang="es-MX" sz="1800" dirty="0">
                <a:solidFill>
                  <a:srgbClr val="3C3C3B"/>
                </a:solidFill>
              </a:rPr>
              <a:t> Presentan los porcentajes más altos de estudiantes en los niveles "Aprendizaje desarrollado" (AD) y "En proceso de desarrollo" (EPD), y los más bajos en los niveles "Sin evidencias de desarrollo" (SE) y "Requiere apoyo" (RA). Esto indica que, en promedio, los estudiantes de escuelas particulares tienen un mejor desempeño en el área de lenguaje.</a:t>
            </a:r>
            <a:endParaRPr lang="es-MX" sz="1800" dirty="0">
              <a:solidFill>
                <a:srgbClr val="3C3C3B"/>
              </a:solidFill>
            </a:endParaRPr>
          </a:p>
          <a:p>
            <a:pPr algn="just"/>
            <a:r>
              <a:rPr lang="es-MX" sz="1800" b="1" dirty="0">
                <a:solidFill>
                  <a:srgbClr val="3C3C3B"/>
                </a:solidFill>
              </a:rPr>
              <a:t>Escuelas Indígenas y Generales:</a:t>
            </a:r>
            <a:r>
              <a:rPr lang="es-MX" sz="1800" dirty="0">
                <a:solidFill>
                  <a:srgbClr val="3C3C3B"/>
                </a:solidFill>
              </a:rPr>
              <a:t> Presentan resultados más similares, con una mayor proporción de estudiantes en los niveles "En proceso de desarrollo" (EPD) y "Requiere apoyo" (RA). Esto sugiere que los estudiantes de estas modalidades podrían requerir de mayores apoyos para alcanzar niveles más altos de dominio en el lenguaje.</a:t>
            </a:r>
            <a:endParaRPr lang="es-MX" sz="1800" dirty="0">
              <a:solidFill>
                <a:srgbClr val="3C3C3B"/>
              </a:solidFill>
            </a:endParaRPr>
          </a:p>
          <a:p>
            <a:endParaRPr lang="es-MX" dirty="0">
              <a:solidFill>
                <a:srgbClr val="3C3C3B"/>
              </a:solidFill>
            </a:endParaRPr>
          </a:p>
        </p:txBody>
      </p:sp>
      <p:sp>
        <p:nvSpPr>
          <p:cNvPr id="3" name="Título 2"/>
          <p:cNvSpPr>
            <a:spLocks noGrp="1"/>
          </p:cNvSpPr>
          <p:nvPr>
            <p:ph type="title"/>
          </p:nvPr>
        </p:nvSpPr>
        <p:spPr>
          <a:xfrm>
            <a:off x="914400" y="692330"/>
            <a:ext cx="8421960" cy="966653"/>
          </a:xfrm>
        </p:spPr>
        <p:txBody>
          <a:bodyPr/>
          <a:lstStyle/>
          <a:p>
            <a:r>
              <a:rPr lang="en-GB" sz="2000" b="0" dirty="0">
                <a:solidFill>
                  <a:srgbClr val="6B1C32"/>
                </a:solidFill>
                <a:latin typeface="Montserrat Black" panose="00000A00000000000000" pitchFamily="50" charset="0"/>
              </a:rPr>
              <a:t>Análisis del campo formativo “Lenguaje”</a:t>
            </a:r>
            <a:endParaRPr lang="es-MX"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294168" cy="3762375"/>
          </a:xfrm>
        </p:spPr>
        <p:txBody>
          <a:bodyPr>
            <a:normAutofit/>
          </a:bodyPr>
          <a:lstStyle/>
          <a:p>
            <a:pPr algn="just"/>
            <a:r>
              <a:rPr lang="es-MX" b="1" dirty="0">
                <a:solidFill>
                  <a:srgbClr val="3C3C3B"/>
                </a:solidFill>
              </a:rPr>
              <a:t>Fortalecer la enseñanza del lenguaje:</a:t>
            </a:r>
            <a:r>
              <a:rPr lang="es-MX" dirty="0">
                <a:solidFill>
                  <a:srgbClr val="3C3C3B"/>
                </a:solidFill>
              </a:rPr>
              <a:t> Los resultados sugieren que es necesario fortalecer la enseñanza del lenguaje en todas las modalidades educativas, especialmente en aquellas donde los resultados son más bajos.</a:t>
            </a:r>
            <a:endParaRPr lang="es-MX" dirty="0">
              <a:solidFill>
                <a:srgbClr val="3C3C3B"/>
              </a:solidFill>
            </a:endParaRPr>
          </a:p>
          <a:p>
            <a:pPr algn="just"/>
            <a:r>
              <a:rPr lang="es-MX" b="1" dirty="0">
                <a:solidFill>
                  <a:srgbClr val="3C3C3B"/>
                </a:solidFill>
              </a:rPr>
              <a:t>Adaptación a las necesidades de cada modalidad:</a:t>
            </a:r>
            <a:r>
              <a:rPr lang="es-MX" dirty="0">
                <a:solidFill>
                  <a:srgbClr val="3C3C3B"/>
                </a:solidFill>
              </a:rPr>
              <a:t> Las escuelas deben adaptar sus programas y recursos para atender las necesidades específicas de los estudiantes, considerando el contexto en el que se encuentran.</a:t>
            </a:r>
            <a:endParaRPr lang="es-MX" dirty="0">
              <a:solidFill>
                <a:srgbClr val="3C3C3B"/>
              </a:solidFill>
            </a:endParaRPr>
          </a:p>
          <a:p>
            <a:pPr algn="just"/>
            <a:r>
              <a:rPr lang="es-MX" b="1" dirty="0">
                <a:solidFill>
                  <a:srgbClr val="3C3C3B"/>
                </a:solidFill>
              </a:rPr>
              <a:t>Atención a la diversidad:</a:t>
            </a:r>
            <a:r>
              <a:rPr lang="es-MX" dirty="0">
                <a:solidFill>
                  <a:srgbClr val="3C3C3B"/>
                </a:solidFill>
              </a:rPr>
              <a:t> Es importante reconocer y atender la diversidad de los estudiantes, considerando factores como su lengua materna, su contexto sociocultural y sus estilos de aprendizaje.</a:t>
            </a:r>
            <a:endParaRPr lang="es-MX" dirty="0">
              <a:solidFill>
                <a:srgbClr val="3C3C3B"/>
              </a:solidFill>
            </a:endParaRPr>
          </a:p>
          <a:p>
            <a:pPr algn="just"/>
            <a:r>
              <a:rPr lang="es-MX" b="1" dirty="0">
                <a:solidFill>
                  <a:srgbClr val="3C3C3B"/>
                </a:solidFill>
              </a:rPr>
              <a:t>Colaboración entre docentes y familias:</a:t>
            </a:r>
            <a:r>
              <a:rPr lang="es-MX" dirty="0">
                <a:solidFill>
                  <a:srgbClr val="3C3C3B"/>
                </a:solidFill>
              </a:rPr>
              <a:t> La colaboración entre docentes y familias es fundamental para apoyar el aprendizaje de los estudiantes y garantizar su éxito académico.</a:t>
            </a:r>
            <a:endParaRPr lang="es-MX" dirty="0">
              <a:solidFill>
                <a:srgbClr val="3C3C3B"/>
              </a:solidFill>
            </a:endParaRPr>
          </a:p>
          <a:p>
            <a:endParaRPr lang="es-MX" dirty="0">
              <a:solidFill>
                <a:srgbClr val="3C3C3B"/>
              </a:solidFill>
            </a:endParaRPr>
          </a:p>
        </p:txBody>
      </p:sp>
      <p:sp>
        <p:nvSpPr>
          <p:cNvPr id="3" name="Título 2"/>
          <p:cNvSpPr>
            <a:spLocks noGrp="1"/>
          </p:cNvSpPr>
          <p:nvPr>
            <p:ph type="title"/>
          </p:nvPr>
        </p:nvSpPr>
        <p:spPr>
          <a:xfrm>
            <a:off x="914400" y="404664"/>
            <a:ext cx="8133928" cy="966653"/>
          </a:xfrm>
        </p:spPr>
        <p:txBody>
          <a:bodyPr/>
          <a:lstStyle/>
          <a:p>
            <a:r>
              <a:rPr lang="es-MX" sz="2000" b="0" dirty="0">
                <a:solidFill>
                  <a:srgbClr val="3C3C3B"/>
                </a:solidFill>
                <a:latin typeface="Montserrat" panose="00000500000000000000" pitchFamily="50" charset="0"/>
              </a:rPr>
              <a:t>Implicaciones para la Educación Primaria</a:t>
            </a:r>
            <a:endParaRPr lang="es-MX" sz="2000" b="0" dirty="0">
              <a:solidFill>
                <a:srgbClr val="3C3C3B"/>
              </a:solidFill>
              <a:latin typeface="Montserrat" panose="00000500000000000000" pitchFamily="50"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Saberes y Pensamiento Científico</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10" name="Imagen 9"/>
          <p:cNvPicPr>
            <a:picLocks noChangeAspect="1"/>
          </p:cNvPicPr>
          <p:nvPr/>
        </p:nvPicPr>
        <p:blipFill>
          <a:blip r:embed="rId1"/>
          <a:stretch>
            <a:fillRect/>
          </a:stretch>
        </p:blipFill>
        <p:spPr>
          <a:xfrm>
            <a:off x="4402530" y="3697783"/>
            <a:ext cx="3386940" cy="3048246"/>
          </a:xfrm>
          <a:prstGeom prst="rect">
            <a:avLst/>
          </a:prstGeom>
        </p:spPr>
      </p:pic>
      <p:pic>
        <p:nvPicPr>
          <p:cNvPr id="12" name="Imagen 11"/>
          <p:cNvPicPr>
            <a:picLocks noChangeAspect="1"/>
          </p:cNvPicPr>
          <p:nvPr/>
        </p:nvPicPr>
        <p:blipFill>
          <a:blip r:embed="rId2"/>
          <a:stretch>
            <a:fillRect/>
          </a:stretch>
        </p:blipFill>
        <p:spPr>
          <a:xfrm>
            <a:off x="1137739" y="4202588"/>
            <a:ext cx="2686425" cy="2038635"/>
          </a:xfrm>
          <a:prstGeom prst="rect">
            <a:avLst/>
          </a:prstGeom>
        </p:spPr>
      </p:pic>
      <p:pic>
        <p:nvPicPr>
          <p:cNvPr id="14" name="Imagen 13"/>
          <p:cNvPicPr>
            <a:picLocks noChangeAspect="1"/>
          </p:cNvPicPr>
          <p:nvPr/>
        </p:nvPicPr>
        <p:blipFill>
          <a:blip r:embed="rId3"/>
          <a:stretch>
            <a:fillRect/>
          </a:stretch>
        </p:blipFill>
        <p:spPr>
          <a:xfrm>
            <a:off x="9097042" y="4021587"/>
            <a:ext cx="2667372" cy="2400635"/>
          </a:xfrm>
          <a:prstGeom prst="rect">
            <a:avLst/>
          </a:prstGeom>
        </p:spPr>
      </p:pic>
      <p:sp>
        <p:nvSpPr>
          <p:cNvPr id="4" name="Título 4"/>
          <p:cNvSpPr>
            <a:spLocks noGrp="1"/>
          </p:cNvSpPr>
          <p:nvPr>
            <p:ph type="title"/>
          </p:nvPr>
        </p:nvSpPr>
        <p:spPr>
          <a:xfrm>
            <a:off x="914400" y="692330"/>
            <a:ext cx="5181600" cy="966653"/>
          </a:xfrm>
        </p:spPr>
        <p:txBody>
          <a:bodyPr/>
          <a:lstStyle/>
          <a:p>
            <a:r>
              <a:rPr lang="es-ES" dirty="0"/>
              <a:t>Resultados de educación primaria</a:t>
            </a:r>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942536" y="520504"/>
            <a:ext cx="7846142" cy="966653"/>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Saberes y Pensamiento Científico</a:t>
            </a:r>
            <a:r>
              <a:rPr lang="en-GB"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pic>
        <p:nvPicPr>
          <p:cNvPr id="8" name="Imagen 7"/>
          <p:cNvPicPr>
            <a:picLocks noChangeAspect="1"/>
          </p:cNvPicPr>
          <p:nvPr/>
        </p:nvPicPr>
        <p:blipFill>
          <a:blip r:embed="rId1"/>
          <a:stretch>
            <a:fillRect/>
          </a:stretch>
        </p:blipFill>
        <p:spPr>
          <a:xfrm>
            <a:off x="1535797" y="1834468"/>
            <a:ext cx="9120406" cy="447485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graphicFrame>
        <p:nvGraphicFramePr>
          <p:cNvPr id="2" name="Gráfico 1"/>
          <p:cNvGraphicFramePr/>
          <p:nvPr/>
        </p:nvGraphicFramePr>
        <p:xfrm>
          <a:off x="1271464" y="1844824"/>
          <a:ext cx="9865096"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graphicFrame>
        <p:nvGraphicFramePr>
          <p:cNvPr id="2" name="Gráfico 1"/>
          <p:cNvGraphicFramePr/>
          <p:nvPr/>
        </p:nvGraphicFramePr>
        <p:xfrm>
          <a:off x="1199456" y="1844824"/>
          <a:ext cx="10009112"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914400" y="692330"/>
            <a:ext cx="7315200" cy="966653"/>
          </a:xfrm>
        </p:spPr>
        <p:txBody>
          <a:bodyPr/>
          <a:lstStyle/>
          <a:p>
            <a:pPr algn="just"/>
            <a:r>
              <a:rPr lang="es-ES" sz="2400" b="0" dirty="0">
                <a:solidFill>
                  <a:srgbClr val="6B1C32"/>
                </a:solidFill>
                <a:latin typeface="Montserrat Black" panose="00000A00000000000000" pitchFamily="50" charset="0"/>
              </a:rPr>
              <a:t>Evaluación diagnóstica para alumnos de educación primaria, Fase 3, 4 y 5, contenido:</a:t>
            </a:r>
            <a:endParaRPr lang="es-MX" sz="2400" b="0" dirty="0">
              <a:solidFill>
                <a:srgbClr val="6B1C32"/>
              </a:solidFill>
              <a:latin typeface="Montserrat Black" panose="00000A00000000000000" pitchFamily="50" charset="0"/>
            </a:endParaRPr>
          </a:p>
        </p:txBody>
      </p:sp>
      <p:sp>
        <p:nvSpPr>
          <p:cNvPr id="8" name="Google Shape;111;p14"/>
          <p:cNvSpPr txBox="1"/>
          <p:nvPr/>
        </p:nvSpPr>
        <p:spPr>
          <a:xfrm>
            <a:off x="914400" y="2095087"/>
            <a:ext cx="10671749" cy="3335046"/>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La evaluación diagnóstica dirigida a alumnos de Educación Básica Ciclo Escolar 2024-2025, es un trabajo coordinado entre la Secretaría de Educación Pública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(SEP)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 través de la Dirección General de Análisis y Diagnóstico del Aprovechamiento Educativo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(DGADAE)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la Comisión Nacional para la Mejora Continua de la Educación </a:t>
            </a:r>
            <a:r>
              <a:rPr lang="es-ES" sz="1800" b="1" dirty="0">
                <a:solidFill>
                  <a:srgbClr val="3C3C3B"/>
                </a:solidFill>
                <a:latin typeface="Montserrat" panose="00000500000000000000" pitchFamily="50" charset="0"/>
                <a:ea typeface="Roboto Condensed Light"/>
                <a:cs typeface="Arial" panose="020B0604020202020204" pitchFamily="34" charset="0"/>
                <a:sym typeface="Roboto Condensed Light"/>
              </a:rPr>
              <a:t>(MEJOREDU)</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con las autoridades educativas estatales.</a:t>
            </a:r>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El proceso de aplicación se llevó a cabo en el mes de septiembre del 2024, contando con la participación de 220 mil 262 alumnos de 1, 749 escuelas de primaria en las modalidades general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(GRL)</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 indígena </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(IND) </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y particular</a:t>
            </a:r>
            <a:r>
              <a:rPr lang="es-ES" sz="1800" b="1" dirty="0">
                <a:solidFill>
                  <a:srgbClr val="6B1C32"/>
                </a:solidFill>
                <a:latin typeface="Montserrat" panose="00000500000000000000" pitchFamily="50" charset="0"/>
                <a:ea typeface="Roboto Condensed Light"/>
                <a:cs typeface="Arial" panose="020B0604020202020204" pitchFamily="34" charset="0"/>
                <a:sym typeface="Roboto Condensed Light"/>
              </a:rPr>
              <a:t> (PART)</a:t>
            </a:r>
            <a:r>
              <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rPr>
              <a:t>.</a:t>
            </a:r>
            <a:endParaRPr lang="es-ES" sz="1800" b="1" dirty="0">
              <a:solidFill>
                <a:srgbClr val="3C3C3B"/>
              </a:solidFill>
              <a:latin typeface="Montserrat" panose="00000500000000000000" pitchFamily="50" charset="0"/>
              <a:ea typeface="Roboto Condensed Light"/>
              <a:cs typeface="Arial" panose="020B0604020202020204" pitchFamily="34" charset="0"/>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a:p>
            <a:pPr marL="63500" algn="just"/>
            <a:endParaRPr lang="es-ES" sz="1800" dirty="0">
              <a:solidFill>
                <a:srgbClr val="3C3C3B"/>
              </a:solidFill>
              <a:latin typeface="Montserrat" panose="00000500000000000000" pitchFamily="50" charset="0"/>
              <a:ea typeface="Roboto Condensed Light"/>
              <a:cs typeface="Arial" panose="020B0604020202020204" pitchFamily="34" charset="0"/>
              <a:sym typeface="Roboto Condensed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graphicFrame>
        <p:nvGraphicFramePr>
          <p:cNvPr id="2" name="Gráfico 1"/>
          <p:cNvGraphicFramePr/>
          <p:nvPr/>
        </p:nvGraphicFramePr>
        <p:xfrm>
          <a:off x="1271464" y="1844824"/>
          <a:ext cx="9865096"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4to. grado</a:t>
            </a:r>
            <a:endParaRPr lang="es-MX" dirty="0"/>
          </a:p>
        </p:txBody>
      </p:sp>
      <p:graphicFrame>
        <p:nvGraphicFramePr>
          <p:cNvPr id="2" name="Gráfico 1"/>
          <p:cNvGraphicFramePr/>
          <p:nvPr/>
        </p:nvGraphicFramePr>
        <p:xfrm>
          <a:off x="1199456" y="1916832"/>
          <a:ext cx="9937103" cy="42488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5to. grado</a:t>
            </a:r>
            <a:endParaRPr lang="es-MX" dirty="0"/>
          </a:p>
        </p:txBody>
      </p:sp>
      <p:graphicFrame>
        <p:nvGraphicFramePr>
          <p:cNvPr id="2" name="Gráfico 1"/>
          <p:cNvGraphicFramePr/>
          <p:nvPr/>
        </p:nvGraphicFramePr>
        <p:xfrm>
          <a:off x="1199456" y="1844824"/>
          <a:ext cx="9937103" cy="43208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Saberes y Pensamiento Científico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6to. grado</a:t>
            </a:r>
            <a:endParaRPr lang="es-MX" dirty="0"/>
          </a:p>
        </p:txBody>
      </p:sp>
      <p:graphicFrame>
        <p:nvGraphicFramePr>
          <p:cNvPr id="2" name="Gráfico 1"/>
          <p:cNvGraphicFramePr/>
          <p:nvPr/>
        </p:nvGraphicFramePr>
        <p:xfrm>
          <a:off x="1199456" y="1844824"/>
          <a:ext cx="10009112"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366176" cy="3762375"/>
          </a:xfrm>
        </p:spPr>
        <p:txBody>
          <a:bodyPr>
            <a:normAutofit lnSpcReduction="10000"/>
          </a:bodyPr>
          <a:lstStyle/>
          <a:p>
            <a:pPr algn="just"/>
            <a:r>
              <a:rPr lang="es-MX" b="1" dirty="0"/>
              <a:t>Tendencia General</a:t>
            </a:r>
            <a:endParaRPr lang="es-MX" dirty="0"/>
          </a:p>
          <a:p>
            <a:pPr algn="just"/>
            <a:r>
              <a:rPr lang="es-MX" dirty="0"/>
              <a:t>La mayoría de los estudiantes en todas las modalidades educativas se encuentran en el nivel "En proceso de desarrollo" (EPD). Esto sugiere que, en general, los estudiantes están adquiriendo las habilidades científicas básicas, pero aún requieren más práctica y consolidación.</a:t>
            </a:r>
            <a:endParaRPr lang="es-MX" dirty="0"/>
          </a:p>
          <a:p>
            <a:pPr algn="just"/>
            <a:r>
              <a:rPr lang="es-MX" b="1" dirty="0"/>
              <a:t>Análisis por Modalidad Educativa</a:t>
            </a:r>
            <a:endParaRPr lang="es-MX" dirty="0"/>
          </a:p>
          <a:p>
            <a:pPr algn="just"/>
            <a:r>
              <a:rPr lang="es-MX" b="1" dirty="0"/>
              <a:t>Escuelas Particulares:</a:t>
            </a:r>
            <a:r>
              <a:rPr lang="es-MX" dirty="0"/>
              <a:t> Presentan los porcentajes más altos de estudiantes en los niveles "Aprendizaje desarrollado" (AD) y "En proceso de desarrollo" (EPD), y los más bajos en los niveles "Sin evidencias de desarrollo" (SE) y "Requiere apoyo" (RA). Esto indica que, en promedio, los estudiantes de escuelas particulares tienen un mejor desempeño en el área de ciencias.</a:t>
            </a:r>
            <a:endParaRPr lang="es-MX" dirty="0"/>
          </a:p>
          <a:p>
            <a:pPr algn="just"/>
            <a:r>
              <a:rPr lang="es-MX" b="1" dirty="0"/>
              <a:t>Escuelas Indígenas y Generales:</a:t>
            </a:r>
            <a:r>
              <a:rPr lang="es-MX" dirty="0"/>
              <a:t> Presentan resultados más similares, con una mayor proporción de estudiantes en los niveles "En proceso de desarrollo" (EPD) y "Requiere apoyo" (RA). Esto sugiere que los estudiantes de estas modalidades podrían requerir de mayores apoyos para alcanzar niveles más altos de dominio en las ciencias.</a:t>
            </a:r>
            <a:endParaRPr lang="es-MX" dirty="0"/>
          </a:p>
          <a:p>
            <a:pPr algn="just"/>
            <a:endParaRPr lang="es-MX" dirty="0"/>
          </a:p>
        </p:txBody>
      </p:sp>
      <p:sp>
        <p:nvSpPr>
          <p:cNvPr id="3" name="Título 2"/>
          <p:cNvSpPr>
            <a:spLocks noGrp="1"/>
          </p:cNvSpPr>
          <p:nvPr>
            <p:ph type="title"/>
          </p:nvPr>
        </p:nvSpPr>
        <p:spPr>
          <a:xfrm>
            <a:off x="914400" y="692330"/>
            <a:ext cx="8061920" cy="966653"/>
          </a:xfrm>
        </p:spPr>
        <p:txBody>
          <a:bodyPr/>
          <a:lstStyle/>
          <a:p>
            <a:r>
              <a:rPr lang="en-GB" sz="2000" b="0" dirty="0">
                <a:solidFill>
                  <a:srgbClr val="6B1C32"/>
                </a:solidFill>
                <a:latin typeface="Montserrat Black" panose="00000A00000000000000" pitchFamily="50" charset="0"/>
              </a:rPr>
              <a:t>Análisis del campo formativo</a:t>
            </a:r>
            <a:br>
              <a:rPr lang="en-GB" sz="2000" b="0" dirty="0">
                <a:solidFill>
                  <a:srgbClr val="6B1C32"/>
                </a:solidFill>
                <a:latin typeface="Montserrat Black" panose="00000A00000000000000" pitchFamily="50" charset="0"/>
              </a:rPr>
            </a:br>
            <a:r>
              <a:rPr lang="en-GB" sz="2000" b="0" dirty="0">
                <a:solidFill>
                  <a:srgbClr val="6B1C32"/>
                </a:solidFill>
                <a:latin typeface="Montserrat Black" panose="00000A00000000000000" pitchFamily="50" charset="0"/>
              </a:rPr>
              <a:t>“Saberes y Pensamiento Científico”</a:t>
            </a:r>
            <a:endParaRPr lang="es-MX"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43109" y="476672"/>
            <a:ext cx="8277944" cy="966653"/>
          </a:xfrm>
        </p:spPr>
        <p:txBody>
          <a:bodyPr/>
          <a:lstStyle/>
          <a:p>
            <a:r>
              <a:rPr lang="es-MX" sz="2000" b="0" dirty="0">
                <a:solidFill>
                  <a:srgbClr val="3C3C3B"/>
                </a:solidFill>
                <a:latin typeface="Montserrat" panose="00000500000000000000" pitchFamily="50" charset="0"/>
              </a:rPr>
              <a:t>Implicaciones para la Educación Primaria</a:t>
            </a:r>
            <a:endParaRPr lang="es-MX" sz="2000" b="0" dirty="0">
              <a:solidFill>
                <a:srgbClr val="3C3C3B"/>
              </a:solidFill>
              <a:latin typeface="Montserrat" panose="00000500000000000000" pitchFamily="50" charset="0"/>
            </a:endParaRPr>
          </a:p>
        </p:txBody>
      </p:sp>
      <p:sp>
        <p:nvSpPr>
          <p:cNvPr id="4" name="Rectangle 1"/>
          <p:cNvSpPr>
            <a:spLocks noGrp="1" noChangeArrowheads="1"/>
          </p:cNvSpPr>
          <p:nvPr>
            <p:ph sz="half" idx="2"/>
          </p:nvPr>
        </p:nvSpPr>
        <p:spPr bwMode="auto">
          <a:xfrm>
            <a:off x="914400" y="1907921"/>
            <a:ext cx="1022216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Fortalecer la enseñanza de las ciencias:</a:t>
            </a:r>
            <a:r>
              <a:rPr kumimoji="0" lang="es-MX" altLang="es-MX" sz="1800" b="0" i="0" u="none" strike="noStrike" cap="none" normalizeH="0" baseline="0" dirty="0">
                <a:ln>
                  <a:noFill/>
                </a:ln>
                <a:solidFill>
                  <a:srgbClr val="3C3C3B"/>
                </a:solidFill>
                <a:effectLst/>
                <a:latin typeface="Arial" panose="020B0604020202020204" pitchFamily="34" charset="0"/>
              </a:rPr>
              <a:t> Los resultados sugieren que es necesario fortalecer la enseñanza de las ciencias en todas las modalidades educativas, especialmente en aquellas donde los resultados son más bajos.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Adaptación a las necesidades de cada modalidad:</a:t>
            </a:r>
            <a:r>
              <a:rPr kumimoji="0" lang="es-MX" altLang="es-MX" sz="1800" b="0" i="0" u="none" strike="noStrike" cap="none" normalizeH="0" baseline="0" dirty="0">
                <a:ln>
                  <a:noFill/>
                </a:ln>
                <a:solidFill>
                  <a:srgbClr val="3C3C3B"/>
                </a:solidFill>
                <a:effectLst/>
                <a:latin typeface="Arial" panose="020B0604020202020204" pitchFamily="34" charset="0"/>
              </a:rPr>
              <a:t> Las escuelas deben adaptar sus programas y recursos para atender las necesidades específicas de los estudiantes, considerando el contexto en el que se encuentran.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Atención a la diversidad:</a:t>
            </a:r>
            <a:r>
              <a:rPr kumimoji="0" lang="es-MX" altLang="es-MX" sz="1800" b="0" i="0" u="none" strike="noStrike" cap="none" normalizeH="0" baseline="0" dirty="0">
                <a:ln>
                  <a:noFill/>
                </a:ln>
                <a:solidFill>
                  <a:srgbClr val="3C3C3B"/>
                </a:solidFill>
                <a:effectLst/>
                <a:latin typeface="Arial" panose="020B0604020202020204" pitchFamily="34" charset="0"/>
              </a:rPr>
              <a:t> Es importante reconocer y atender la diversidad de los estudiantes, considerando factores como su lengua materna, su contexto sociocultural y sus estilos de aprendizaje.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Uso de estrategias didácticas innovadoras:</a:t>
            </a:r>
            <a:r>
              <a:rPr kumimoji="0" lang="es-MX" altLang="es-MX" sz="1800" b="0" i="0" u="none" strike="noStrike" cap="none" normalizeH="0" baseline="0" dirty="0">
                <a:ln>
                  <a:noFill/>
                </a:ln>
                <a:solidFill>
                  <a:srgbClr val="3C3C3B"/>
                </a:solidFill>
                <a:effectLst/>
                <a:latin typeface="Arial" panose="020B0604020202020204" pitchFamily="34" charset="0"/>
              </a:rPr>
              <a:t> La implementación de estrategias didácticas innovadoras, como la experimentación y la resolución de problemas, puede favorecer el desarrollo del pensamiento científico en los estudiantes.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Colaboración entre docentes y familias:</a:t>
            </a:r>
            <a:r>
              <a:rPr kumimoji="0" lang="es-MX" altLang="es-MX" sz="1800" b="0" i="0" u="none" strike="noStrike" cap="none" normalizeH="0" baseline="0" dirty="0">
                <a:ln>
                  <a:noFill/>
                </a:ln>
                <a:solidFill>
                  <a:srgbClr val="3C3C3B"/>
                </a:solidFill>
                <a:effectLst/>
                <a:latin typeface="Arial" panose="020B0604020202020204" pitchFamily="34" charset="0"/>
              </a:rPr>
              <a:t> La colaboración entre docentes y familias es fundamental para apoyar el aprendizaje de los estudiantes y garantizar su éxito académico.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Ética, Naturaleza y Sociedades</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4" name="Imagen 3"/>
          <p:cNvPicPr>
            <a:picLocks noChangeAspect="1"/>
          </p:cNvPicPr>
          <p:nvPr/>
        </p:nvPicPr>
        <p:blipFill>
          <a:blip r:embed="rId1"/>
          <a:stretch>
            <a:fillRect/>
          </a:stretch>
        </p:blipFill>
        <p:spPr>
          <a:xfrm>
            <a:off x="8625385" y="3860359"/>
            <a:ext cx="2824485" cy="2708806"/>
          </a:xfrm>
          <a:prstGeom prst="rect">
            <a:avLst/>
          </a:prstGeom>
        </p:spPr>
      </p:pic>
      <p:pic>
        <p:nvPicPr>
          <p:cNvPr id="20" name="Imagen 19"/>
          <p:cNvPicPr>
            <a:picLocks noChangeAspect="1"/>
          </p:cNvPicPr>
          <p:nvPr/>
        </p:nvPicPr>
        <p:blipFill>
          <a:blip r:embed="rId2"/>
          <a:stretch>
            <a:fillRect/>
          </a:stretch>
        </p:blipFill>
        <p:spPr>
          <a:xfrm>
            <a:off x="800825" y="3860359"/>
            <a:ext cx="2765790" cy="2579208"/>
          </a:xfrm>
          <a:prstGeom prst="rect">
            <a:avLst/>
          </a:prstGeom>
        </p:spPr>
      </p:pic>
      <p:pic>
        <p:nvPicPr>
          <p:cNvPr id="22" name="Imagen 21"/>
          <p:cNvPicPr>
            <a:picLocks noChangeAspect="1"/>
          </p:cNvPicPr>
          <p:nvPr/>
        </p:nvPicPr>
        <p:blipFill>
          <a:blip r:embed="rId3"/>
          <a:stretch>
            <a:fillRect/>
          </a:stretch>
        </p:blipFill>
        <p:spPr>
          <a:xfrm>
            <a:off x="4306693" y="3593550"/>
            <a:ext cx="3578614" cy="3250802"/>
          </a:xfrm>
          <a:prstGeom prst="rect">
            <a:avLst/>
          </a:prstGeom>
        </p:spPr>
      </p:pic>
      <p:sp>
        <p:nvSpPr>
          <p:cNvPr id="3" name="Título 4"/>
          <p:cNvSpPr>
            <a:spLocks noGrp="1"/>
          </p:cNvSpPr>
          <p:nvPr>
            <p:ph type="title"/>
          </p:nvPr>
        </p:nvSpPr>
        <p:spPr>
          <a:xfrm>
            <a:off x="914400" y="692330"/>
            <a:ext cx="5181600" cy="966653"/>
          </a:xfrm>
        </p:spPr>
        <p:txBody>
          <a:bodyPr/>
          <a:lstStyle/>
          <a:p>
            <a:r>
              <a:rPr lang="es-ES" dirty="0"/>
              <a:t>Resultados de educación primaria</a:t>
            </a:r>
            <a:endParaRPr lang="es-MX"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942536" y="520504"/>
            <a:ext cx="7846142" cy="966653"/>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a:t>
            </a:r>
            <a:r>
              <a:rPr lang="es-MX" sz="2400" b="0" dirty="0">
                <a:solidFill>
                  <a:srgbClr val="6B1C32"/>
                </a:solidFill>
                <a:latin typeface="Montserrat Black" panose="00000A00000000000000" pitchFamily="50" charset="0"/>
              </a:rPr>
              <a:t>Ética, Naturaleza y Sociedades</a:t>
            </a:r>
            <a:r>
              <a:rPr lang="en-GB"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pic>
        <p:nvPicPr>
          <p:cNvPr id="7" name="Imagen 6"/>
          <p:cNvPicPr>
            <a:picLocks noChangeAspect="1"/>
          </p:cNvPicPr>
          <p:nvPr/>
        </p:nvPicPr>
        <p:blipFill>
          <a:blip r:embed="rId1"/>
          <a:stretch>
            <a:fillRect/>
          </a:stretch>
        </p:blipFill>
        <p:spPr>
          <a:xfrm>
            <a:off x="1535797" y="1834468"/>
            <a:ext cx="9120406" cy="44748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graphicFrame>
        <p:nvGraphicFramePr>
          <p:cNvPr id="2" name="Gráfico 1"/>
          <p:cNvGraphicFramePr/>
          <p:nvPr/>
        </p:nvGraphicFramePr>
        <p:xfrm>
          <a:off x="1271464" y="1844824"/>
          <a:ext cx="9865096"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graphicFrame>
        <p:nvGraphicFramePr>
          <p:cNvPr id="2" name="Gráfico 1"/>
          <p:cNvGraphicFramePr/>
          <p:nvPr/>
        </p:nvGraphicFramePr>
        <p:xfrm>
          <a:off x="1271464" y="1916832"/>
          <a:ext cx="9865096" cy="439248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b="0" dirty="0">
                <a:solidFill>
                  <a:srgbClr val="6B1C32"/>
                </a:solidFill>
                <a:latin typeface="Montserrat Black" panose="00000A00000000000000" pitchFamily="50" charset="0"/>
              </a:rPr>
              <a:t>Objetivo de la evaluación diagnostica</a:t>
            </a:r>
            <a:endParaRPr lang="es-MX" sz="3200" b="0" dirty="0">
              <a:solidFill>
                <a:srgbClr val="6B1C32"/>
              </a:solidFill>
              <a:latin typeface="Montserrat Black" panose="00000A00000000000000" pitchFamily="50" charset="0"/>
            </a:endParaRPr>
          </a:p>
        </p:txBody>
      </p:sp>
      <p:sp>
        <p:nvSpPr>
          <p:cNvPr id="2" name="CuadroTexto 1"/>
          <p:cNvSpPr txBox="1"/>
          <p:nvPr/>
        </p:nvSpPr>
        <p:spPr>
          <a:xfrm>
            <a:off x="1045697" y="2024635"/>
            <a:ext cx="10100603" cy="3477875"/>
          </a:xfrm>
          <a:prstGeom prst="rect">
            <a:avLst/>
          </a:prstGeom>
          <a:noFill/>
        </p:spPr>
        <p:txBody>
          <a:bodyPr wrap="square">
            <a:spAutoFit/>
          </a:bodyPr>
          <a:lstStyle/>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Ofrecer a los docentes una estrategia de evaluación que les permita identificar los aprendizajes adquiridos por los alumnos en el grado inmediato anterior, a fin de elaborar un plan de acción con base en los resultados obtenidos, así como fortalecer los aprendizajes del ciclo escolar que habrán de cursar.</a:t>
            </a:r>
            <a:endParaRPr lang="es-ES" sz="2000" dirty="0">
              <a:solidFill>
                <a:srgbClr val="3C3C3B"/>
              </a:solidFill>
              <a:latin typeface="Montserrat" panose="00000500000000000000" pitchFamily="50" charset="0"/>
            </a:endParaRP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Contribuir al diálogo entre las maestras y maestros con el propósito de generar estrategias para el fortalecimiento de su práctica pedagógica a nivel grupal e individual.</a:t>
            </a:r>
            <a:endParaRPr lang="es-ES" sz="2000" dirty="0">
              <a:solidFill>
                <a:srgbClr val="3C3C3B"/>
              </a:solidFill>
              <a:latin typeface="Montserrat" panose="00000500000000000000" pitchFamily="50" charset="0"/>
            </a:endParaRPr>
          </a:p>
          <a:p>
            <a:pPr marL="342900" indent="-342900" algn="just">
              <a:buClr>
                <a:srgbClr val="6B1C32"/>
              </a:buClr>
              <a:buFont typeface="Wingdings" panose="05000000000000000000" pitchFamily="2" charset="2"/>
              <a:buChar char="Ø"/>
            </a:pPr>
            <a:r>
              <a:rPr lang="es-ES" sz="2000" dirty="0">
                <a:solidFill>
                  <a:srgbClr val="3C3C3B"/>
                </a:solidFill>
                <a:latin typeface="Montserrat" panose="00000500000000000000" pitchFamily="50" charset="0"/>
              </a:rPr>
              <a:t>Aportar información al Consejo Técnico Escolar, que contribuya al análisis de las fortalezas y áreas de oportunidad detectadas, a nivel de grupo y escuela.</a:t>
            </a:r>
            <a:endParaRPr lang="es-MX" sz="2000" dirty="0">
              <a:solidFill>
                <a:srgbClr val="3C3C3B"/>
              </a:solidFill>
              <a:latin typeface="Montserrat" panose="00000500000000000000" pitchFamily="50" charset="0"/>
            </a:endParaRPr>
          </a:p>
        </p:txBody>
      </p:sp>
      <p:sp>
        <p:nvSpPr>
          <p:cNvPr id="5" name="CuadroTexto 4"/>
          <p:cNvSpPr txBox="1"/>
          <p:nvPr/>
        </p:nvSpPr>
        <p:spPr>
          <a:xfrm>
            <a:off x="994938" y="5734782"/>
            <a:ext cx="4454660" cy="461665"/>
          </a:xfrm>
          <a:prstGeom prst="rect">
            <a:avLst/>
          </a:prstGeom>
          <a:noFill/>
        </p:spPr>
        <p:txBody>
          <a:bodyPr wrap="square" rtlCol="0">
            <a:spAutoFit/>
          </a:bodyPr>
          <a:lstStyle/>
          <a:p>
            <a:r>
              <a:rPr lang="es-ES" sz="1200" dirty="0"/>
              <a:t>Fuente: tomado de </a:t>
            </a:r>
            <a:r>
              <a:rPr lang="es-ES" sz="1200" dirty="0">
                <a:hlinkClick r:id="rId1"/>
              </a:rPr>
              <a:t>http://planea.sep.gob.mx/ba_drev/</a:t>
            </a:r>
            <a:endParaRPr lang="es-ES" sz="1200" dirty="0"/>
          </a:p>
          <a:p>
            <a:endParaRPr lang="es-MX"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graphicFrame>
        <p:nvGraphicFramePr>
          <p:cNvPr id="2" name="Gráfico 1"/>
          <p:cNvGraphicFramePr/>
          <p:nvPr/>
        </p:nvGraphicFramePr>
        <p:xfrm>
          <a:off x="1199456" y="1844824"/>
          <a:ext cx="9865096"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4to. grado</a:t>
            </a:r>
            <a:endParaRPr lang="es-MX" dirty="0"/>
          </a:p>
        </p:txBody>
      </p:sp>
      <p:graphicFrame>
        <p:nvGraphicFramePr>
          <p:cNvPr id="2" name="Gráfico 1"/>
          <p:cNvGraphicFramePr/>
          <p:nvPr/>
        </p:nvGraphicFramePr>
        <p:xfrm>
          <a:off x="1199456" y="1844824"/>
          <a:ext cx="9937104"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5to. grado</a:t>
            </a:r>
            <a:endParaRPr lang="es-MX" dirty="0"/>
          </a:p>
        </p:txBody>
      </p:sp>
      <p:graphicFrame>
        <p:nvGraphicFramePr>
          <p:cNvPr id="2" name="Gráfico 1"/>
          <p:cNvGraphicFramePr/>
          <p:nvPr/>
        </p:nvGraphicFramePr>
        <p:xfrm>
          <a:off x="1271464" y="1916832"/>
          <a:ext cx="9937104" cy="42488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Ética, Naturaleza y Sociedades</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6to. grado</a:t>
            </a:r>
            <a:endParaRPr lang="es-MX" dirty="0"/>
          </a:p>
        </p:txBody>
      </p:sp>
      <p:graphicFrame>
        <p:nvGraphicFramePr>
          <p:cNvPr id="2" name="Gráfico 1"/>
          <p:cNvGraphicFramePr/>
          <p:nvPr/>
        </p:nvGraphicFramePr>
        <p:xfrm>
          <a:off x="1271464" y="1916832"/>
          <a:ext cx="9937104" cy="410445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2"/>
          </p:nvPr>
        </p:nvSpPr>
        <p:spPr>
          <a:xfrm>
            <a:off x="914400" y="2011892"/>
            <a:ext cx="10366176" cy="3762375"/>
          </a:xfrm>
        </p:spPr>
        <p:txBody>
          <a:bodyPr>
            <a:normAutofit fontScale="92500" lnSpcReduction="10000"/>
          </a:bodyPr>
          <a:lstStyle/>
          <a:p>
            <a:pPr algn="just"/>
            <a:r>
              <a:rPr lang="es-MX" b="1" dirty="0">
                <a:solidFill>
                  <a:srgbClr val="3C3C3B"/>
                </a:solidFill>
              </a:rPr>
              <a:t>Tendencia General</a:t>
            </a:r>
            <a:endParaRPr lang="es-MX" dirty="0">
              <a:solidFill>
                <a:srgbClr val="3C3C3B"/>
              </a:solidFill>
            </a:endParaRPr>
          </a:p>
          <a:p>
            <a:pPr algn="just"/>
            <a:r>
              <a:rPr lang="es-MX" dirty="0">
                <a:solidFill>
                  <a:srgbClr val="3C3C3B"/>
                </a:solidFill>
              </a:rPr>
              <a:t>La mayoría de los estudiantes en todas las modalidades educativas se encuentran en el nivel "En proceso de desarrollo" (EPD). Esto sugiere que, en general, los estudiantes están adquiriendo conocimientos y habilidades básicos relacionados con ética, naturaleza y sociedades, pero aún requieren más práctica y consolidación.</a:t>
            </a:r>
            <a:endParaRPr lang="es-MX" dirty="0">
              <a:solidFill>
                <a:srgbClr val="3C3C3B"/>
              </a:solidFill>
            </a:endParaRPr>
          </a:p>
          <a:p>
            <a:pPr algn="just"/>
            <a:r>
              <a:rPr lang="es-MX" b="1" dirty="0">
                <a:solidFill>
                  <a:srgbClr val="3C3C3B"/>
                </a:solidFill>
              </a:rPr>
              <a:t>Análisis por Modalidad Educativa</a:t>
            </a:r>
            <a:endParaRPr lang="es-MX" dirty="0">
              <a:solidFill>
                <a:srgbClr val="3C3C3B"/>
              </a:solidFill>
            </a:endParaRPr>
          </a:p>
          <a:p>
            <a:pPr algn="just"/>
            <a:r>
              <a:rPr lang="es-MX" b="1" dirty="0">
                <a:solidFill>
                  <a:srgbClr val="3C3C3B"/>
                </a:solidFill>
              </a:rPr>
              <a:t>Escuelas Particulares:</a:t>
            </a:r>
            <a:r>
              <a:rPr lang="es-MX" dirty="0">
                <a:solidFill>
                  <a:srgbClr val="3C3C3B"/>
                </a:solidFill>
              </a:rPr>
              <a:t> Presentan los porcentajes más altos de estudiantes en los niveles "Aprendizaje desarrollado" (AD) y "En proceso de desarrollo" (EPD), y los más bajos en los niveles "Sin evidencias de desarrollo" (SE) y "Requiere apoyo" (RA). Esto indica que, en promedio, los estudiantes de escuelas particulares tienen un mejor desempeño en el área de ética, naturaleza y sociedades.</a:t>
            </a:r>
            <a:endParaRPr lang="es-MX" dirty="0">
              <a:solidFill>
                <a:srgbClr val="3C3C3B"/>
              </a:solidFill>
            </a:endParaRPr>
          </a:p>
          <a:p>
            <a:pPr algn="just"/>
            <a:r>
              <a:rPr lang="es-MX" b="1" dirty="0">
                <a:solidFill>
                  <a:srgbClr val="3C3C3B"/>
                </a:solidFill>
              </a:rPr>
              <a:t>Escuelas Indígenas y Generales:</a:t>
            </a:r>
            <a:r>
              <a:rPr lang="es-MX" dirty="0">
                <a:solidFill>
                  <a:srgbClr val="3C3C3B"/>
                </a:solidFill>
              </a:rPr>
              <a:t> Presentan resultados más similares, con una mayor proporción de estudiantes en los niveles "En proceso de desarrollo" (EPD) y "Requiere apoyo" (RA). Esto sugiere que los estudiantes de estas modalidades podrían requerir de mayores apoyos para alcanzar niveles más altos de dominio en este campo.</a:t>
            </a:r>
            <a:endParaRPr lang="es-MX" dirty="0">
              <a:solidFill>
                <a:srgbClr val="3C3C3B"/>
              </a:solidFill>
            </a:endParaRPr>
          </a:p>
          <a:p>
            <a:pPr algn="just"/>
            <a:endParaRPr lang="es-MX" dirty="0">
              <a:solidFill>
                <a:srgbClr val="3C3C3B"/>
              </a:solidFill>
            </a:endParaRPr>
          </a:p>
        </p:txBody>
      </p:sp>
      <p:sp>
        <p:nvSpPr>
          <p:cNvPr id="3" name="Título 2"/>
          <p:cNvSpPr>
            <a:spLocks noGrp="1"/>
          </p:cNvSpPr>
          <p:nvPr>
            <p:ph type="title"/>
          </p:nvPr>
        </p:nvSpPr>
        <p:spPr>
          <a:xfrm>
            <a:off x="914400" y="692330"/>
            <a:ext cx="7629872" cy="966653"/>
          </a:xfrm>
        </p:spPr>
        <p:txBody>
          <a:bodyPr/>
          <a:lstStyle/>
          <a:p>
            <a:r>
              <a:rPr lang="en-GB" sz="2000" b="0" dirty="0">
                <a:solidFill>
                  <a:srgbClr val="6B1C32"/>
                </a:solidFill>
                <a:latin typeface="Montserrat Black" panose="00000A00000000000000" pitchFamily="50" charset="0"/>
              </a:rPr>
              <a:t>Análisis del campo formativo </a:t>
            </a:r>
            <a:br>
              <a:rPr lang="en-GB" sz="2000" b="0" dirty="0">
                <a:solidFill>
                  <a:srgbClr val="6B1C32"/>
                </a:solidFill>
                <a:latin typeface="Montserrat Black" panose="00000A00000000000000" pitchFamily="50" charset="0"/>
              </a:rPr>
            </a:br>
            <a:r>
              <a:rPr lang="en-GB" sz="2000" b="0" dirty="0">
                <a:solidFill>
                  <a:srgbClr val="6B1C32"/>
                </a:solidFill>
                <a:latin typeface="Montserrat Black" panose="00000A00000000000000" pitchFamily="50" charset="0"/>
              </a:rPr>
              <a:t>“Etica, naturaleza y sociedades”</a:t>
            </a:r>
            <a:endParaRPr lang="es-MX"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half" idx="2"/>
          </p:nvPr>
        </p:nvSpPr>
        <p:spPr bwMode="auto">
          <a:xfrm>
            <a:off x="914400" y="1907921"/>
            <a:ext cx="1022216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Fortalecer la educación cívica:</a:t>
            </a:r>
            <a:r>
              <a:rPr kumimoji="0" lang="es-MX" altLang="es-MX" sz="1800" b="0" i="0" u="none" strike="noStrike" cap="none" normalizeH="0" baseline="0" dirty="0">
                <a:ln>
                  <a:noFill/>
                </a:ln>
                <a:solidFill>
                  <a:srgbClr val="3C3C3B"/>
                </a:solidFill>
                <a:effectLst/>
                <a:latin typeface="Arial" panose="020B0604020202020204" pitchFamily="34" charset="0"/>
              </a:rPr>
              <a:t> Los resultados sugieren que es necesario fortalecer la educación cívica en todas las modalidades educativas, especialmente en aquellas donde los resultados son más bajos.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Adaptación a las necesidades de cada modalidad:</a:t>
            </a:r>
            <a:r>
              <a:rPr kumimoji="0" lang="es-MX" altLang="es-MX" sz="1800" b="0" i="0" u="none" strike="noStrike" cap="none" normalizeH="0" baseline="0" dirty="0">
                <a:ln>
                  <a:noFill/>
                </a:ln>
                <a:solidFill>
                  <a:srgbClr val="3C3C3B"/>
                </a:solidFill>
                <a:effectLst/>
                <a:latin typeface="Arial" panose="020B0604020202020204" pitchFamily="34" charset="0"/>
              </a:rPr>
              <a:t> Las escuelas deben adaptar sus programas y recursos para atender las necesidades específicas de los estudiantes, considerando el contexto en el que se encuentran.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Promover la conciencia ambiental y social:</a:t>
            </a:r>
            <a:r>
              <a:rPr kumimoji="0" lang="es-MX" altLang="es-MX" sz="1800" b="0" i="0" u="none" strike="noStrike" cap="none" normalizeH="0" baseline="0" dirty="0">
                <a:ln>
                  <a:noFill/>
                </a:ln>
                <a:solidFill>
                  <a:srgbClr val="3C3C3B"/>
                </a:solidFill>
                <a:effectLst/>
                <a:latin typeface="Arial" panose="020B0604020202020204" pitchFamily="34" charset="0"/>
              </a:rPr>
              <a:t> Es importante promover la conciencia ambiental y social en los estudiantes desde temprana edad, fomentando valores como el respeto, la solidaridad y la responsabilidad.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Fomentar la participación ciudadana:</a:t>
            </a:r>
            <a:r>
              <a:rPr kumimoji="0" lang="es-MX" altLang="es-MX" sz="1800" b="0" i="0" u="none" strike="noStrike" cap="none" normalizeH="0" baseline="0" dirty="0">
                <a:ln>
                  <a:noFill/>
                </a:ln>
                <a:solidFill>
                  <a:srgbClr val="3C3C3B"/>
                </a:solidFill>
                <a:effectLst/>
                <a:latin typeface="Arial" panose="020B0604020202020204" pitchFamily="34" charset="0"/>
              </a:rPr>
              <a:t> Se debe fomentar la participación ciudadana en los estudiantes, promoviendo su interés por los asuntos públicos y su capacidad para tomar decisiones informadas.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Colaboración entre docentes y familias:</a:t>
            </a:r>
            <a:r>
              <a:rPr kumimoji="0" lang="es-MX" altLang="es-MX" sz="1800" b="0" i="0" u="none" strike="noStrike" cap="none" normalizeH="0" baseline="0" dirty="0">
                <a:ln>
                  <a:noFill/>
                </a:ln>
                <a:solidFill>
                  <a:srgbClr val="3C3C3B"/>
                </a:solidFill>
                <a:effectLst/>
                <a:latin typeface="Arial" panose="020B0604020202020204" pitchFamily="34" charset="0"/>
              </a:rPr>
              <a:t> La colaboración entre docentes y familias es fundamental para apoyar el desarrollo de valores y actitudes cívicas en los estudiantes.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p:txBody>
          <a:bodyPr>
            <a:normAutofit/>
          </a:bodyPr>
          <a:lstStyle/>
          <a:p>
            <a:pPr algn="ctr"/>
            <a:r>
              <a:rPr lang="es-ES" sz="4000" b="1" dirty="0">
                <a:solidFill>
                  <a:schemeClr val="bg1">
                    <a:lumMod val="50000"/>
                  </a:schemeClr>
                </a:solidFill>
              </a:rPr>
              <a:t>De lo Humano y lo Comunitario</a:t>
            </a:r>
            <a:endParaRPr lang="es-MX" sz="4000" b="1" dirty="0">
              <a:solidFill>
                <a:schemeClr val="bg1">
                  <a:lumMod val="50000"/>
                </a:schemeClr>
              </a:solidFill>
            </a:endParaRPr>
          </a:p>
        </p:txBody>
      </p:sp>
      <p:sp>
        <p:nvSpPr>
          <p:cNvPr id="9" name="CuadroTexto 8"/>
          <p:cNvSpPr txBox="1"/>
          <p:nvPr/>
        </p:nvSpPr>
        <p:spPr>
          <a:xfrm>
            <a:off x="3053687" y="3247746"/>
            <a:ext cx="6107372" cy="369332"/>
          </a:xfrm>
          <a:prstGeom prst="rect">
            <a:avLst/>
          </a:prstGeom>
          <a:noFill/>
        </p:spPr>
        <p:txBody>
          <a:bodyPr wrap="square">
            <a:spAutoFit/>
          </a:bodyPr>
          <a:lstStyle/>
          <a:p>
            <a:endParaRPr lang="es-MX" dirty="0"/>
          </a:p>
        </p:txBody>
      </p:sp>
      <p:sp>
        <p:nvSpPr>
          <p:cNvPr id="11" name="CuadroTexto 10"/>
          <p:cNvSpPr txBox="1"/>
          <p:nvPr/>
        </p:nvSpPr>
        <p:spPr>
          <a:xfrm>
            <a:off x="3053687" y="3247746"/>
            <a:ext cx="6107372" cy="369332"/>
          </a:xfrm>
          <a:prstGeom prst="rect">
            <a:avLst/>
          </a:prstGeom>
          <a:noFill/>
        </p:spPr>
        <p:txBody>
          <a:bodyPr wrap="square">
            <a:spAutoFit/>
          </a:bodyPr>
          <a:lstStyle/>
          <a:p>
            <a:endParaRPr lang="es-MX" dirty="0"/>
          </a:p>
        </p:txBody>
      </p:sp>
      <p:pic>
        <p:nvPicPr>
          <p:cNvPr id="3" name="Imagen 2"/>
          <p:cNvPicPr>
            <a:picLocks noChangeAspect="1"/>
          </p:cNvPicPr>
          <p:nvPr/>
        </p:nvPicPr>
        <p:blipFill>
          <a:blip r:embed="rId1"/>
          <a:stretch>
            <a:fillRect/>
          </a:stretch>
        </p:blipFill>
        <p:spPr>
          <a:xfrm>
            <a:off x="8686062" y="3881034"/>
            <a:ext cx="3067478" cy="2648320"/>
          </a:xfrm>
          <a:prstGeom prst="rect">
            <a:avLst/>
          </a:prstGeom>
        </p:spPr>
      </p:pic>
      <p:pic>
        <p:nvPicPr>
          <p:cNvPr id="12" name="Imagen 11"/>
          <p:cNvPicPr>
            <a:picLocks noChangeAspect="1"/>
          </p:cNvPicPr>
          <p:nvPr/>
        </p:nvPicPr>
        <p:blipFill>
          <a:blip r:embed="rId2"/>
          <a:stretch>
            <a:fillRect/>
          </a:stretch>
        </p:blipFill>
        <p:spPr>
          <a:xfrm>
            <a:off x="4151213" y="3881034"/>
            <a:ext cx="3889573" cy="2813734"/>
          </a:xfrm>
          <a:prstGeom prst="rect">
            <a:avLst/>
          </a:prstGeom>
        </p:spPr>
      </p:pic>
      <p:pic>
        <p:nvPicPr>
          <p:cNvPr id="16" name="Imagen 15"/>
          <p:cNvPicPr>
            <a:picLocks noChangeAspect="1"/>
          </p:cNvPicPr>
          <p:nvPr/>
        </p:nvPicPr>
        <p:blipFill>
          <a:blip r:embed="rId3"/>
          <a:stretch>
            <a:fillRect/>
          </a:stretch>
        </p:blipFill>
        <p:spPr>
          <a:xfrm>
            <a:off x="595966" y="3881034"/>
            <a:ext cx="3067478" cy="2486372"/>
          </a:xfrm>
          <a:prstGeom prst="rect">
            <a:avLst/>
          </a:prstGeom>
        </p:spPr>
      </p:pic>
      <p:sp>
        <p:nvSpPr>
          <p:cNvPr id="4" name="Título 4"/>
          <p:cNvSpPr>
            <a:spLocks noGrp="1"/>
          </p:cNvSpPr>
          <p:nvPr>
            <p:ph type="title"/>
          </p:nvPr>
        </p:nvSpPr>
        <p:spPr>
          <a:xfrm>
            <a:off x="914400" y="692330"/>
            <a:ext cx="5181600" cy="966653"/>
          </a:xfrm>
        </p:spPr>
        <p:txBody>
          <a:bodyPr/>
          <a:lstStyle/>
          <a:p>
            <a:r>
              <a:rPr lang="es-ES" dirty="0"/>
              <a:t>Resultados de educación primaria</a:t>
            </a:r>
            <a:endParaRPr lang="es-MX"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a:spLocks noGrp="1"/>
          </p:cNvSpPr>
          <p:nvPr>
            <p:ph type="title"/>
          </p:nvPr>
        </p:nvSpPr>
        <p:spPr>
          <a:xfrm>
            <a:off x="942536" y="520504"/>
            <a:ext cx="7846142" cy="966653"/>
          </a:xfrm>
        </p:spPr>
        <p:txBody>
          <a:bodyPr/>
          <a:lstStyle/>
          <a:p>
            <a:pPr algn="ctr"/>
            <a:r>
              <a:rPr lang="en-GB" sz="2400" b="0" dirty="0">
                <a:solidFill>
                  <a:srgbClr val="6B1C32"/>
                </a:solidFill>
                <a:latin typeface="Montserrat" panose="00000500000000000000" pitchFamily="50" charset="0"/>
              </a:rPr>
              <a:t>Porcentaje del nivel de integración del aprendizaje </a:t>
            </a:r>
            <a:r>
              <a:rPr lang="en-GB" sz="2400" b="0" dirty="0">
                <a:solidFill>
                  <a:srgbClr val="6B1C32"/>
                </a:solidFill>
                <a:latin typeface="Montserrat Black" panose="00000A00000000000000" pitchFamily="50" charset="0"/>
              </a:rPr>
              <a:t>“</a:t>
            </a:r>
            <a:r>
              <a:rPr lang="es-ES" sz="2400" b="0" dirty="0">
                <a:solidFill>
                  <a:srgbClr val="6B1C32"/>
                </a:solidFill>
                <a:latin typeface="Montserrat Black" panose="00000A00000000000000" pitchFamily="50" charset="0"/>
              </a:rPr>
              <a:t>De lo Humano y lo Comunitario</a:t>
            </a:r>
            <a:r>
              <a:rPr lang="en-GB" sz="2400" b="0" dirty="0">
                <a:solidFill>
                  <a:srgbClr val="6B1C32"/>
                </a:solidFill>
                <a:latin typeface="Montserrat Black" panose="00000A00000000000000" pitchFamily="50" charset="0"/>
              </a:rPr>
              <a:t>”</a:t>
            </a:r>
            <a:endParaRPr lang="es-MX" sz="2400" b="0" dirty="0">
              <a:solidFill>
                <a:srgbClr val="6B1C32"/>
              </a:solidFill>
              <a:latin typeface="Montserrat" panose="00000500000000000000" pitchFamily="50" charset="0"/>
            </a:endParaRPr>
          </a:p>
        </p:txBody>
      </p:sp>
      <p:pic>
        <p:nvPicPr>
          <p:cNvPr id="8" name="Imagen 7"/>
          <p:cNvPicPr>
            <a:picLocks noChangeAspect="1"/>
          </p:cNvPicPr>
          <p:nvPr/>
        </p:nvPicPr>
        <p:blipFill>
          <a:blip r:embed="rId1"/>
          <a:stretch>
            <a:fillRect/>
          </a:stretch>
        </p:blipFill>
        <p:spPr>
          <a:xfrm>
            <a:off x="1535797" y="1834468"/>
            <a:ext cx="9120406" cy="447485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1er. grado</a:t>
            </a:r>
            <a:endParaRPr lang="es-MX" dirty="0"/>
          </a:p>
        </p:txBody>
      </p:sp>
      <p:graphicFrame>
        <p:nvGraphicFramePr>
          <p:cNvPr id="2" name="Gráfico 1"/>
          <p:cNvGraphicFramePr/>
          <p:nvPr/>
        </p:nvGraphicFramePr>
        <p:xfrm>
          <a:off x="1271464" y="1916832"/>
          <a:ext cx="9865096" cy="42488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2do. grado</a:t>
            </a:r>
            <a:endParaRPr lang="es-MX" dirty="0"/>
          </a:p>
        </p:txBody>
      </p:sp>
      <p:graphicFrame>
        <p:nvGraphicFramePr>
          <p:cNvPr id="2" name="Gráfico 1"/>
          <p:cNvGraphicFramePr/>
          <p:nvPr/>
        </p:nvGraphicFramePr>
        <p:xfrm>
          <a:off x="1199456" y="1916832"/>
          <a:ext cx="9937104" cy="42488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56393" y="1127185"/>
            <a:ext cx="5420884" cy="688880"/>
          </a:xfrm>
        </p:spPr>
        <p:txBody>
          <a:bodyPr anchor="ctr"/>
          <a:lstStyle/>
          <a:p>
            <a:pPr algn="ctr"/>
            <a:r>
              <a:rPr lang="es-MX" sz="2000" b="0" dirty="0">
                <a:solidFill>
                  <a:srgbClr val="6B1C32"/>
                </a:solidFill>
                <a:latin typeface="Montserrat Black" panose="00000A00000000000000" pitchFamily="50" charset="0"/>
              </a:rPr>
              <a:t>Características de los Ejercicios Integradores del Aprendizaje (EIA): </a:t>
            </a:r>
            <a:endParaRPr lang="es-MX" sz="2000" b="0" dirty="0">
              <a:solidFill>
                <a:srgbClr val="6B1C32"/>
              </a:solidFill>
              <a:latin typeface="Montserrat Black" panose="00000A00000000000000" pitchFamily="50" charset="0"/>
            </a:endParaRPr>
          </a:p>
        </p:txBody>
      </p:sp>
      <p:pic>
        <p:nvPicPr>
          <p:cNvPr id="13" name="Imagen 12"/>
          <p:cNvPicPr>
            <a:picLocks noChangeAspect="1"/>
          </p:cNvPicPr>
          <p:nvPr/>
        </p:nvPicPr>
        <p:blipFill rotWithShape="1">
          <a:blip r:embed="rId1"/>
          <a:srcRect l="39062" t="25862" r="17813" b="16928"/>
          <a:stretch>
            <a:fillRect/>
          </a:stretch>
        </p:blipFill>
        <p:spPr>
          <a:xfrm>
            <a:off x="626733" y="1870871"/>
            <a:ext cx="5298675" cy="4405495"/>
          </a:xfrm>
          <a:prstGeom prst="rect">
            <a:avLst/>
          </a:prstGeom>
        </p:spPr>
      </p:pic>
      <p:pic>
        <p:nvPicPr>
          <p:cNvPr id="15" name="Imagen 14"/>
          <p:cNvPicPr>
            <a:picLocks noChangeAspect="1"/>
          </p:cNvPicPr>
          <p:nvPr/>
        </p:nvPicPr>
        <p:blipFill rotWithShape="1">
          <a:blip r:embed="rId2"/>
          <a:srcRect l="40000" t="24155" r="18282" b="4978"/>
          <a:stretch>
            <a:fillRect/>
          </a:stretch>
        </p:blipFill>
        <p:spPr>
          <a:xfrm>
            <a:off x="6789060" y="1870871"/>
            <a:ext cx="4488540" cy="4405496"/>
          </a:xfrm>
          <a:prstGeom prst="rect">
            <a:avLst/>
          </a:prstGeom>
        </p:spPr>
      </p:pic>
      <p:sp>
        <p:nvSpPr>
          <p:cNvPr id="16" name="Título 3"/>
          <p:cNvSpPr txBox="1"/>
          <p:nvPr/>
        </p:nvSpPr>
        <p:spPr>
          <a:xfrm>
            <a:off x="6873468" y="1169389"/>
            <a:ext cx="4190999" cy="942874"/>
          </a:xfrm>
          <a:prstGeom prst="rect">
            <a:avLst/>
          </a:prstGeom>
        </p:spPr>
        <p:txBody>
          <a:bodyP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anose="00000700000000000000" pitchFamily="2" charset="77"/>
                <a:ea typeface="+mj-ea"/>
                <a:cs typeface="+mj-cs"/>
              </a:defRPr>
            </a:lvl1pPr>
          </a:lstStyle>
          <a:p>
            <a:r>
              <a:rPr lang="es-MX" sz="2000" b="0" dirty="0">
                <a:solidFill>
                  <a:srgbClr val="6B1C32"/>
                </a:solidFill>
                <a:latin typeface="Montserrat Black" panose="00000A00000000000000" pitchFamily="50" charset="0"/>
              </a:rPr>
              <a:t>V</a:t>
            </a:r>
            <a:r>
              <a:rPr lang="en-GB" sz="2000" b="0" dirty="0">
                <a:solidFill>
                  <a:srgbClr val="6B1C32"/>
                </a:solidFill>
                <a:latin typeface="Montserrat Black" panose="00000A00000000000000" pitchFamily="50" charset="0"/>
              </a:rPr>
              <a:t>entajas de la evaluación a través de EIA</a:t>
            </a:r>
            <a:endParaRPr lang="es-MX" sz="2000" b="0" dirty="0">
              <a:solidFill>
                <a:srgbClr val="6B1C32"/>
              </a:solidFill>
              <a:latin typeface="Montserrat Black" panose="00000A00000000000000" pitchFamily="50"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3er. grado</a:t>
            </a:r>
            <a:endParaRPr lang="es-MX" dirty="0"/>
          </a:p>
        </p:txBody>
      </p:sp>
      <p:graphicFrame>
        <p:nvGraphicFramePr>
          <p:cNvPr id="2" name="Gráfico 1"/>
          <p:cNvGraphicFramePr/>
          <p:nvPr/>
        </p:nvGraphicFramePr>
        <p:xfrm>
          <a:off x="1271464" y="1916832"/>
          <a:ext cx="9865096" cy="410445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4to. grado</a:t>
            </a:r>
            <a:endParaRPr lang="es-MX" dirty="0"/>
          </a:p>
        </p:txBody>
      </p:sp>
      <p:graphicFrame>
        <p:nvGraphicFramePr>
          <p:cNvPr id="2" name="Gráfico 1"/>
          <p:cNvGraphicFramePr/>
          <p:nvPr/>
        </p:nvGraphicFramePr>
        <p:xfrm>
          <a:off x="1127448" y="1844824"/>
          <a:ext cx="10009112" cy="43208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5to. grado</a:t>
            </a:r>
            <a:endParaRPr lang="es-MX" dirty="0"/>
          </a:p>
        </p:txBody>
      </p:sp>
      <p:graphicFrame>
        <p:nvGraphicFramePr>
          <p:cNvPr id="2" name="Gráfico 1"/>
          <p:cNvGraphicFramePr/>
          <p:nvPr/>
        </p:nvGraphicFramePr>
        <p:xfrm>
          <a:off x="1271464" y="1988840"/>
          <a:ext cx="9865096" cy="41768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99" y="692330"/>
            <a:ext cx="7906043" cy="966653"/>
          </a:xfrm>
        </p:spPr>
        <p:txBody>
          <a:bodyPr anchor="ctr"/>
          <a:lstStyle/>
          <a:p>
            <a:pPr algn="ctr"/>
            <a:r>
              <a:rPr lang="es-ES" sz="3200" dirty="0">
                <a:solidFill>
                  <a:srgbClr val="6B1C32"/>
                </a:solidFill>
                <a:latin typeface="Montserrat Black" panose="00000A00000000000000" pitchFamily="50" charset="0"/>
              </a:rPr>
              <a:t>De lo Humano y lo Comunitario</a:t>
            </a:r>
            <a:br>
              <a:rPr lang="es-ES" sz="3200" dirty="0">
                <a:solidFill>
                  <a:srgbClr val="6B1C32"/>
                </a:solidFill>
                <a:latin typeface="Montserrat Black" panose="00000A00000000000000" pitchFamily="50" charset="0"/>
              </a:rPr>
            </a:br>
            <a:r>
              <a:rPr lang="es-ES" sz="3200" dirty="0">
                <a:solidFill>
                  <a:srgbClr val="6B1C32"/>
                </a:solidFill>
                <a:latin typeface="Montserrat Black" panose="00000A00000000000000" pitchFamily="50" charset="0"/>
              </a:rPr>
              <a:t>6to. grado</a:t>
            </a:r>
            <a:endParaRPr lang="es-MX" dirty="0"/>
          </a:p>
        </p:txBody>
      </p:sp>
      <p:graphicFrame>
        <p:nvGraphicFramePr>
          <p:cNvPr id="2" name="Gráfico 1"/>
          <p:cNvGraphicFramePr/>
          <p:nvPr/>
        </p:nvGraphicFramePr>
        <p:xfrm>
          <a:off x="1199456" y="1844824"/>
          <a:ext cx="9865096" cy="432084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a:spLocks noGrp="1"/>
          </p:cNvSpPr>
          <p:nvPr>
            <p:ph sz="half" idx="2"/>
          </p:nvPr>
        </p:nvSpPr>
        <p:spPr>
          <a:xfrm>
            <a:off x="914400" y="2011892"/>
            <a:ext cx="10294168" cy="3762375"/>
          </a:xfrm>
        </p:spPr>
        <p:txBody>
          <a:bodyPr>
            <a:normAutofit fontScale="92500" lnSpcReduction="10000"/>
          </a:bodyPr>
          <a:lstStyle/>
          <a:p>
            <a:r>
              <a:rPr lang="es-MX" b="1" dirty="0">
                <a:solidFill>
                  <a:srgbClr val="3C3C3B"/>
                </a:solidFill>
              </a:rPr>
              <a:t>Tendencia General</a:t>
            </a:r>
            <a:endParaRPr lang="es-MX" dirty="0">
              <a:solidFill>
                <a:srgbClr val="3C3C3B"/>
              </a:solidFill>
            </a:endParaRPr>
          </a:p>
          <a:p>
            <a:r>
              <a:rPr lang="es-MX" dirty="0">
                <a:solidFill>
                  <a:srgbClr val="3C3C3B"/>
                </a:solidFill>
              </a:rPr>
              <a:t>La mayoría de los estudiantes en todas las modalidades educativas se encuentran en el nivel "En proceso de desarrollo" (EPD). Esto sugiere que, en general, los estudiantes están adquiriendo conocimientos y habilidades básicos relacionados con lo humano y lo comunitario, pero aún requieren más práctica y consolidación.</a:t>
            </a:r>
            <a:endParaRPr lang="es-MX" dirty="0">
              <a:solidFill>
                <a:srgbClr val="3C3C3B"/>
              </a:solidFill>
            </a:endParaRPr>
          </a:p>
          <a:p>
            <a:r>
              <a:rPr lang="es-MX" b="1" dirty="0">
                <a:solidFill>
                  <a:srgbClr val="3C3C3B"/>
                </a:solidFill>
              </a:rPr>
              <a:t>Análisis por Modalidad Educativa</a:t>
            </a:r>
            <a:endParaRPr lang="es-MX" dirty="0">
              <a:solidFill>
                <a:srgbClr val="3C3C3B"/>
              </a:solidFill>
            </a:endParaRPr>
          </a:p>
          <a:p>
            <a:r>
              <a:rPr lang="es-MX" b="1" dirty="0">
                <a:solidFill>
                  <a:srgbClr val="3C3C3B"/>
                </a:solidFill>
              </a:rPr>
              <a:t>Escuelas Particulares:</a:t>
            </a:r>
            <a:r>
              <a:rPr lang="es-MX" dirty="0">
                <a:solidFill>
                  <a:srgbClr val="3C3C3B"/>
                </a:solidFill>
              </a:rPr>
              <a:t> Presentan los porcentajes más altos de estudiantes en los niveles "Aprendizaje desarrollado" (AD) y "En proceso de desarrollo" (EPD), y los más bajos en los niveles "Sin evidencias de desarrollo" (SE) y "Requiere apoyo" (RA). Esto indica que, en promedio, los estudiantes de escuelas particulares tienen un mejor desempeño en el área de lo humano y lo comunitario.</a:t>
            </a:r>
            <a:endParaRPr lang="es-MX" dirty="0">
              <a:solidFill>
                <a:srgbClr val="3C3C3B"/>
              </a:solidFill>
            </a:endParaRPr>
          </a:p>
          <a:p>
            <a:r>
              <a:rPr lang="es-MX" b="1" dirty="0">
                <a:solidFill>
                  <a:srgbClr val="3C3C3B"/>
                </a:solidFill>
              </a:rPr>
              <a:t>Escuelas Indígenas y Generales:</a:t>
            </a:r>
            <a:r>
              <a:rPr lang="es-MX" dirty="0">
                <a:solidFill>
                  <a:srgbClr val="3C3C3B"/>
                </a:solidFill>
              </a:rPr>
              <a:t> Presentan resultados más similares, con una mayor proporción de estudiantes en los niveles "En proceso de desarrollo" (EPD) y "Requiere apoyo" (RA). Esto sugiere que los estudiantes de estas modalidades podrían requerir de mayores apoyos para alcanzar niveles más altos de dominio en este campo.</a:t>
            </a:r>
            <a:endParaRPr lang="es-MX" dirty="0">
              <a:solidFill>
                <a:srgbClr val="3C3C3B"/>
              </a:solidFill>
            </a:endParaRPr>
          </a:p>
          <a:p>
            <a:endParaRPr lang="es-MX" dirty="0">
              <a:solidFill>
                <a:srgbClr val="3C3C3B"/>
              </a:solidFill>
            </a:endParaRPr>
          </a:p>
        </p:txBody>
      </p:sp>
      <p:sp>
        <p:nvSpPr>
          <p:cNvPr id="6" name="Título 2"/>
          <p:cNvSpPr>
            <a:spLocks noGrp="1"/>
          </p:cNvSpPr>
          <p:nvPr>
            <p:ph type="title"/>
          </p:nvPr>
        </p:nvSpPr>
        <p:spPr>
          <a:xfrm>
            <a:off x="914400" y="692330"/>
            <a:ext cx="8061920" cy="966653"/>
          </a:xfrm>
        </p:spPr>
        <p:txBody>
          <a:bodyPr/>
          <a:lstStyle/>
          <a:p>
            <a:r>
              <a:rPr lang="en-GB" sz="2000" b="0" dirty="0">
                <a:solidFill>
                  <a:srgbClr val="6B1C32"/>
                </a:solidFill>
                <a:latin typeface="Montserrat Black" panose="00000A00000000000000" pitchFamily="50" charset="0"/>
              </a:rPr>
              <a:t>Análisis del campo formativo </a:t>
            </a:r>
            <a:br>
              <a:rPr lang="en-GB" sz="2000" b="0" dirty="0">
                <a:solidFill>
                  <a:srgbClr val="6B1C32"/>
                </a:solidFill>
                <a:latin typeface="Montserrat Black" panose="00000A00000000000000" pitchFamily="50" charset="0"/>
              </a:rPr>
            </a:br>
            <a:r>
              <a:rPr lang="en-GB" sz="2000" b="0" dirty="0">
                <a:solidFill>
                  <a:srgbClr val="6B1C32"/>
                </a:solidFill>
                <a:latin typeface="Montserrat Black" panose="00000A00000000000000" pitchFamily="50" charset="0"/>
              </a:rPr>
              <a:t>“De lo humano y lo comunitario” </a:t>
            </a:r>
            <a:endParaRPr lang="es-MX"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14400" y="404664"/>
            <a:ext cx="7989912" cy="966653"/>
          </a:xfrm>
        </p:spPr>
        <p:txBody>
          <a:bodyPr/>
          <a:lstStyle/>
          <a:p>
            <a:r>
              <a:rPr lang="es-MX" sz="2000" b="0" dirty="0">
                <a:solidFill>
                  <a:srgbClr val="3C3C3B"/>
                </a:solidFill>
                <a:latin typeface="Montserrat Black" panose="00000A00000000000000" pitchFamily="50" charset="0"/>
              </a:rPr>
              <a:t>Implicaciones para la Educación Primaria</a:t>
            </a:r>
            <a:endParaRPr lang="es-MX" sz="2000" b="0" dirty="0">
              <a:solidFill>
                <a:srgbClr val="3C3C3B"/>
              </a:solidFill>
              <a:latin typeface="Montserrat Black" panose="00000A00000000000000" pitchFamily="50" charset="0"/>
            </a:endParaRPr>
          </a:p>
        </p:txBody>
      </p:sp>
      <p:sp>
        <p:nvSpPr>
          <p:cNvPr id="4" name="Rectangle 1"/>
          <p:cNvSpPr>
            <a:spLocks noGrp="1" noChangeArrowheads="1"/>
          </p:cNvSpPr>
          <p:nvPr>
            <p:ph sz="half" idx="2"/>
          </p:nvPr>
        </p:nvSpPr>
        <p:spPr bwMode="auto">
          <a:xfrm>
            <a:off x="914400" y="2184919"/>
            <a:ext cx="102941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Fortalecer la educación socioemocional:</a:t>
            </a:r>
            <a:r>
              <a:rPr kumimoji="0" lang="es-MX" altLang="es-MX" sz="1800" b="0" i="0" u="none" strike="noStrike" cap="none" normalizeH="0" baseline="0" dirty="0">
                <a:ln>
                  <a:noFill/>
                </a:ln>
                <a:solidFill>
                  <a:srgbClr val="3C3C3B"/>
                </a:solidFill>
                <a:effectLst/>
                <a:latin typeface="Arial" panose="020B0604020202020204" pitchFamily="34" charset="0"/>
              </a:rPr>
              <a:t> Los resultados sugieren que es necesario fortalecer la educación socioemocional en todas las modalidades educativas, especialmente en aquellas donde los resultados son más bajos.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Promover la participación ciudadana:</a:t>
            </a:r>
            <a:r>
              <a:rPr kumimoji="0" lang="es-MX" altLang="es-MX" sz="1800" b="0" i="0" u="none" strike="noStrike" cap="none" normalizeH="0" baseline="0" dirty="0">
                <a:ln>
                  <a:noFill/>
                </a:ln>
                <a:solidFill>
                  <a:srgbClr val="3C3C3B"/>
                </a:solidFill>
                <a:effectLst/>
                <a:latin typeface="Arial" panose="020B0604020202020204" pitchFamily="34" charset="0"/>
              </a:rPr>
              <a:t> Es importante promover la participación ciudadana en los estudiantes, fomentando su interés por los asuntos públicos y su capacidad para tomar decisiones informadas.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Fomentar el respeto por la diversidad:</a:t>
            </a:r>
            <a:r>
              <a:rPr kumimoji="0" lang="es-MX" altLang="es-MX" sz="1800" b="0" i="0" u="none" strike="noStrike" cap="none" normalizeH="0" baseline="0" dirty="0">
                <a:ln>
                  <a:noFill/>
                </a:ln>
                <a:solidFill>
                  <a:srgbClr val="3C3C3B"/>
                </a:solidFill>
                <a:effectLst/>
                <a:latin typeface="Arial" panose="020B0604020202020204" pitchFamily="34" charset="0"/>
              </a:rPr>
              <a:t> Se debe fomentar el respeto por la diversidad cultural y social en los estudiantes, promoviendo la convivencia pacífica y la inclusión.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Desarrollo de habilidades para la vida:</a:t>
            </a:r>
            <a:r>
              <a:rPr kumimoji="0" lang="es-MX" altLang="es-MX" sz="1800" b="0" i="0" u="none" strike="noStrike" cap="none" normalizeH="0" baseline="0" dirty="0">
                <a:ln>
                  <a:noFill/>
                </a:ln>
                <a:solidFill>
                  <a:srgbClr val="3C3C3B"/>
                </a:solidFill>
                <a:effectLst/>
                <a:latin typeface="Arial" panose="020B0604020202020204" pitchFamily="34" charset="0"/>
              </a:rPr>
              <a:t> Es necesario desarrollar habilidades para la vida en los estudiantes, como la resolución de conflictos, la comunicación efectiva y el trabajo en equipo. </a:t>
            </a:r>
            <a:endParaRPr kumimoji="0" lang="es-MX" altLang="es-MX" sz="1800" b="0" i="0" u="none" strike="noStrike" cap="none" normalizeH="0" baseline="0" dirty="0">
              <a:ln>
                <a:noFill/>
              </a:ln>
              <a:solidFill>
                <a:srgbClr val="3C3C3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s-MX" altLang="es-MX" sz="1800" b="1" i="0" u="none" strike="noStrike" cap="none" normalizeH="0" baseline="0" dirty="0">
                <a:ln>
                  <a:noFill/>
                </a:ln>
                <a:solidFill>
                  <a:srgbClr val="3C3C3B"/>
                </a:solidFill>
                <a:effectLst/>
                <a:latin typeface="Arial" panose="020B0604020202020204" pitchFamily="34" charset="0"/>
              </a:rPr>
              <a:t>Colaboración entre docentes y familias:</a:t>
            </a:r>
            <a:r>
              <a:rPr kumimoji="0" lang="es-MX" altLang="es-MX" sz="1800" b="0" i="0" u="none" strike="noStrike" cap="none" normalizeH="0" baseline="0" dirty="0">
                <a:ln>
                  <a:noFill/>
                </a:ln>
                <a:solidFill>
                  <a:srgbClr val="3C3C3B"/>
                </a:solidFill>
                <a:effectLst/>
                <a:latin typeface="Arial" panose="020B0604020202020204" pitchFamily="34" charset="0"/>
              </a:rPr>
              <a:t> La colaboración entre docentes y familias es fundamental para apoyar el desarrollo de habilidades sociales y emocionales en los estudiantes. </a:t>
            </a:r>
            <a:endParaRPr kumimoji="0" lang="es-MX" altLang="es-MX" sz="1800" b="0" i="0" u="none" strike="noStrike" cap="none" normalizeH="0" baseline="0" dirty="0">
              <a:ln>
                <a:noFill/>
              </a:ln>
              <a:solidFill>
                <a:srgbClr val="3C3C3B"/>
              </a:solidFill>
              <a:effectLst/>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13650"/>
            <a:ext cx="10515600" cy="1443324"/>
          </a:xfrm>
        </p:spPr>
        <p:txBody>
          <a:bodyPr anchor="ctr"/>
          <a:lstStyle/>
          <a:p>
            <a:r>
              <a:rPr lang="es-ES" dirty="0"/>
              <a:t>ANEXOS</a:t>
            </a:r>
            <a:endParaRPr lang="es-MX" dirty="0"/>
          </a:p>
        </p:txBody>
      </p:sp>
      <p:cxnSp>
        <p:nvCxnSpPr>
          <p:cNvPr id="8" name="Conector recto 7"/>
          <p:cNvCxnSpPr/>
          <p:nvPr/>
        </p:nvCxnSpPr>
        <p:spPr>
          <a:xfrm>
            <a:off x="4957680" y="3501026"/>
            <a:ext cx="1969679" cy="0"/>
          </a:xfrm>
          <a:prstGeom prst="line">
            <a:avLst/>
          </a:prstGeom>
          <a:ln w="38100">
            <a:solidFill>
              <a:srgbClr val="C2924C"/>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14399" y="537584"/>
            <a:ext cx="7441810" cy="966653"/>
          </a:xfrm>
        </p:spPr>
        <p:txBody>
          <a:bodyPr/>
          <a:lstStyle/>
          <a:p>
            <a:r>
              <a:rPr lang="es-ES" sz="3600" b="0" dirty="0">
                <a:solidFill>
                  <a:srgbClr val="6B1C32"/>
                </a:solidFill>
                <a:latin typeface="Montserrat Black" panose="00000A00000000000000" pitchFamily="50" charset="0"/>
              </a:rPr>
              <a:t>¿Cómo se integra la prueba?</a:t>
            </a:r>
            <a:endParaRPr lang="es-MX" sz="3600" b="0" dirty="0"/>
          </a:p>
        </p:txBody>
      </p:sp>
      <p:sp>
        <p:nvSpPr>
          <p:cNvPr id="2" name="CuadroTexto 1"/>
          <p:cNvSpPr txBox="1"/>
          <p:nvPr/>
        </p:nvSpPr>
        <p:spPr>
          <a:xfrm>
            <a:off x="914399" y="1745334"/>
            <a:ext cx="10578906" cy="1815882"/>
          </a:xfrm>
          <a:prstGeom prst="rect">
            <a:avLst/>
          </a:prstGeom>
          <a:noFill/>
        </p:spPr>
        <p:txBody>
          <a:bodyPr wrap="square">
            <a:spAutoFit/>
          </a:bodyPr>
          <a:lstStyle/>
          <a:p>
            <a:pPr algn="just">
              <a:buClr>
                <a:srgbClr val="800000"/>
              </a:buClr>
            </a:pPr>
            <a:r>
              <a:rPr lang="es-ES" sz="1600" dirty="0">
                <a:solidFill>
                  <a:srgbClr val="2C2C2B"/>
                </a:solidFill>
                <a:latin typeface="Montserrat" panose="00000500000000000000" pitchFamily="50" charset="0"/>
                <a:ea typeface="Verdana" panose="020B0604030504040204" pitchFamily="34" charset="0"/>
              </a:rPr>
              <a:t>Esta evaluación para el ciclo escolar 2024-2025 tiene como referencia los campos formativos, las frases y los Procesos de Desarrollo de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(PDA)</a:t>
            </a:r>
            <a:r>
              <a:rPr lang="es-ES" sz="1600" dirty="0">
                <a:solidFill>
                  <a:srgbClr val="3C3C3B"/>
                </a:solidFill>
                <a:latin typeface="Montserrat" panose="00000500000000000000" pitchFamily="50" charset="0"/>
                <a:ea typeface="Verdana" panose="020B0604030504040204" pitchFamily="34" charset="0"/>
              </a:rPr>
              <a:t> del Plan de Estudio para la Educación Preescolar, Primaria y Secundaria 2022. De acuerdo con los principios y orientaciones de la Nueva Escuela Mexicana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(NEM)</a:t>
            </a:r>
            <a:r>
              <a:rPr lang="es-ES" sz="1600" dirty="0">
                <a:solidFill>
                  <a:srgbClr val="3C3C3B"/>
                </a:solidFill>
                <a:latin typeface="Montserrat" panose="00000500000000000000" pitchFamily="50" charset="0"/>
                <a:ea typeface="Verdana" panose="020B0604030504040204" pitchFamily="34" charset="0"/>
              </a:rPr>
              <a:t>, la Evaluación Diagnóstica se realizó a través de Ejercicios Integradores del Aprendizaje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(EIA)</a:t>
            </a:r>
            <a:r>
              <a:rPr lang="es-ES" sz="1600" dirty="0">
                <a:solidFill>
                  <a:srgbClr val="3C3C3B"/>
                </a:solidFill>
                <a:latin typeface="Montserrat" panose="00000500000000000000" pitchFamily="50" charset="0"/>
                <a:ea typeface="Verdana" panose="020B0604030504040204" pitchFamily="34" charset="0"/>
              </a:rPr>
              <a:t>, que fueron desarrollados por docentes frente a grupo, Asesores Técnicos Pedagógicos de distintas entidades federativas y especialistas de Diseño Curricular de la Secretaría de Educación Pública </a:t>
            </a:r>
            <a:r>
              <a:rPr lang="es-ES"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rPr>
              <a:t>(SEP).</a:t>
            </a:r>
            <a:endParaRPr lang="es-MX" sz="1600" b="1" dirty="0">
              <a:solidFill>
                <a:srgbClr val="3C3C3B"/>
              </a:solidFill>
              <a:effectLst>
                <a:outerShdw blurRad="38100" dist="38100" dir="2700000" algn="tl">
                  <a:srgbClr val="000000">
                    <a:alpha val="43137"/>
                  </a:srgbClr>
                </a:outerShdw>
              </a:effectLst>
              <a:latin typeface="Montserrat" panose="00000500000000000000" pitchFamily="50" charset="0"/>
              <a:ea typeface="Verdana" panose="020B0604030504040204" pitchFamily="34" charset="0"/>
            </a:endParaRPr>
          </a:p>
        </p:txBody>
      </p:sp>
      <p:sp>
        <p:nvSpPr>
          <p:cNvPr id="6" name="Título 3"/>
          <p:cNvSpPr txBox="1"/>
          <p:nvPr/>
        </p:nvSpPr>
        <p:spPr>
          <a:xfrm>
            <a:off x="914399" y="3785412"/>
            <a:ext cx="10578906" cy="2766248"/>
          </a:xfrm>
          <a:prstGeom prst="rect">
            <a:avLst/>
          </a:prstGeom>
        </p:spPr>
        <p:txBody>
          <a:bodyPr anchor="ctr">
            <a:normAutofit/>
          </a:bodyPr>
          <a:lstStyle>
            <a:lvl1pPr algn="ctr" defTabSz="914400" rtl="0" eaLnBrk="1" latinLnBrk="0" hangingPunct="1">
              <a:lnSpc>
                <a:spcPct val="90000"/>
              </a:lnSpc>
              <a:spcBef>
                <a:spcPct val="0"/>
              </a:spcBef>
              <a:buNone/>
              <a:defRPr sz="3200" b="1" i="0" kern="1200">
                <a:solidFill>
                  <a:srgbClr val="9F2240"/>
                </a:solidFill>
                <a:latin typeface="Montserrat SemiBold" panose="00000700000000000000" pitchFamily="2" charset="77"/>
                <a:ea typeface="+mj-ea"/>
                <a:cs typeface="+mj-cs"/>
              </a:defRPr>
            </a:lvl1pPr>
          </a:lstStyle>
          <a:p>
            <a:pPr marL="342900" indent="-342900" algn="l">
              <a:buFont typeface="Arial" panose="020B0604020202020204" pitchFamily="34" charset="0"/>
              <a:buChar char="•"/>
            </a:pPr>
            <a:r>
              <a:rPr lang="en-GB" sz="2000" dirty="0">
                <a:solidFill>
                  <a:srgbClr val="6B1C32"/>
                </a:solidFill>
              </a:rPr>
              <a:t>Ejercicios Integradores de Aprendizaje (EIA)</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n-GB" sz="2000" dirty="0">
                <a:solidFill>
                  <a:srgbClr val="6B1C32"/>
                </a:solidFill>
              </a:rPr>
              <a:t>Rubricas</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n-GB" sz="2000" dirty="0">
                <a:solidFill>
                  <a:srgbClr val="6B1C32"/>
                </a:solidFill>
              </a:rPr>
              <a:t>Formatos para el registro de las valoraciones</a:t>
            </a:r>
            <a:endParaRPr lang="en-GB" sz="2000" dirty="0">
              <a:solidFill>
                <a:srgbClr val="6B1C32"/>
              </a:solidFill>
            </a:endParaRPr>
          </a:p>
          <a:p>
            <a:pPr marL="342900" indent="-342900" algn="l">
              <a:buFont typeface="Arial" panose="020B0604020202020204" pitchFamily="34" charset="0"/>
              <a:buChar char="•"/>
            </a:pPr>
            <a:endParaRPr lang="en-GB" sz="2000" dirty="0">
              <a:solidFill>
                <a:srgbClr val="6B1C32"/>
              </a:solidFill>
            </a:endParaRPr>
          </a:p>
          <a:p>
            <a:pPr marL="342900" indent="-342900" algn="l">
              <a:buFont typeface="Arial" panose="020B0604020202020204" pitchFamily="34" charset="0"/>
              <a:buChar char="•"/>
            </a:pPr>
            <a:r>
              <a:rPr lang="es-MX" sz="2000" dirty="0">
                <a:solidFill>
                  <a:srgbClr val="6B1C32"/>
                </a:solidFill>
              </a:rPr>
              <a:t>Estructura de los EIA</a:t>
            </a:r>
            <a:endParaRPr lang="es-MX" sz="2000" dirty="0">
              <a:solidFill>
                <a:srgbClr val="6B1C32"/>
              </a:solidFill>
            </a:endParaRPr>
          </a:p>
          <a:p>
            <a:pPr marL="342900" indent="-342900" algn="l">
              <a:buFont typeface="Arial" panose="020B0604020202020204" pitchFamily="34" charset="0"/>
              <a:buChar char="•"/>
            </a:pPr>
            <a:endParaRPr lang="es-MX" sz="2000" dirty="0">
              <a:solidFill>
                <a:srgbClr val="6B1C32"/>
              </a:solidFill>
            </a:endParaRPr>
          </a:p>
          <a:p>
            <a:pPr marL="342900" indent="-342900" algn="l">
              <a:buFont typeface="Arial" panose="020B0604020202020204" pitchFamily="34" charset="0"/>
              <a:buChar char="•"/>
            </a:pPr>
            <a:r>
              <a:rPr lang="es-MX" sz="2000" dirty="0">
                <a:solidFill>
                  <a:srgbClr val="6B1C32"/>
                </a:solidFill>
              </a:rPr>
              <a:t>Sistema de Captura de Resultados y Emisión de Reportes (</a:t>
            </a:r>
            <a:r>
              <a:rPr lang="es-MX" sz="2000" dirty="0" err="1">
                <a:solidFill>
                  <a:srgbClr val="6B1C32"/>
                </a:solidFill>
              </a:rPr>
              <a:t>SiCRER</a:t>
            </a:r>
            <a:r>
              <a:rPr lang="es-MX" sz="2000" dirty="0">
                <a:solidFill>
                  <a:srgbClr val="6B1C32"/>
                </a:solidFill>
              </a:rPr>
              <a:t>).</a:t>
            </a:r>
            <a:endParaRPr lang="es-MX" dirty="0">
              <a:solidFill>
                <a:srgbClr val="6B1C3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p:nvPr/>
        </p:nvSpPr>
        <p:spPr>
          <a:xfrm>
            <a:off x="914400" y="867767"/>
            <a:ext cx="7905750" cy="615553"/>
          </a:xfrm>
          <a:prstGeom prst="rect">
            <a:avLst/>
          </a:prstGeom>
          <a:noFill/>
        </p:spPr>
        <p:txBody>
          <a:bodyPr vert="horz" wrap="square" lIns="91440" tIns="45720" rIns="91440" bIns="45720" rtlCol="0" anchor="ctr">
            <a:spAutoFit/>
          </a:bodyPr>
          <a:lstStyle>
            <a:lvl1pPr algn="l" defTabSz="914400" rtl="0" eaLnBrk="1" latinLnBrk="0" hangingPunct="1">
              <a:lnSpc>
                <a:spcPct val="85000"/>
              </a:lnSpc>
              <a:spcBef>
                <a:spcPct val="0"/>
              </a:spcBef>
              <a:buNone/>
              <a:defRPr sz="3200" b="1" i="0" kern="1200" spc="-50" baseline="0">
                <a:solidFill>
                  <a:srgbClr val="9F2240"/>
                </a:solidFill>
                <a:latin typeface="Montserrat SemiBold" panose="00000700000000000000" pitchFamily="2" charset="77"/>
                <a:ea typeface="+mj-ea"/>
                <a:cs typeface="+mj-cs"/>
              </a:defRPr>
            </a:lvl1pPr>
          </a:lstStyle>
          <a:p>
            <a:pPr algn="ctr"/>
            <a:r>
              <a:rPr lang="es-ES" sz="4000" b="0" dirty="0">
                <a:solidFill>
                  <a:srgbClr val="6B1C32"/>
                </a:solidFill>
                <a:latin typeface="Montserrat Black" panose="00000A00000000000000" pitchFamily="50" charset="0"/>
              </a:rPr>
              <a:t>Datos de la prueba</a:t>
            </a:r>
            <a:endParaRPr lang="es-MX" sz="4000" b="0" dirty="0">
              <a:solidFill>
                <a:srgbClr val="6B1C32"/>
              </a:solidFill>
              <a:latin typeface="Montserrat Black" panose="00000A00000000000000" pitchFamily="50" charset="0"/>
            </a:endParaRPr>
          </a:p>
        </p:txBody>
      </p:sp>
      <p:graphicFrame>
        <p:nvGraphicFramePr>
          <p:cNvPr id="4" name="Tabla 3"/>
          <p:cNvGraphicFramePr>
            <a:graphicFrameLocks noGrp="1"/>
          </p:cNvGraphicFramePr>
          <p:nvPr/>
        </p:nvGraphicFramePr>
        <p:xfrm>
          <a:off x="839372" y="2375452"/>
          <a:ext cx="4104499" cy="3217738"/>
        </p:xfrm>
        <a:graphic>
          <a:graphicData uri="http://schemas.openxmlformats.org/drawingml/2006/table">
            <a:tbl>
              <a:tblPr firstRow="1" bandRow="1">
                <a:tableStyleId>{5C22544A-7EE6-4342-B048-85BDC9FD1C3A}</a:tableStyleId>
              </a:tblPr>
              <a:tblGrid>
                <a:gridCol w="2007757"/>
                <a:gridCol w="682190"/>
                <a:gridCol w="757508"/>
                <a:gridCol w="657044"/>
              </a:tblGrid>
              <a:tr h="52723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Campo formativo</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dirty="0">
                          <a:latin typeface="Montserrat" panose="00000500000000000000" pitchFamily="50" charset="0"/>
                        </a:rPr>
                        <a:t>1</a:t>
                      </a:r>
                      <a:r>
                        <a:rPr lang="es-ES" sz="1200" baseline="30000" dirty="0">
                          <a:latin typeface="Montserrat" panose="00000500000000000000" pitchFamily="50" charset="0"/>
                        </a:rPr>
                        <a:t>º </a:t>
                      </a:r>
                      <a:r>
                        <a:rPr lang="es-ES" sz="1200" dirty="0">
                          <a:latin typeface="Montserrat" panose="00000500000000000000" pitchFamily="50" charset="0"/>
                        </a:rPr>
                        <a:t>y 2°</a:t>
                      </a:r>
                      <a:endParaRPr lang="es-MX" sz="12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dirty="0">
                          <a:latin typeface="Montserrat" panose="00000500000000000000" pitchFamily="50" charset="0"/>
                        </a:rPr>
                        <a:t>3</a:t>
                      </a:r>
                      <a:r>
                        <a:rPr lang="es-ES" sz="1200" baseline="30000" dirty="0">
                          <a:latin typeface="Montserrat" panose="00000500000000000000" pitchFamily="50" charset="0"/>
                        </a:rPr>
                        <a:t>º </a:t>
                      </a:r>
                      <a:r>
                        <a:rPr lang="es-ES" sz="1200" dirty="0">
                          <a:latin typeface="Montserrat" panose="00000500000000000000" pitchFamily="50" charset="0"/>
                        </a:rPr>
                        <a:t>y 4°</a:t>
                      </a:r>
                      <a:endParaRPr lang="es-MX" sz="12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dirty="0">
                          <a:latin typeface="Montserrat" panose="00000500000000000000" pitchFamily="50" charset="0"/>
                        </a:rPr>
                        <a:t>5</a:t>
                      </a:r>
                      <a:r>
                        <a:rPr lang="es-ES" sz="1200" baseline="30000" dirty="0">
                          <a:latin typeface="Montserrat" panose="00000500000000000000" pitchFamily="50" charset="0"/>
                        </a:rPr>
                        <a:t>º </a:t>
                      </a:r>
                      <a:r>
                        <a:rPr lang="es-ES" sz="1200" dirty="0">
                          <a:latin typeface="Montserrat" panose="00000500000000000000" pitchFamily="50" charset="0"/>
                        </a:rPr>
                        <a:t>y 6°</a:t>
                      </a:r>
                      <a:endParaRPr lang="es-MX" sz="1200" dirty="0">
                        <a:latin typeface="Montserrat" panose="00000500000000000000" pitchFamily="50" charset="0"/>
                      </a:endParaRPr>
                    </a:p>
                  </a:txBody>
                  <a:tcPr anchor="ctr">
                    <a:solidFill>
                      <a:srgbClr val="9F2240"/>
                    </a:solidFill>
                  </a:tcPr>
                </a:tc>
              </a:tr>
              <a:tr h="461331">
                <a:tc>
                  <a:txBody>
                    <a:bodyPr/>
                    <a:lstStyle/>
                    <a:p>
                      <a:pPr algn="ctr"/>
                      <a:r>
                        <a:rPr lang="es-ES" sz="1400" dirty="0">
                          <a:solidFill>
                            <a:schemeClr val="tx1"/>
                          </a:solidFill>
                          <a:latin typeface="Montserrat" panose="00000500000000000000" pitchFamily="50" charset="0"/>
                        </a:rPr>
                        <a:t>Lenguajes</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2</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6</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6</a:t>
                      </a:r>
                      <a:endParaRPr lang="es-MX" sz="1400" dirty="0">
                        <a:solidFill>
                          <a:schemeClr val="tx1"/>
                        </a:solidFill>
                        <a:latin typeface="Montserrat" panose="00000500000000000000" pitchFamily="50" charset="0"/>
                      </a:endParaRPr>
                    </a:p>
                  </a:txBody>
                  <a:tcPr anchor="ctr">
                    <a:solidFill>
                      <a:srgbClr val="DDC398"/>
                    </a:solidFill>
                  </a:tcPr>
                </a:tc>
              </a:tr>
              <a:tr h="669589">
                <a:tc>
                  <a:txBody>
                    <a:bodyPr/>
                    <a:lstStyle/>
                    <a:p>
                      <a:pPr algn="ctr"/>
                      <a:r>
                        <a:rPr lang="es-ES" sz="1400" dirty="0">
                          <a:solidFill>
                            <a:schemeClr val="tx1"/>
                          </a:solidFill>
                          <a:latin typeface="Montserrat" panose="00000500000000000000" pitchFamily="50" charset="0"/>
                        </a:rPr>
                        <a:t>Saberes y Pensamiento Científico</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9</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7</a:t>
                      </a:r>
                      <a:endParaRPr lang="es-MX" sz="1400" dirty="0">
                        <a:solidFill>
                          <a:schemeClr val="tx1"/>
                        </a:solidFill>
                        <a:latin typeface="Montserrat" panose="00000500000000000000" pitchFamily="50" charset="0"/>
                      </a:endParaRPr>
                    </a:p>
                  </a:txBody>
                  <a:tcPr anchor="ctr">
                    <a:solidFill>
                      <a:srgbClr val="DDC398"/>
                    </a:solidFill>
                  </a:tcPr>
                </a:tc>
              </a:tr>
              <a:tr h="474292">
                <a:tc>
                  <a:txBody>
                    <a:bodyPr/>
                    <a:lstStyle/>
                    <a:p>
                      <a:pPr algn="ctr"/>
                      <a:r>
                        <a:rPr lang="es-MX" sz="1400" dirty="0">
                          <a:solidFill>
                            <a:schemeClr val="tx1"/>
                          </a:solidFill>
                          <a:latin typeface="Montserrat" panose="00000500000000000000" pitchFamily="50" charset="0"/>
                        </a:rPr>
                        <a:t>Ética, Naturaleza y Sociedades</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3</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5</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5</a:t>
                      </a:r>
                      <a:endParaRPr lang="es-MX" sz="1400" dirty="0">
                        <a:solidFill>
                          <a:schemeClr val="tx1"/>
                        </a:solidFill>
                        <a:latin typeface="Montserrat" panose="00000500000000000000" pitchFamily="50" charset="0"/>
                      </a:endParaRPr>
                    </a:p>
                  </a:txBody>
                  <a:tcPr anchor="ctr">
                    <a:solidFill>
                      <a:srgbClr val="DDC398"/>
                    </a:solidFill>
                  </a:tcPr>
                </a:tc>
              </a:tr>
              <a:tr h="474292">
                <a:tc>
                  <a:txBody>
                    <a:bodyPr/>
                    <a:lstStyle/>
                    <a:p>
                      <a:pPr algn="ctr"/>
                      <a:r>
                        <a:rPr lang="es-ES" sz="1400" dirty="0">
                          <a:solidFill>
                            <a:schemeClr val="tx1"/>
                          </a:solidFill>
                          <a:latin typeface="Montserrat" panose="00000500000000000000" pitchFamily="50" charset="0"/>
                        </a:rPr>
                        <a:t>De lo Humano y lo Comunitario</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2</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6</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400" dirty="0">
                          <a:solidFill>
                            <a:schemeClr val="tx1"/>
                          </a:solidFill>
                          <a:latin typeface="Montserrat" panose="00000500000000000000" pitchFamily="50" charset="0"/>
                        </a:rPr>
                        <a:t>7</a:t>
                      </a:r>
                      <a:endParaRPr lang="es-MX" sz="1400" dirty="0">
                        <a:solidFill>
                          <a:schemeClr val="tx1"/>
                        </a:solidFill>
                        <a:latin typeface="Montserrat" panose="00000500000000000000" pitchFamily="50" charset="0"/>
                      </a:endParaRPr>
                    </a:p>
                  </a:txBody>
                  <a:tcPr anchor="ctr">
                    <a:solidFill>
                      <a:srgbClr val="DDC398"/>
                    </a:solidFill>
                  </a:tcPr>
                </a:tc>
              </a:tr>
              <a:tr h="461331">
                <a:tc>
                  <a:txBody>
                    <a:bodyPr/>
                    <a:lstStyle/>
                    <a:p>
                      <a:pPr algn="ctr"/>
                      <a:r>
                        <a:rPr lang="es-ES" sz="1400" dirty="0">
                          <a:solidFill>
                            <a:schemeClr val="tx1"/>
                          </a:solidFill>
                          <a:latin typeface="Montserrat SemiBold" panose="00000700000000000000" pitchFamily="50" charset="0"/>
                        </a:rPr>
                        <a:t>Total de consignas</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10</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26</a:t>
                      </a:r>
                      <a:endParaRPr lang="es-MX" sz="1400" dirty="0">
                        <a:solidFill>
                          <a:schemeClr val="tx1"/>
                        </a:solidFill>
                        <a:latin typeface="Montserrat SemiBold" panose="00000700000000000000" pitchFamily="50" charset="0"/>
                      </a:endParaRPr>
                    </a:p>
                  </a:txBody>
                  <a:tcPr anchor="ctr">
                    <a:solidFill>
                      <a:srgbClr val="DDC398"/>
                    </a:solidFill>
                  </a:tcPr>
                </a:tc>
                <a:tc>
                  <a:txBody>
                    <a:bodyPr/>
                    <a:lstStyle/>
                    <a:p>
                      <a:pPr algn="ctr"/>
                      <a:r>
                        <a:rPr lang="es-ES" sz="1400" dirty="0">
                          <a:solidFill>
                            <a:schemeClr val="tx1"/>
                          </a:solidFill>
                          <a:latin typeface="Montserrat SemiBold" panose="00000700000000000000" pitchFamily="50" charset="0"/>
                        </a:rPr>
                        <a:t>25</a:t>
                      </a:r>
                      <a:endParaRPr lang="es-MX" sz="1400" dirty="0">
                        <a:solidFill>
                          <a:schemeClr val="tx1"/>
                        </a:solidFill>
                        <a:latin typeface="Montserrat SemiBold" panose="00000700000000000000" pitchFamily="50" charset="0"/>
                      </a:endParaRPr>
                    </a:p>
                  </a:txBody>
                  <a:tcPr anchor="ctr">
                    <a:solidFill>
                      <a:srgbClr val="DDC398"/>
                    </a:solidFill>
                  </a:tcPr>
                </a:tc>
              </a:tr>
            </a:tbl>
          </a:graphicData>
        </a:graphic>
      </p:graphicFrame>
      <p:sp>
        <p:nvSpPr>
          <p:cNvPr id="9" name="CuadroTexto 8"/>
          <p:cNvSpPr txBox="1"/>
          <p:nvPr/>
        </p:nvSpPr>
        <p:spPr>
          <a:xfrm>
            <a:off x="839372" y="1866310"/>
            <a:ext cx="4104499" cy="369332"/>
          </a:xfrm>
          <a:prstGeom prst="rect">
            <a:avLst/>
          </a:prstGeom>
          <a:noFill/>
        </p:spPr>
        <p:txBody>
          <a:bodyPr wrap="square" rtlCol="0">
            <a:spAutoFit/>
          </a:bodyPr>
          <a:lstStyle/>
          <a:p>
            <a:pPr algn="ctr"/>
            <a:r>
              <a:rPr lang="es-ES" b="1" dirty="0">
                <a:solidFill>
                  <a:srgbClr val="9F2240"/>
                </a:solidFill>
                <a:latin typeface="Montserrat" panose="00000500000000000000" pitchFamily="50" charset="0"/>
              </a:rPr>
              <a:t>Consignas* por grado escolar</a:t>
            </a:r>
            <a:endParaRPr lang="es-MX" b="1" dirty="0">
              <a:solidFill>
                <a:srgbClr val="9F2240"/>
              </a:solidFill>
              <a:latin typeface="Montserrat" panose="00000500000000000000" pitchFamily="50" charset="0"/>
            </a:endParaRPr>
          </a:p>
        </p:txBody>
      </p:sp>
      <p:sp>
        <p:nvSpPr>
          <p:cNvPr id="3" name="CuadroTexto 2"/>
          <p:cNvSpPr txBox="1"/>
          <p:nvPr/>
        </p:nvSpPr>
        <p:spPr>
          <a:xfrm>
            <a:off x="1415480" y="5763778"/>
            <a:ext cx="3066757" cy="307777"/>
          </a:xfrm>
          <a:prstGeom prst="rect">
            <a:avLst/>
          </a:prstGeom>
          <a:noFill/>
        </p:spPr>
        <p:txBody>
          <a:bodyPr wrap="square" rtlCol="0">
            <a:spAutoFit/>
          </a:bodyPr>
          <a:lstStyle/>
          <a:p>
            <a:r>
              <a:rPr lang="es-ES" sz="1400" b="1" dirty="0">
                <a:solidFill>
                  <a:srgbClr val="3C3C3B"/>
                </a:solidFill>
                <a:latin typeface="Montserrat" panose="00000500000000000000" pitchFamily="50" charset="0"/>
              </a:rPr>
              <a:t>* </a:t>
            </a:r>
            <a:r>
              <a:rPr lang="es-ES" sz="1200" dirty="0">
                <a:solidFill>
                  <a:srgbClr val="3C3C3B"/>
                </a:solidFill>
                <a:latin typeface="Montserrat" panose="00000500000000000000" pitchFamily="50" charset="0"/>
              </a:rPr>
              <a:t>Reactivo aplicado en la evaluación </a:t>
            </a:r>
            <a:endParaRPr lang="es-MX" sz="1200" dirty="0">
              <a:solidFill>
                <a:srgbClr val="3C3C3B"/>
              </a:solidFill>
              <a:latin typeface="Montserrat" panose="00000500000000000000" pitchFamily="50" charset="0"/>
            </a:endParaRPr>
          </a:p>
        </p:txBody>
      </p:sp>
      <p:graphicFrame>
        <p:nvGraphicFramePr>
          <p:cNvPr id="5" name="Diagrama 4"/>
          <p:cNvGraphicFramePr/>
          <p:nvPr/>
        </p:nvGraphicFramePr>
        <p:xfrm>
          <a:off x="5244824" y="1916896"/>
          <a:ext cx="7150652" cy="43395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nvGraphicFramePr>
        <p:xfrm>
          <a:off x="740294" y="1364971"/>
          <a:ext cx="10767043" cy="1253611"/>
        </p:xfrm>
        <a:graphic>
          <a:graphicData uri="http://schemas.openxmlformats.org/drawingml/2006/table">
            <a:tbl>
              <a:tblPr firstRow="1" bandRow="1">
                <a:tableStyleId>{5C22544A-7EE6-4342-B048-85BDC9FD1C3A}</a:tableStyleId>
              </a:tblPr>
              <a:tblGrid>
                <a:gridCol w="1940727"/>
                <a:gridCol w="2166381"/>
                <a:gridCol w="2230569"/>
                <a:gridCol w="2166379"/>
                <a:gridCol w="2262987"/>
              </a:tblGrid>
              <a:tr h="67449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Total de escuelas matriculadas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Alumnos inscritos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Escuelas programadas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Escuelas evaluadas</a:t>
                      </a:r>
                      <a:endParaRPr lang="es-MX" sz="14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400" dirty="0">
                          <a:latin typeface="Montserrat" panose="00000500000000000000" pitchFamily="50" charset="0"/>
                        </a:rPr>
                        <a:t>Alumnos evaluados</a:t>
                      </a:r>
                      <a:endParaRPr lang="es-MX" sz="1400" dirty="0">
                        <a:latin typeface="Montserrat" panose="00000500000000000000" pitchFamily="50" charset="0"/>
                      </a:endParaRPr>
                    </a:p>
                  </a:txBody>
                  <a:tcPr anchor="ctr">
                    <a:solidFill>
                      <a:srgbClr val="9F2240"/>
                    </a:solidFill>
                  </a:tcPr>
                </a:tc>
              </a:tr>
              <a:tr h="472143">
                <a:tc>
                  <a:txBody>
                    <a:bodyPr/>
                    <a:lstStyle/>
                    <a:p>
                      <a:pPr algn="ctr"/>
                      <a:r>
                        <a:rPr lang="es-ES" sz="1400" dirty="0">
                          <a:solidFill>
                            <a:schemeClr val="tx1"/>
                          </a:solidFill>
                          <a:latin typeface="Montserrat" panose="00000500000000000000" pitchFamily="50" charset="0"/>
                        </a:rPr>
                        <a:t>1,854</a:t>
                      </a:r>
                      <a:endParaRPr lang="es-MX" sz="14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267,799</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195</a:t>
                      </a:r>
                      <a:endParaRPr lang="es-ES" sz="1600" dirty="0">
                        <a:solidFill>
                          <a:schemeClr val="tx1"/>
                        </a:solidFill>
                        <a:latin typeface="Montserrat" panose="00000500000000000000" pitchFamily="50" charset="0"/>
                      </a:endParaRPr>
                    </a:p>
                    <a:p>
                      <a:pPr algn="ctr"/>
                      <a:r>
                        <a:rPr lang="es-ES" sz="1600" dirty="0">
                          <a:solidFill>
                            <a:schemeClr val="tx1"/>
                          </a:solidFill>
                          <a:latin typeface="Montserrat" panose="00000500000000000000" pitchFamily="50" charset="0"/>
                        </a:rPr>
                        <a:t>(10.5%)</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1749</a:t>
                      </a:r>
                      <a:endParaRPr lang="es-ES" sz="1600" dirty="0">
                        <a:solidFill>
                          <a:schemeClr val="tx1"/>
                        </a:solidFill>
                        <a:latin typeface="Montserrat" panose="00000500000000000000" pitchFamily="50" charset="0"/>
                      </a:endParaRPr>
                    </a:p>
                    <a:p>
                      <a:pPr algn="ctr"/>
                      <a:r>
                        <a:rPr lang="es-ES" sz="1600" dirty="0">
                          <a:solidFill>
                            <a:schemeClr val="tx1"/>
                          </a:solidFill>
                          <a:latin typeface="Montserrat" panose="00000500000000000000" pitchFamily="50" charset="0"/>
                        </a:rPr>
                        <a:t>(94.3%)</a:t>
                      </a:r>
                      <a:endParaRPr lang="es-MX" sz="1600" dirty="0">
                        <a:solidFill>
                          <a:schemeClr val="tx1"/>
                        </a:solidFill>
                        <a:latin typeface="Montserrat" panose="00000500000000000000" pitchFamily="50" charset="0"/>
                      </a:endParaRPr>
                    </a:p>
                  </a:txBody>
                  <a:tcPr anchor="ctr">
                    <a:solidFill>
                      <a:srgbClr val="DDC398"/>
                    </a:solidFill>
                  </a:tcPr>
                </a:tc>
                <a:tc>
                  <a:txBody>
                    <a:bodyPr/>
                    <a:lstStyle/>
                    <a:p>
                      <a:pPr algn="ctr"/>
                      <a:r>
                        <a:rPr lang="es-ES" sz="1600" dirty="0">
                          <a:solidFill>
                            <a:schemeClr val="tx1"/>
                          </a:solidFill>
                          <a:latin typeface="Montserrat" panose="00000500000000000000" pitchFamily="50" charset="0"/>
                        </a:rPr>
                        <a:t>220,262</a:t>
                      </a:r>
                      <a:endParaRPr lang="es-ES" sz="1600" dirty="0">
                        <a:solidFill>
                          <a:schemeClr val="tx1"/>
                        </a:solidFill>
                        <a:latin typeface="Montserrat" panose="00000500000000000000" pitchFamily="50" charset="0"/>
                      </a:endParaRPr>
                    </a:p>
                    <a:p>
                      <a:pPr algn="ctr"/>
                      <a:r>
                        <a:rPr lang="es-ES" sz="1600" dirty="0">
                          <a:solidFill>
                            <a:schemeClr val="tx1"/>
                          </a:solidFill>
                          <a:latin typeface="Montserrat" panose="00000500000000000000" pitchFamily="50" charset="0"/>
                        </a:rPr>
                        <a:t>(82.2%)</a:t>
                      </a:r>
                      <a:endParaRPr lang="es-MX" sz="1600" dirty="0">
                        <a:solidFill>
                          <a:schemeClr val="tx1"/>
                        </a:solidFill>
                        <a:latin typeface="Montserrat" panose="00000500000000000000" pitchFamily="50" charset="0"/>
                      </a:endParaRPr>
                    </a:p>
                  </a:txBody>
                  <a:tcPr anchor="ctr">
                    <a:solidFill>
                      <a:srgbClr val="DDC398"/>
                    </a:solidFill>
                  </a:tcPr>
                </a:tc>
              </a:tr>
            </a:tbl>
          </a:graphicData>
        </a:graphic>
      </p:graphicFrame>
      <p:graphicFrame>
        <p:nvGraphicFramePr>
          <p:cNvPr id="9" name="Tabla 8"/>
          <p:cNvGraphicFramePr>
            <a:graphicFrameLocks noGrp="1"/>
          </p:cNvGraphicFramePr>
          <p:nvPr/>
        </p:nvGraphicFramePr>
        <p:xfrm>
          <a:off x="2965618" y="2857511"/>
          <a:ext cx="6316394" cy="2635518"/>
        </p:xfrm>
        <a:graphic>
          <a:graphicData uri="http://schemas.openxmlformats.org/drawingml/2006/table">
            <a:tbl>
              <a:tblPr firstRow="1" bandRow="1">
                <a:tableStyleId>{5C22544A-7EE6-4342-B048-85BDC9FD1C3A}</a:tableStyleId>
              </a:tblPr>
              <a:tblGrid>
                <a:gridCol w="1924367"/>
                <a:gridCol w="2201445"/>
                <a:gridCol w="2190582"/>
              </a:tblGrid>
              <a:tr h="44095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a:latin typeface="Montserrat" panose="00000500000000000000" pitchFamily="50" charset="0"/>
                        </a:rPr>
                        <a:t>Grado escolar</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Alumnos inscritos</a:t>
                      </a:r>
                      <a:endParaRPr lang="es-MX" sz="1500" dirty="0">
                        <a:latin typeface="Montserrat" panose="00000500000000000000" pitchFamily="50" charset="0"/>
                      </a:endParaRPr>
                    </a:p>
                  </a:txBody>
                  <a:tcPr anchor="ctr">
                    <a:solidFill>
                      <a:srgbClr val="9F22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500" dirty="0">
                          <a:latin typeface="Montserrat" panose="00000500000000000000" pitchFamily="50" charset="0"/>
                        </a:rPr>
                        <a:t>Alumnos evaluados</a:t>
                      </a:r>
                      <a:endParaRPr lang="es-MX" sz="1500" dirty="0">
                        <a:latin typeface="Montserrat" panose="00000500000000000000" pitchFamily="50" charset="0"/>
                      </a:endParaRPr>
                    </a:p>
                  </a:txBody>
                  <a:tcPr anchor="ctr">
                    <a:solidFill>
                      <a:srgbClr val="9F2240"/>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1º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41,374</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7,636</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2º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43,649</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39,906</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3º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45,872</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41,883</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4º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44,339</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43,967</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5º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46,745</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42,192</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r h="345216">
                <a:tc>
                  <a:txBody>
                    <a:bodyPr/>
                    <a:lstStyle/>
                    <a:p>
                      <a:pPr algn="ctr"/>
                      <a:r>
                        <a:rPr lang="es-ES" sz="1800" kern="1200" dirty="0">
                          <a:solidFill>
                            <a:schemeClr val="tx1"/>
                          </a:solidFill>
                          <a:latin typeface="Montserrat" panose="00000500000000000000" pitchFamily="50" charset="0"/>
                          <a:ea typeface="+mn-ea"/>
                          <a:cs typeface="+mn-cs"/>
                        </a:rPr>
                        <a:t>6º</a:t>
                      </a:r>
                      <a:endParaRPr lang="es-MX" sz="1800" kern="1200" dirty="0">
                        <a:solidFill>
                          <a:schemeClr val="tx1"/>
                        </a:solidFill>
                        <a:latin typeface="Montserrat" panose="00000500000000000000" pitchFamily="50" charset="0"/>
                        <a:ea typeface="+mn-ea"/>
                        <a:cs typeface="+mn-cs"/>
                      </a:endParaRPr>
                    </a:p>
                  </a:txBody>
                  <a:tcPr anchor="ctr">
                    <a:solidFill>
                      <a:srgbClr val="DDC398"/>
                    </a:solidFill>
                  </a:tcPr>
                </a:tc>
                <a:tc>
                  <a:txBody>
                    <a:bodyPr/>
                    <a:lstStyle/>
                    <a:p>
                      <a:pPr algn="ctr"/>
                      <a:r>
                        <a:rPr lang="es-ES" sz="1800" dirty="0">
                          <a:solidFill>
                            <a:schemeClr val="tx1"/>
                          </a:solidFill>
                          <a:latin typeface="Montserrat" panose="00000500000000000000" pitchFamily="50" charset="0"/>
                        </a:rPr>
                        <a:t>45,820</a:t>
                      </a:r>
                      <a:endParaRPr lang="es-MX" sz="1800" dirty="0">
                        <a:solidFill>
                          <a:schemeClr val="tx1"/>
                        </a:solidFill>
                        <a:latin typeface="Montserrat" panose="00000500000000000000" pitchFamily="50" charset="0"/>
                      </a:endParaRPr>
                    </a:p>
                  </a:txBody>
                  <a:tcPr anchor="ctr">
                    <a:solidFill>
                      <a:srgbClr val="DDC398"/>
                    </a:solidFill>
                  </a:tcPr>
                </a:tc>
                <a:tc>
                  <a:txBody>
                    <a:bodyPr/>
                    <a:lstStyle/>
                    <a:p>
                      <a:pPr marL="0" algn="ctr" defTabSz="914400" rtl="0" eaLnBrk="1" fontAlgn="b" latinLnBrk="0" hangingPunct="1"/>
                      <a:r>
                        <a:rPr lang="es-MX" sz="1800" kern="1200" dirty="0">
                          <a:solidFill>
                            <a:schemeClr val="tx1"/>
                          </a:solidFill>
                          <a:latin typeface="Montserrat" panose="00000500000000000000" pitchFamily="50" charset="0"/>
                          <a:ea typeface="+mn-ea"/>
                          <a:cs typeface="+mn-cs"/>
                        </a:rPr>
                        <a:t>44,678</a:t>
                      </a:r>
                      <a:endParaRPr lang="es-MX" sz="1800" kern="1200" dirty="0">
                        <a:solidFill>
                          <a:schemeClr val="tx1"/>
                        </a:solidFill>
                        <a:latin typeface="Montserrat" panose="00000500000000000000" pitchFamily="50" charset="0"/>
                        <a:ea typeface="+mn-ea"/>
                        <a:cs typeface="+mn-cs"/>
                      </a:endParaRPr>
                    </a:p>
                  </a:txBody>
                  <a:tcPr marL="9525" marR="9525" marT="9525" marB="0" anchor="b">
                    <a:solidFill>
                      <a:srgbClr val="DDC398"/>
                    </a:solidFill>
                  </a:tcPr>
                </a:tc>
              </a:tr>
            </a:tbl>
          </a:graphicData>
        </a:graphic>
      </p:graphicFrame>
      <p:sp>
        <p:nvSpPr>
          <p:cNvPr id="10" name="CuadroTexto 9"/>
          <p:cNvSpPr txBox="1"/>
          <p:nvPr/>
        </p:nvSpPr>
        <p:spPr>
          <a:xfrm>
            <a:off x="712478" y="5517232"/>
            <a:ext cx="10767043" cy="830997"/>
          </a:xfrm>
          <a:prstGeom prst="rect">
            <a:avLst/>
          </a:prstGeom>
          <a:noFill/>
        </p:spPr>
        <p:txBody>
          <a:bodyPr wrap="square" rtlCol="0">
            <a:spAutoFit/>
          </a:bodyPr>
          <a:lstStyle/>
          <a:p>
            <a:r>
              <a:rPr lang="es-ES" sz="800" b="1" dirty="0">
                <a:solidFill>
                  <a:srgbClr val="6B1C32"/>
                </a:solidFill>
                <a:latin typeface="Montserrat" panose="00000500000000000000" pitchFamily="50" charset="0"/>
              </a:rPr>
              <a:t>NOTA:</a:t>
            </a:r>
            <a:endParaRPr lang="es-ES" sz="800" b="1" dirty="0">
              <a:solidFill>
                <a:srgbClr val="6B1C32"/>
              </a:solidFill>
              <a:latin typeface="Montserrat" panose="00000500000000000000" pitchFamily="50" charset="0"/>
            </a:endParaRPr>
          </a:p>
          <a:p>
            <a:r>
              <a:rPr lang="es-ES" sz="800" dirty="0">
                <a:solidFill>
                  <a:srgbClr val="3C3C3B"/>
                </a:solidFill>
                <a:latin typeface="Montserrat" panose="00000500000000000000" pitchFamily="50" charset="0"/>
              </a:rPr>
              <a:t>La base de datos para el total de escuelas y alumnos inscritos fue proporcionada por la Dirección de Control Escolar de la SETAB.</a:t>
            </a:r>
            <a:endParaRPr lang="es-ES" sz="800" dirty="0">
              <a:solidFill>
                <a:srgbClr val="3C3C3B"/>
              </a:solidFill>
              <a:latin typeface="Montserrat" panose="00000500000000000000" pitchFamily="50" charset="0"/>
            </a:endParaRPr>
          </a:p>
          <a:p>
            <a:r>
              <a:rPr lang="es-ES" sz="800" dirty="0">
                <a:solidFill>
                  <a:srgbClr val="3C3C3B"/>
                </a:solidFill>
                <a:latin typeface="Montserrat" panose="00000500000000000000" pitchFamily="50" charset="0"/>
              </a:rPr>
              <a:t>La base de datos de alumnos evaluados fue proporcionada por la Dirección de Educación Primaria de la SETAB</a:t>
            </a:r>
            <a:endParaRPr lang="es-ES" sz="800" dirty="0">
              <a:solidFill>
                <a:srgbClr val="3C3C3B"/>
              </a:solidFill>
              <a:latin typeface="Montserrat" panose="00000500000000000000" pitchFamily="50" charset="0"/>
            </a:endParaRPr>
          </a:p>
          <a:p>
            <a:endParaRPr lang="es-ES" sz="800" dirty="0">
              <a:solidFill>
                <a:srgbClr val="3C3C3B"/>
              </a:solidFill>
              <a:latin typeface="Montserrat" panose="00000500000000000000" pitchFamily="50" charset="0"/>
            </a:endParaRPr>
          </a:p>
          <a:p>
            <a:r>
              <a:rPr lang="es-ES" sz="800" dirty="0">
                <a:solidFill>
                  <a:srgbClr val="3C3C3B"/>
                </a:solidFill>
                <a:latin typeface="Montserrat" panose="00000500000000000000" pitchFamily="50" charset="0"/>
              </a:rPr>
              <a:t>Estadística Básica del SEE, preliminares a inicio del Ciclo Escolar 2023-2024, de 1er a 6to grado de educación primaria (no incluye CONAFE y Especial). *Muestra construida a partir del listado de Centros de Trabajo registrados en la Estadística 911 correspondiente al ciclo escolar 2023-2024</a:t>
            </a:r>
            <a:endParaRPr lang="es-MX" sz="800" dirty="0">
              <a:solidFill>
                <a:srgbClr val="3C3C3B"/>
              </a:solidFill>
              <a:latin typeface="Montserrat" panose="00000500000000000000" pitchFamily="50" charset="0"/>
            </a:endParaRPr>
          </a:p>
        </p:txBody>
      </p:sp>
      <p:sp>
        <p:nvSpPr>
          <p:cNvPr id="4" name="Título 3"/>
          <p:cNvSpPr>
            <a:spLocks noGrp="1"/>
          </p:cNvSpPr>
          <p:nvPr>
            <p:ph type="title"/>
          </p:nvPr>
        </p:nvSpPr>
        <p:spPr>
          <a:xfrm>
            <a:off x="792333" y="278853"/>
            <a:ext cx="7847571" cy="966653"/>
          </a:xfrm>
        </p:spPr>
        <p:txBody>
          <a:bodyPr anchor="ctr"/>
          <a:lstStyle/>
          <a:p>
            <a:pPr algn="ctr"/>
            <a:r>
              <a:rPr lang="es-ES" sz="3200" b="0" dirty="0">
                <a:solidFill>
                  <a:srgbClr val="6B1C32"/>
                </a:solidFill>
                <a:latin typeface="Montserrat Black" panose="00000A00000000000000" pitchFamily="50" charset="0"/>
              </a:rPr>
              <a:t>Datos estadísticos de la evaluación</a:t>
            </a:r>
            <a:endParaRPr lang="es-MX" sz="3200" b="0" dirty="0">
              <a:solidFill>
                <a:srgbClr val="6B1C32"/>
              </a:solidFill>
              <a:latin typeface="Montserrat Black" panose="00000A00000000000000"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a:spLocks noGrp="1"/>
          </p:cNvSpPr>
          <p:nvPr>
            <p:ph type="title"/>
          </p:nvPr>
        </p:nvSpPr>
        <p:spPr>
          <a:xfrm>
            <a:off x="914400" y="466242"/>
            <a:ext cx="7341840" cy="966653"/>
          </a:xfrm>
        </p:spPr>
        <p:txBody>
          <a:bodyPr/>
          <a:lstStyle/>
          <a:p>
            <a:r>
              <a:rPr lang="en-GB" sz="3600" b="0" dirty="0">
                <a:solidFill>
                  <a:srgbClr val="6B1C32"/>
                </a:solidFill>
                <a:latin typeface="Montserrat Black" panose="00000A00000000000000" pitchFamily="50" charset="0"/>
              </a:rPr>
              <a:t>Cobertura de participación</a:t>
            </a:r>
            <a:endParaRPr lang="es-MX" sz="3600" b="0" dirty="0">
              <a:solidFill>
                <a:srgbClr val="6B1C32"/>
              </a:solidFill>
              <a:latin typeface="Montserrat Black" panose="00000A00000000000000" pitchFamily="50" charset="0"/>
            </a:endParaRPr>
          </a:p>
        </p:txBody>
      </p:sp>
      <p:graphicFrame>
        <p:nvGraphicFramePr>
          <p:cNvPr id="7" name="Diagrama 6"/>
          <p:cNvGraphicFramePr/>
          <p:nvPr/>
        </p:nvGraphicFramePr>
        <p:xfrm>
          <a:off x="914400" y="1955408"/>
          <a:ext cx="4614203" cy="421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Gráfico 5"/>
          <p:cNvGraphicFramePr/>
          <p:nvPr/>
        </p:nvGraphicFramePr>
        <p:xfrm>
          <a:off x="5430129" y="1955409"/>
          <a:ext cx="6346092" cy="395302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19926</Words>
  <Application>WPS Presentation</Application>
  <PresentationFormat>Panorámica</PresentationFormat>
  <Paragraphs>1043</Paragraphs>
  <Slides>56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56</vt:i4>
      </vt:variant>
    </vt:vector>
  </HeadingPairs>
  <TitlesOfParts>
    <vt:vector size="76" baseType="lpstr">
      <vt:lpstr>Arial</vt:lpstr>
      <vt:lpstr>SimSun</vt:lpstr>
      <vt:lpstr>Wingdings</vt:lpstr>
      <vt:lpstr>Calibri</vt:lpstr>
      <vt:lpstr>Montserrat Black</vt:lpstr>
      <vt:lpstr>Montserrat Medium</vt:lpstr>
      <vt:lpstr>Montserrat SemiBold</vt:lpstr>
      <vt:lpstr>Montserrat</vt:lpstr>
      <vt:lpstr>Montserrat Black</vt:lpstr>
      <vt:lpstr>Montserrat</vt:lpstr>
      <vt:lpstr>Arial</vt:lpstr>
      <vt:lpstr>Roboto Condensed Light</vt:lpstr>
      <vt:lpstr>Segoe Print</vt:lpstr>
      <vt:lpstr>Verdana</vt:lpstr>
      <vt:lpstr>Montserrat SemiBold</vt:lpstr>
      <vt:lpstr>Microsoft YaHei</vt:lpstr>
      <vt:lpstr>Arial Unicode MS</vt:lpstr>
      <vt:lpstr>Calibri Light</vt:lpstr>
      <vt:lpstr>Montserrat Medium</vt:lpstr>
      <vt:lpstr>Retrospección</vt:lpstr>
      <vt:lpstr>EVALUACIÓN DIAGNÓSTICA EN EDUCACIÓN PRIMARIA  FASE 3, 4 Y 5  CICLO ESCOLAR 2024-2025</vt:lpstr>
      <vt:lpstr>Contenido</vt:lpstr>
      <vt:lpstr>Evaluación diagnóstica para alumnos de educación primaria, Fase 3, 4 y 5, contenido:</vt:lpstr>
      <vt:lpstr>Objetivo de la evaluación diagnostica</vt:lpstr>
      <vt:lpstr>Características de los Ejercicios Integradores del Aprendizaje (EIA): </vt:lpstr>
      <vt:lpstr>¿Cómo se integra la prueba?</vt:lpstr>
      <vt:lpstr>PowerPoint 演示文稿</vt:lpstr>
      <vt:lpstr>Datos estadísticos de la evaluación</vt:lpstr>
      <vt:lpstr>Cobertura de participación</vt:lpstr>
      <vt:lpstr>Número de alumnos evaluados por modalidad y grado</vt:lpstr>
      <vt:lpstr>Porcentaje de evaluados por sexo y modalidad educativa</vt:lpstr>
      <vt:lpstr>Resultados Globales Primaria</vt:lpstr>
      <vt:lpstr>Resultados por modalidad educativa</vt:lpstr>
      <vt:lpstr>Análisis de los resultados Generales </vt:lpstr>
      <vt:lpstr>Implicaciones para la Educación Primaria</vt:lpstr>
      <vt:lpstr>Resultados de educación primaria</vt:lpstr>
      <vt:lpstr>Porcentaje del nivel de integración del aprendizaje “Lenguajes”</vt:lpstr>
      <vt:lpstr>Lenguajes 1er. grado</vt:lpstr>
      <vt:lpstr>Lenguajes 2do. grado</vt:lpstr>
      <vt:lpstr>Lenguajes 3er. grado</vt:lpstr>
      <vt:lpstr>Lenguajes 4to. grado</vt:lpstr>
      <vt:lpstr>Lenguajes 5to. grado</vt:lpstr>
      <vt:lpstr>Lenguajes 6to. grado</vt:lpstr>
      <vt:lpstr>Análisis del campo formativo “Lenguaje”</vt:lpstr>
      <vt:lpstr>Implicaciones para la Educación Primaria</vt:lpstr>
      <vt:lpstr>Resultados de educación primaria</vt:lpstr>
      <vt:lpstr>Porcentaje del nivel de integración del aprendizaje “Saberes y Pensamiento Científico”</vt:lpstr>
      <vt:lpstr>Saberes y Pensamiento Científico 1er. grado</vt:lpstr>
      <vt:lpstr>Saberes y Pensamiento Científico 2do. grado</vt:lpstr>
      <vt:lpstr>Saberes y Pensamiento Científico 3er. grado</vt:lpstr>
      <vt:lpstr>Saberes y Pensamiento Científico 4to. grado</vt:lpstr>
      <vt:lpstr>Saberes y Pensamiento Científico 5to. grado</vt:lpstr>
      <vt:lpstr>Saberes y Pensamiento Científico 6to. grado</vt:lpstr>
      <vt:lpstr>Análisis del campo formativo “Saberes y Pensamiento Científico”</vt:lpstr>
      <vt:lpstr>Implicaciones para la Educación Primaria</vt:lpstr>
      <vt:lpstr>Resultados de educación primaria</vt:lpstr>
      <vt:lpstr>Porcentaje del nivel de integración del aprendizaje “Ética, Naturaleza y Sociedades”</vt:lpstr>
      <vt:lpstr>Ética, Naturaleza y Sociedades 1er. grado</vt:lpstr>
      <vt:lpstr>Ética, Naturaleza y Sociedades 2do. grado</vt:lpstr>
      <vt:lpstr>Ética, Naturaleza y Sociedades 3er. grado</vt:lpstr>
      <vt:lpstr>Ética, Naturaleza y Sociedades 4to. grado</vt:lpstr>
      <vt:lpstr>Ética, Naturaleza y Sociedades 5to. grado</vt:lpstr>
      <vt:lpstr>Ética, Naturaleza y Sociedades 6to. grado</vt:lpstr>
      <vt:lpstr>Análisis del campo formativo  “Etica, naturaleza y sociedades”</vt:lpstr>
      <vt:lpstr>PowerPoint 演示文稿</vt:lpstr>
      <vt:lpstr>Resultados de educación primaria</vt:lpstr>
      <vt:lpstr>Porcentaje del nivel de integración del aprendizaje “De lo Humano y lo Comunitario”</vt:lpstr>
      <vt:lpstr>De lo Humano y lo Comunitario 1er. grado</vt:lpstr>
      <vt:lpstr>De lo Humano y lo Comunitario 2do. grado</vt:lpstr>
      <vt:lpstr>De lo Humano y lo Comunitario 3er. grado</vt:lpstr>
      <vt:lpstr>De lo Humano y lo Comunitario 4to. grado</vt:lpstr>
      <vt:lpstr>De lo Humano y lo Comunitario 5to. grado</vt:lpstr>
      <vt:lpstr>De lo Humano y lo Comunitario 6to. grado</vt:lpstr>
      <vt:lpstr>Análisis del campo formativo  “De lo humano y lo comunitario” </vt:lpstr>
      <vt:lpstr>Implicaciones para la Educación Primaria</vt:lpstr>
      <vt:lpstr>ANEXOS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ngarcia</cp:lastModifiedBy>
  <cp:revision>215</cp:revision>
  <cp:lastPrinted>2025-03-05T17:10:00Z</cp:lastPrinted>
  <dcterms:created xsi:type="dcterms:W3CDTF">2024-10-01T23:43:00Z</dcterms:created>
  <dcterms:modified xsi:type="dcterms:W3CDTF">2025-06-04T17:32:47Z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242A2657CF60462AAEDAB754A333C5ED_12</vt:lpwstr>
  </property>
  <property fmtid="{D5CDD505-2E9C-101B-9397-08002B2CF9AE}" pid="3" name="KSOProductBuildVer">
    <vt:lpwstr>2058-12.2.0.21179</vt:lpwstr>
  </property>
</Properties>
</file>