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5"/>
  </p:handoutMasterIdLst>
  <p:sldIdLst>
    <p:sldId id="256" r:id="rId3"/>
    <p:sldId id="324" r:id="rId4"/>
    <p:sldId id="338" r:id="rId5"/>
    <p:sldId id="342" r:id="rId6"/>
    <p:sldId id="339" r:id="rId7"/>
    <p:sldId id="327" r:id="rId8"/>
    <p:sldId id="340" r:id="rId9"/>
    <p:sldId id="341" r:id="rId10"/>
    <p:sldId id="344" r:id="rId11"/>
    <p:sldId id="345" r:id="rId12"/>
    <p:sldId id="367" r:id="rId13"/>
    <p:sldId id="267" r:id="rId14"/>
    <p:sldId id="365" r:id="rId15"/>
    <p:sldId id="347" r:id="rId16"/>
    <p:sldId id="349" r:id="rId17"/>
    <p:sldId id="268" r:id="rId18"/>
    <p:sldId id="351" r:id="rId19"/>
    <p:sldId id="348" r:id="rId20"/>
    <p:sldId id="343" r:id="rId21"/>
    <p:sldId id="278" r:id="rId22"/>
    <p:sldId id="352" r:id="rId23"/>
    <p:sldId id="354" r:id="rId24"/>
    <p:sldId id="355" r:id="rId25"/>
    <p:sldId id="282" r:id="rId26"/>
    <p:sldId id="356" r:id="rId27"/>
    <p:sldId id="357" r:id="rId28"/>
    <p:sldId id="358" r:id="rId29"/>
    <p:sldId id="286" r:id="rId30"/>
    <p:sldId id="359" r:id="rId31"/>
    <p:sldId id="360" r:id="rId32"/>
    <p:sldId id="363" r:id="rId33"/>
    <p:sldId id="263" r:id="rId34"/>
  </p:sldIdLst>
  <p:sldSz cx="12192000" cy="6858000"/>
  <p:notesSz cx="7103745" cy="1023429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C32"/>
    <a:srgbClr val="DDC398"/>
    <a:srgbClr val="C49955"/>
    <a:srgbClr val="9F2240"/>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6" autoAdjust="0"/>
    <p:restoredTop sz="94694"/>
  </p:normalViewPr>
  <p:slideViewPr>
    <p:cSldViewPr snapToGrid="0">
      <p:cViewPr varScale="1">
        <p:scale>
          <a:sx n="42" d="100"/>
          <a:sy n="42" d="100"/>
        </p:scale>
        <p:origin x="54" y="642"/>
      </p:cViewPr>
      <p:guideLst/>
    </p:cSldViewPr>
  </p:slideViewPr>
  <p:notesTextViewPr>
    <p:cViewPr>
      <p:scale>
        <a:sx n="1" d="1"/>
        <a:sy n="1" d="1"/>
      </p:scale>
      <p:origin x="0" y="0"/>
    </p:cViewPr>
  </p:notesTextViewPr>
  <p:notesViewPr>
    <p:cSldViewPr snapToGrid="0">
      <p:cViewPr varScale="1">
        <p:scale>
          <a:sx n="97" d="100"/>
          <a:sy n="97" d="100"/>
        </p:scale>
        <p:origin x="3976" y="20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javalos\Desktop\Nuevos%20archivos%20para%20copiar\Integraci&#243;n%20BD%20Secundaria\241210%20BD%20Version%20Publica%20Secundaria.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javalos\Desktop\Nuevos%20archivos%20para%20copiar\Integraci&#243;n%20BD%20Secundaria\241210%20BD%20Version%20Publica%20Secundaria.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javalos\Desktop\Nuevos%20archivos%20para%20copiar\Integraci&#243;n%20BD%20Secundaria\VF_Excel_ED%20Niveles\250120_ANALISIS%20Preesc%202025.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javalos\Desktop\Nuevos%20archivos%20para%20copiar\Integraci&#243;n%20BD%20Secundaria\VF_Excel_ED%20Niveles\250120_ANALISIS%20Preesc%202025.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javalos\Desktop\Nuevos%20archivos%20para%20copiar\Integraci&#243;n%20BD%20Secundaria\VF_Excel_ED%20Niveles\250120_ANALISIS%20Preesc%202025.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javalos\Desktop\Nuevos%20archivos%20para%20copiar\Integraci&#243;n%20BD%20Secundaria\VF_Excel_ED%20Niveles\250120_ANALISIS%20Preesc%202025.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javalos\Desktop\Nuevos%20archivos%20para%20copiar\Integraci&#243;n%20BD%20Secundaria\VF_Excel_ED%20Niveles\250120_ANALISIS%20Preesc%20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1400" b="0" i="0" u="none" strike="noStrike" kern="1200" spc="0" baseline="0">
                <a:solidFill>
                  <a:srgbClr val="6B1C32"/>
                </a:solidFill>
                <a:latin typeface="+mn-lt"/>
                <a:ea typeface="+mn-ea"/>
                <a:cs typeface="+mn-cs"/>
              </a:defRPr>
            </a:pPr>
            <a:r>
              <a:rPr lang="es-MX" sz="1400" b="1" i="0" u="none" strike="noStrike" kern="1200" baseline="0" dirty="0">
                <a:solidFill>
                  <a:srgbClr val="6B1C32"/>
                </a:solidFill>
              </a:rPr>
              <a:t>Porcentaje de escuelas participantes</a:t>
            </a:r>
            <a:endParaRPr lang="es-MX" sz="1400" b="1" i="0" u="none" strike="noStrike" kern="1200" baseline="0" dirty="0">
              <a:solidFill>
                <a:srgbClr val="6B1C32"/>
              </a:solidFill>
            </a:endParaRPr>
          </a:p>
        </c:rich>
      </c:tx>
      <c:layout/>
      <c:overlay val="0"/>
      <c:spPr>
        <a:noFill/>
        <a:ln>
          <a:noFill/>
        </a:ln>
        <a:effectLst/>
      </c:spPr>
    </c:title>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351564fb-10f3-4361-9e09-48f7f2f97ec2}"/>
      </c:ext>
    </c:extLst>
  </c:chart>
  <c:spPr>
    <a:noFill/>
    <a:ln>
      <a:noFill/>
    </a:ln>
    <a:effectLst/>
  </c:spPr>
  <c:txPr>
    <a:bodyPr/>
    <a:lstStyle/>
    <a:p>
      <a:pPr>
        <a:defRPr lang="es-MX"/>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c:explosion val="0"/>
          <c:dPt>
            <c:idx val="0"/>
            <c:bubble3D val="0"/>
            <c:spPr>
              <a:solidFill>
                <a:srgbClr val="DDC398"/>
              </a:solidFill>
              <a:ln w="19050">
                <a:solidFill>
                  <a:schemeClr val="lt1"/>
                </a:solidFill>
              </a:ln>
              <a:effectLst/>
            </c:spPr>
          </c:dPt>
          <c:dPt>
            <c:idx val="1"/>
            <c:bubble3D val="0"/>
            <c:spPr>
              <a:solidFill>
                <a:schemeClr val="bg1">
                  <a:lumMod val="65000"/>
                </a:schemeClr>
              </a:solidFill>
              <a:ln w="19050">
                <a:solidFill>
                  <a:schemeClr val="lt1"/>
                </a:solidFill>
              </a:ln>
              <a:effectLst/>
            </c:spPr>
          </c:dPt>
          <c:dPt>
            <c:idx val="2"/>
            <c:bubble3D val="0"/>
            <c:spPr>
              <a:solidFill>
                <a:srgbClr val="991547"/>
              </a:solidFill>
              <a:ln w="19050">
                <a:solidFill>
                  <a:schemeClr val="lt1"/>
                </a:solidFill>
              </a:ln>
              <a:effectLst/>
            </c:spPr>
          </c:dPt>
          <c:dLbls>
            <c:dLbl>
              <c:idx val="0"/>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es-MX" sz="1600" b="1" i="0" u="none" strike="noStrike" kern="1200" baseline="0">
                      <a:solidFill>
                        <a:srgbClr val="6B1C32"/>
                      </a:solidFill>
                      <a:latin typeface="Montserrat" panose="00000500000000000000" pitchFamily="50" charset="0"/>
                      <a:ea typeface="+mn-ea"/>
                      <a:cs typeface="+mn-cs"/>
                    </a:defRPr>
                  </a:pPr>
                </a:p>
              </c:txPr>
              <c:showLegendKey val="0"/>
              <c:showVal val="0"/>
              <c:showCatName val="0"/>
              <c:showSerName val="0"/>
              <c:showPercent val="1"/>
              <c:showBubbleSize val="0"/>
              <c:extLst>
                <c:ext xmlns:c15="http://schemas.microsoft.com/office/drawing/2012/chart" uri="{CE6537A1-D6FC-4f65-9D91-7224C49458BB}"/>
              </c:extLst>
            </c:dLbl>
            <c:dLbl>
              <c:idx val="1"/>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es-MX" sz="1600" b="1" i="0" u="none" strike="noStrike" kern="1200" baseline="0">
                      <a:solidFill>
                        <a:srgbClr val="6B1C32"/>
                      </a:solidFill>
                      <a:latin typeface="Montserrat" panose="00000500000000000000" pitchFamily="50" charset="0"/>
                      <a:ea typeface="+mn-ea"/>
                      <a:cs typeface="+mn-cs"/>
                    </a:defRPr>
                  </a:pPr>
                </a:p>
              </c:txPr>
              <c:showLegendKey val="0"/>
              <c:showVal val="0"/>
              <c:showCatName val="0"/>
              <c:showSerName val="0"/>
              <c:showPercent val="1"/>
              <c:showBubbleSize val="0"/>
              <c:extLst>
                <c:ext xmlns:c15="http://schemas.microsoft.com/office/drawing/2012/chart" uri="{CE6537A1-D6FC-4f65-9D91-7224C49458BB}"/>
              </c:extLst>
            </c:dLbl>
            <c:dLbl>
              <c:idx val="2"/>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es-MX" sz="1600" b="1" i="0" u="none" strike="noStrike" kern="1200" baseline="0">
                      <a:solidFill>
                        <a:schemeClr val="bg1"/>
                      </a:solidFill>
                      <a:latin typeface="Montserrat" panose="00000500000000000000" pitchFamily="50" charset="0"/>
                      <a:ea typeface="+mn-ea"/>
                      <a:cs typeface="+mn-cs"/>
                    </a:defRPr>
                  </a:pPr>
                </a:p>
              </c:txPr>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s-MX" sz="1600" b="1" i="0" u="none" strike="noStrike" kern="1200" baseline="0">
                    <a:solidFill>
                      <a:srgbClr val="DDC9A3"/>
                    </a:solidFill>
                    <a:latin typeface="Montserrat" panose="00000500000000000000" pitchFamily="50" charset="0"/>
                    <a:ea typeface="+mn-ea"/>
                    <a:cs typeface="+mn-cs"/>
                  </a:defRPr>
                </a:pPr>
              </a:p>
            </c:txP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Hoja1!$N$4:$N$6</c:f>
              <c:strCache>
                <c:ptCount val="3"/>
                <c:pt idx="0">
                  <c:v>General</c:v>
                </c:pt>
                <c:pt idx="1">
                  <c:v>Técnica</c:v>
                </c:pt>
                <c:pt idx="2">
                  <c:v>Telesecundaria</c:v>
                </c:pt>
              </c:strCache>
            </c:strRef>
          </c:cat>
          <c:val>
            <c:numRef>
              <c:f>Hoja1!$O$4:$O$6</c:f>
              <c:numCache>
                <c:formatCode>0.0%</c:formatCode>
                <c:ptCount val="3"/>
                <c:pt idx="0">
                  <c:v>0.121580547112462</c:v>
                </c:pt>
                <c:pt idx="1">
                  <c:v>0.709726443768997</c:v>
                </c:pt>
                <c:pt idx="2">
                  <c:v>0.0623100303951368</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31742902124946"/>
          <c:y val="0.346626823637681"/>
          <c:w val="0.332123756846975"/>
          <c:h val="0.337839514463525"/>
        </c:manualLayout>
      </c:layout>
      <c:overlay val="0"/>
      <c:spPr>
        <a:noFill/>
        <a:ln>
          <a:noFill/>
        </a:ln>
        <a:effectLst/>
      </c:spPr>
      <c:txPr>
        <a:bodyPr rot="0" spcFirstLastPara="1" vertOverflow="ellipsis" vert="horz" wrap="square" anchor="ctr" anchorCtr="1"/>
        <a:lstStyle/>
        <a:p>
          <a:pPr>
            <a:defRPr lang="es-MX" sz="16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acf058b5-b993-4e02-997b-5bab1f16aec3}"/>
      </c:ext>
    </c:extLst>
  </c:chart>
  <c:spPr>
    <a:noFill/>
    <a:ln>
      <a:noFill/>
    </a:ln>
    <a:effectLst/>
  </c:spPr>
  <c:txPr>
    <a:bodyPr/>
    <a:lstStyle/>
    <a:p>
      <a:pPr>
        <a:defRPr lang="es-MX"/>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Hoja4!$C$9</c:f>
              <c:strCache>
                <c:ptCount val="1"/>
                <c:pt idx="0">
                  <c:v>Niño</c:v>
                </c:pt>
              </c:strCache>
            </c:strRef>
          </c:tx>
          <c:spPr>
            <a:solidFill>
              <a:srgbClr val="DDC9A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200" b="1"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Hoja4!$A$10:$B$12</c:f>
              <c:multiLvlStrCache>
                <c:ptCount val="3"/>
                <c:lvl>
                  <c:pt idx="0">
                    <c:v>General</c:v>
                  </c:pt>
                  <c:pt idx="1">
                    <c:v>Indígena</c:v>
                  </c:pt>
                  <c:pt idx="2">
                    <c:v>Particular</c:v>
                  </c:pt>
                </c:lvl>
                <c:lvl>
                  <c:pt idx="0">
                    <c:v>50</c:v>
                  </c:pt>
                  <c:pt idx="1">
                    <c:v>15</c:v>
                  </c:pt>
                  <c:pt idx="2">
                    <c:v>15</c:v>
                  </c:pt>
                </c:lvl>
              </c:multiLvlStrCache>
            </c:multiLvlStrRef>
          </c:cat>
          <c:val>
            <c:numRef>
              <c:f>Hoja4!$C$10:$C$12</c:f>
              <c:numCache>
                <c:formatCode>0.00%</c:formatCode>
                <c:ptCount val="3"/>
                <c:pt idx="0">
                  <c:v>0.504</c:v>
                </c:pt>
                <c:pt idx="1">
                  <c:v>0.465</c:v>
                </c:pt>
                <c:pt idx="2">
                  <c:v>0.524</c:v>
                </c:pt>
              </c:numCache>
            </c:numRef>
          </c:val>
        </c:ser>
        <c:ser>
          <c:idx val="1"/>
          <c:order val="1"/>
          <c:tx>
            <c:strRef>
              <c:f>Hoja4!$D$9</c:f>
              <c:strCache>
                <c:ptCount val="1"/>
                <c:pt idx="0">
                  <c:v>Niña</c:v>
                </c:pt>
              </c:strCache>
            </c:strRef>
          </c:tx>
          <c:spPr>
            <a:solidFill>
              <a:srgbClr val="C4995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200" b="1"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Hoja4!$A$10:$B$12</c:f>
              <c:multiLvlStrCache>
                <c:ptCount val="3"/>
                <c:lvl>
                  <c:pt idx="0">
                    <c:v>General</c:v>
                  </c:pt>
                  <c:pt idx="1">
                    <c:v>Indígena</c:v>
                  </c:pt>
                  <c:pt idx="2">
                    <c:v>Particular</c:v>
                  </c:pt>
                </c:lvl>
                <c:lvl>
                  <c:pt idx="0">
                    <c:v>50</c:v>
                  </c:pt>
                  <c:pt idx="1">
                    <c:v>15</c:v>
                  </c:pt>
                  <c:pt idx="2">
                    <c:v>15</c:v>
                  </c:pt>
                </c:lvl>
              </c:multiLvlStrCache>
            </c:multiLvlStrRef>
          </c:cat>
          <c:val>
            <c:numRef>
              <c:f>Hoja4!$D$10:$D$12</c:f>
              <c:numCache>
                <c:formatCode>0.00%</c:formatCode>
                <c:ptCount val="3"/>
                <c:pt idx="0">
                  <c:v>0.496</c:v>
                </c:pt>
                <c:pt idx="1">
                  <c:v>0.535</c:v>
                </c:pt>
                <c:pt idx="2">
                  <c:v>0.476</c:v>
                </c:pt>
              </c:numCache>
            </c:numRef>
          </c:val>
        </c:ser>
        <c:dLbls>
          <c:showLegendKey val="0"/>
          <c:showVal val="1"/>
          <c:showCatName val="0"/>
          <c:showSerName val="0"/>
          <c:showPercent val="0"/>
          <c:showBubbleSize val="0"/>
        </c:dLbls>
        <c:gapWidth val="150"/>
        <c:axId val="304933504"/>
        <c:axId val="304933984"/>
      </c:barChart>
      <c:catAx>
        <c:axId val="304933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MX" sz="1200" b="0" i="0" u="none" strike="noStrike" kern="1200" baseline="0">
                <a:solidFill>
                  <a:srgbClr val="3C3C3B"/>
                </a:solidFill>
                <a:latin typeface="Montserrat" panose="00000500000000000000" pitchFamily="50" charset="0"/>
                <a:ea typeface="+mn-ea"/>
                <a:cs typeface="+mn-cs"/>
              </a:defRPr>
            </a:pPr>
          </a:p>
        </c:txPr>
        <c:crossAx val="304933984"/>
        <c:crosses val="autoZero"/>
        <c:auto val="1"/>
        <c:lblAlgn val="ctr"/>
        <c:lblOffset val="100"/>
        <c:noMultiLvlLbl val="0"/>
      </c:catAx>
      <c:valAx>
        <c:axId val="304933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30493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rgbClr val="3C3C3B"/>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f8914dbf-8ded-42bf-a67a-78e38544e0ff}"/>
      </c:ext>
    </c:extLst>
  </c:chart>
  <c:spPr>
    <a:noFill/>
    <a:ln>
      <a:noFill/>
    </a:ln>
    <a:effectLst/>
  </c:spPr>
  <c:txPr>
    <a:bodyPr/>
    <a:lstStyle/>
    <a:p>
      <a:pPr>
        <a:defRPr lang="es-MX"/>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 (OK)'!$A$13</c:f>
              <c:strCache>
                <c:ptCount val="1"/>
                <c:pt idx="0">
                  <c:v>Sin evidencias</c:v>
                </c:pt>
              </c:strCache>
            </c:strRef>
          </c:tx>
          <c:spPr>
            <a:solidFill>
              <a:srgbClr val="706F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(OK)'!$B$12:$D$12</c:f>
              <c:strCache>
                <c:ptCount val="3"/>
                <c:pt idx="0">
                  <c:v>General</c:v>
                </c:pt>
                <c:pt idx="1">
                  <c:v>Indígena</c:v>
                </c:pt>
                <c:pt idx="2">
                  <c:v>Particular</c:v>
                </c:pt>
              </c:strCache>
            </c:strRef>
          </c:cat>
          <c:val>
            <c:numRef>
              <c:f>'Hoja2 (OK)'!$B$13:$D$13</c:f>
              <c:numCache>
                <c:formatCode>0.0%</c:formatCode>
                <c:ptCount val="3"/>
                <c:pt idx="0">
                  <c:v>0.0228401191658391</c:v>
                </c:pt>
                <c:pt idx="1">
                  <c:v>0</c:v>
                </c:pt>
                <c:pt idx="2">
                  <c:v>0.00810810810810811</c:v>
                </c:pt>
              </c:numCache>
            </c:numRef>
          </c:val>
        </c:ser>
        <c:ser>
          <c:idx val="1"/>
          <c:order val="1"/>
          <c:tx>
            <c:strRef>
              <c:f>'Hoja2 (OK)'!$A$14</c:f>
              <c:strCache>
                <c:ptCount val="1"/>
                <c:pt idx="0">
                  <c:v>Requiere apoyo</c:v>
                </c:pt>
              </c:strCache>
            </c:strRef>
          </c:tx>
          <c:spPr>
            <a:solidFill>
              <a:srgbClr val="9F22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(OK)'!$B$12:$D$12</c:f>
              <c:strCache>
                <c:ptCount val="3"/>
                <c:pt idx="0">
                  <c:v>General</c:v>
                </c:pt>
                <c:pt idx="1">
                  <c:v>Indígena</c:v>
                </c:pt>
                <c:pt idx="2">
                  <c:v>Particular</c:v>
                </c:pt>
              </c:strCache>
            </c:strRef>
          </c:cat>
          <c:val>
            <c:numRef>
              <c:f>'Hoja2 (OK)'!$B$14:$D$14</c:f>
              <c:numCache>
                <c:formatCode>0.0%</c:formatCode>
                <c:ptCount val="3"/>
                <c:pt idx="0">
                  <c:v>0.172293942403178</c:v>
                </c:pt>
                <c:pt idx="1">
                  <c:v>0.154377880184332</c:v>
                </c:pt>
                <c:pt idx="2">
                  <c:v>0.0783783783783784</c:v>
                </c:pt>
              </c:numCache>
            </c:numRef>
          </c:val>
        </c:ser>
        <c:ser>
          <c:idx val="2"/>
          <c:order val="2"/>
          <c:tx>
            <c:strRef>
              <c:f>'Hoja2 (OK)'!$A$15</c:f>
              <c:strCache>
                <c:ptCount val="1"/>
                <c:pt idx="0">
                  <c:v>En proceso de desarrollo</c:v>
                </c:pt>
              </c:strCache>
            </c:strRef>
          </c:tx>
          <c:spPr>
            <a:solidFill>
              <a:srgbClr val="DDC3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(OK)'!$B$12:$D$12</c:f>
              <c:strCache>
                <c:ptCount val="3"/>
                <c:pt idx="0">
                  <c:v>General</c:v>
                </c:pt>
                <c:pt idx="1">
                  <c:v>Indígena</c:v>
                </c:pt>
                <c:pt idx="2">
                  <c:v>Particular</c:v>
                </c:pt>
              </c:strCache>
            </c:strRef>
          </c:cat>
          <c:val>
            <c:numRef>
              <c:f>'Hoja2 (OK)'!$B$15:$D$15</c:f>
              <c:numCache>
                <c:formatCode>0.0%</c:formatCode>
                <c:ptCount val="3"/>
                <c:pt idx="0">
                  <c:v>0.524329692154916</c:v>
                </c:pt>
                <c:pt idx="1">
                  <c:v>0.5</c:v>
                </c:pt>
                <c:pt idx="2">
                  <c:v>0.32972972972973</c:v>
                </c:pt>
              </c:numCache>
            </c:numRef>
          </c:val>
        </c:ser>
        <c:ser>
          <c:idx val="3"/>
          <c:order val="3"/>
          <c:tx>
            <c:strRef>
              <c:f>'Hoja2 (OK)'!$A$16</c:f>
              <c:strCache>
                <c:ptCount val="1"/>
                <c:pt idx="0">
                  <c:v>Aprendizaje desarrollado</c:v>
                </c:pt>
              </c:strCache>
            </c:strRef>
          </c:tx>
          <c:spPr>
            <a:solidFill>
              <a:srgbClr val="6B1C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(OK)'!$B$12:$D$12</c:f>
              <c:strCache>
                <c:ptCount val="3"/>
                <c:pt idx="0">
                  <c:v>General</c:v>
                </c:pt>
                <c:pt idx="1">
                  <c:v>Indígena</c:v>
                </c:pt>
                <c:pt idx="2">
                  <c:v>Particular</c:v>
                </c:pt>
              </c:strCache>
            </c:strRef>
          </c:cat>
          <c:val>
            <c:numRef>
              <c:f>'Hoja2 (OK)'!$B$16:$D$16</c:f>
              <c:numCache>
                <c:formatCode>0.0%</c:formatCode>
                <c:ptCount val="3"/>
                <c:pt idx="0">
                  <c:v>0.280536246276068</c:v>
                </c:pt>
                <c:pt idx="1">
                  <c:v>0.345622119815668</c:v>
                </c:pt>
                <c:pt idx="2">
                  <c:v>0.583783783783784</c:v>
                </c:pt>
              </c:numCache>
            </c:numRef>
          </c:val>
        </c:ser>
        <c:dLbls>
          <c:showLegendKey val="0"/>
          <c:showVal val="1"/>
          <c:showCatName val="0"/>
          <c:showSerName val="0"/>
          <c:showPercent val="0"/>
          <c:showBubbleSize val="0"/>
        </c:dLbls>
        <c:gapWidth val="219"/>
        <c:overlap val="-27"/>
        <c:axId val="929960223"/>
        <c:axId val="929955903"/>
      </c:barChart>
      <c:catAx>
        <c:axId val="92996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929955903"/>
        <c:crosses val="autoZero"/>
        <c:auto val="1"/>
        <c:lblAlgn val="ctr"/>
        <c:lblOffset val="100"/>
        <c:noMultiLvlLbl val="0"/>
      </c:catAx>
      <c:valAx>
        <c:axId val="9299559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ontserrat" panose="00000500000000000000" pitchFamily="50" charset="0"/>
                <a:ea typeface="+mn-ea"/>
                <a:cs typeface="+mn-cs"/>
              </a:defRPr>
            </a:pPr>
          </a:p>
        </c:txPr>
        <c:crossAx val="929960223"/>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s-MX" sz="11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e8852314-97f5-4921-a8f6-49876be1bed4}"/>
      </c:ext>
    </c:extLst>
  </c:chart>
  <c:spPr>
    <a:noFill/>
    <a:ln>
      <a:noFill/>
    </a:ln>
    <a:effectLst/>
  </c:spPr>
  <c:txPr>
    <a:bodyPr/>
    <a:lstStyle/>
    <a:p>
      <a:pPr>
        <a:defRPr lang="es-MX"/>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 (OK)'!$A$13</c:f>
              <c:strCache>
                <c:ptCount val="1"/>
                <c:pt idx="0">
                  <c:v>Sin evidencias</c:v>
                </c:pt>
              </c:strCache>
            </c:strRef>
          </c:tx>
          <c:spPr>
            <a:solidFill>
              <a:srgbClr val="706F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(OK)'!$E$12:$G$12</c:f>
              <c:strCache>
                <c:ptCount val="3"/>
                <c:pt idx="0">
                  <c:v>General</c:v>
                </c:pt>
                <c:pt idx="1">
                  <c:v>Indígena</c:v>
                </c:pt>
                <c:pt idx="2">
                  <c:v>Particular</c:v>
                </c:pt>
              </c:strCache>
            </c:strRef>
          </c:cat>
          <c:val>
            <c:numRef>
              <c:f>'Hoja2 (OK)'!$E$13:$G$13</c:f>
              <c:numCache>
                <c:formatCode>0.0%</c:formatCode>
                <c:ptCount val="3"/>
                <c:pt idx="0">
                  <c:v>0.0268123138033764</c:v>
                </c:pt>
                <c:pt idx="1">
                  <c:v>0.00921658986175115</c:v>
                </c:pt>
                <c:pt idx="2">
                  <c:v>0.0162162162162162</c:v>
                </c:pt>
              </c:numCache>
            </c:numRef>
          </c:val>
        </c:ser>
        <c:ser>
          <c:idx val="1"/>
          <c:order val="1"/>
          <c:tx>
            <c:strRef>
              <c:f>'Hoja2 (OK)'!$A$14</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(OK)'!$E$12:$G$12</c:f>
              <c:strCache>
                <c:ptCount val="3"/>
                <c:pt idx="0">
                  <c:v>General</c:v>
                </c:pt>
                <c:pt idx="1">
                  <c:v>Indígena</c:v>
                </c:pt>
                <c:pt idx="2">
                  <c:v>Particular</c:v>
                </c:pt>
              </c:strCache>
            </c:strRef>
          </c:cat>
          <c:val>
            <c:numRef>
              <c:f>'Hoja2 (OK)'!$E$14:$G$14</c:f>
              <c:numCache>
                <c:formatCode>0.0%</c:formatCode>
                <c:ptCount val="3"/>
                <c:pt idx="0">
                  <c:v>0.179245283018868</c:v>
                </c:pt>
                <c:pt idx="1">
                  <c:v>0.161290322580645</c:v>
                </c:pt>
                <c:pt idx="2">
                  <c:v>0.0837837837837838</c:v>
                </c:pt>
              </c:numCache>
            </c:numRef>
          </c:val>
        </c:ser>
        <c:ser>
          <c:idx val="2"/>
          <c:order val="2"/>
          <c:tx>
            <c:strRef>
              <c:f>'Hoja2 (OK)'!$A$15</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(OK)'!$E$12:$G$12</c:f>
              <c:strCache>
                <c:ptCount val="3"/>
                <c:pt idx="0">
                  <c:v>General</c:v>
                </c:pt>
                <c:pt idx="1">
                  <c:v>Indígena</c:v>
                </c:pt>
                <c:pt idx="2">
                  <c:v>Particular</c:v>
                </c:pt>
              </c:strCache>
            </c:strRef>
          </c:cat>
          <c:val>
            <c:numRef>
              <c:f>'Hoja2 (OK)'!$E$15:$G$15</c:f>
              <c:numCache>
                <c:formatCode>0.0%</c:formatCode>
                <c:ptCount val="3"/>
                <c:pt idx="0">
                  <c:v>0.425521350546177</c:v>
                </c:pt>
                <c:pt idx="1">
                  <c:v>0.421658986175115</c:v>
                </c:pt>
                <c:pt idx="2">
                  <c:v>0.235135135135135</c:v>
                </c:pt>
              </c:numCache>
            </c:numRef>
          </c:val>
        </c:ser>
        <c:ser>
          <c:idx val="3"/>
          <c:order val="3"/>
          <c:tx>
            <c:strRef>
              <c:f>'Hoja2 (OK)'!$A$16</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(OK)'!$E$12:$G$12</c:f>
              <c:strCache>
                <c:ptCount val="3"/>
                <c:pt idx="0">
                  <c:v>General</c:v>
                </c:pt>
                <c:pt idx="1">
                  <c:v>Indígena</c:v>
                </c:pt>
                <c:pt idx="2">
                  <c:v>Particular</c:v>
                </c:pt>
              </c:strCache>
            </c:strRef>
          </c:cat>
          <c:val>
            <c:numRef>
              <c:f>'Hoja2 (OK)'!$E$16:$G$16</c:f>
              <c:numCache>
                <c:formatCode>0.0%</c:formatCode>
                <c:ptCount val="3"/>
                <c:pt idx="0">
                  <c:v>0.368421052631579</c:v>
                </c:pt>
                <c:pt idx="1">
                  <c:v>0.407834101382488</c:v>
                </c:pt>
                <c:pt idx="2">
                  <c:v>0.664864864864865</c:v>
                </c:pt>
              </c:numCache>
            </c:numRef>
          </c:val>
        </c:ser>
        <c:dLbls>
          <c:showLegendKey val="0"/>
          <c:showVal val="1"/>
          <c:showCatName val="0"/>
          <c:showSerName val="0"/>
          <c:showPercent val="0"/>
          <c:showBubbleSize val="0"/>
        </c:dLbls>
        <c:gapWidth val="219"/>
        <c:overlap val="-27"/>
        <c:axId val="929960223"/>
        <c:axId val="929955903"/>
      </c:barChart>
      <c:catAx>
        <c:axId val="92996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rgbClr val="3C3C3B"/>
                </a:solidFill>
                <a:latin typeface="Montserrat" panose="00000500000000000000" pitchFamily="50" charset="0"/>
                <a:ea typeface="+mn-ea"/>
                <a:cs typeface="+mn-cs"/>
              </a:defRPr>
            </a:pPr>
          </a:p>
        </c:txPr>
        <c:crossAx val="929955903"/>
        <c:crosses val="autoZero"/>
        <c:auto val="1"/>
        <c:lblAlgn val="ctr"/>
        <c:lblOffset val="100"/>
        <c:noMultiLvlLbl val="0"/>
      </c:catAx>
      <c:valAx>
        <c:axId val="9299559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ontserrat" panose="00000500000000000000" pitchFamily="50" charset="0"/>
                <a:ea typeface="+mn-ea"/>
                <a:cs typeface="+mn-cs"/>
              </a:defRPr>
            </a:pPr>
          </a:p>
        </c:txPr>
        <c:crossAx val="929960223"/>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s-MX" sz="1100" b="0" i="0" u="none" strike="noStrike" kern="1200" baseline="0">
              <a:solidFill>
                <a:srgbClr val="3C3C3B"/>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046a4a8b-6469-4b01-a06c-a97fc04150c0}"/>
      </c:ext>
    </c:extLst>
  </c:chart>
  <c:spPr>
    <a:noFill/>
    <a:ln>
      <a:noFill/>
    </a:ln>
    <a:effectLst/>
  </c:spPr>
  <c:txPr>
    <a:bodyPr/>
    <a:lstStyle/>
    <a:p>
      <a:pPr>
        <a:defRPr lang="es-MX"/>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 (OK)'!$A$13</c:f>
              <c:strCache>
                <c:ptCount val="1"/>
                <c:pt idx="0">
                  <c:v>Sin evidencias</c:v>
                </c:pt>
              </c:strCache>
            </c:strRef>
          </c:tx>
          <c:spPr>
            <a:solidFill>
              <a:srgbClr val="706F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(OK)'!$H$12:$J$12</c:f>
              <c:strCache>
                <c:ptCount val="3"/>
                <c:pt idx="0">
                  <c:v>General</c:v>
                </c:pt>
                <c:pt idx="1">
                  <c:v>Indígena</c:v>
                </c:pt>
                <c:pt idx="2">
                  <c:v>Particular</c:v>
                </c:pt>
              </c:strCache>
            </c:strRef>
          </c:cat>
          <c:val>
            <c:numRef>
              <c:f>'Hoja2 (OK)'!$H$13:$J$13</c:f>
              <c:numCache>
                <c:formatCode>0.0%</c:formatCode>
                <c:ptCount val="3"/>
                <c:pt idx="0">
                  <c:v>0.0283018867924528</c:v>
                </c:pt>
                <c:pt idx="1">
                  <c:v>0</c:v>
                </c:pt>
                <c:pt idx="2">
                  <c:v>0.0108108108108108</c:v>
                </c:pt>
              </c:numCache>
            </c:numRef>
          </c:val>
        </c:ser>
        <c:ser>
          <c:idx val="1"/>
          <c:order val="1"/>
          <c:tx>
            <c:strRef>
              <c:f>'Hoja2 (OK)'!$A$14</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(OK)'!$H$12:$J$12</c:f>
              <c:strCache>
                <c:ptCount val="3"/>
                <c:pt idx="0">
                  <c:v>General</c:v>
                </c:pt>
                <c:pt idx="1">
                  <c:v>Indígena</c:v>
                </c:pt>
                <c:pt idx="2">
                  <c:v>Particular</c:v>
                </c:pt>
              </c:strCache>
            </c:strRef>
          </c:cat>
          <c:val>
            <c:numRef>
              <c:f>'Hoja2 (OK)'!$H$14:$J$14</c:f>
              <c:numCache>
                <c:formatCode>0.0%</c:formatCode>
                <c:ptCount val="3"/>
                <c:pt idx="0">
                  <c:v>0.192651439920556</c:v>
                </c:pt>
                <c:pt idx="1">
                  <c:v>0.19815668202765</c:v>
                </c:pt>
                <c:pt idx="2">
                  <c:v>0.0864864864864865</c:v>
                </c:pt>
              </c:numCache>
            </c:numRef>
          </c:val>
        </c:ser>
        <c:ser>
          <c:idx val="2"/>
          <c:order val="2"/>
          <c:tx>
            <c:strRef>
              <c:f>'Hoja2 (OK)'!$A$15</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(OK)'!$H$12:$J$12</c:f>
              <c:strCache>
                <c:ptCount val="3"/>
                <c:pt idx="0">
                  <c:v>General</c:v>
                </c:pt>
                <c:pt idx="1">
                  <c:v>Indígena</c:v>
                </c:pt>
                <c:pt idx="2">
                  <c:v>Particular</c:v>
                </c:pt>
              </c:strCache>
            </c:strRef>
          </c:cat>
          <c:val>
            <c:numRef>
              <c:f>'Hoja2 (OK)'!$H$15:$J$15</c:f>
              <c:numCache>
                <c:formatCode>0.0%</c:formatCode>
                <c:ptCount val="3"/>
                <c:pt idx="0">
                  <c:v>0.468718967229394</c:v>
                </c:pt>
                <c:pt idx="1">
                  <c:v>0.41705069124424</c:v>
                </c:pt>
                <c:pt idx="2">
                  <c:v>0.327027027027027</c:v>
                </c:pt>
              </c:numCache>
            </c:numRef>
          </c:val>
        </c:ser>
        <c:ser>
          <c:idx val="3"/>
          <c:order val="3"/>
          <c:tx>
            <c:strRef>
              <c:f>'Hoja2 (OK)'!$A$16</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(OK)'!$H$12:$J$12</c:f>
              <c:strCache>
                <c:ptCount val="3"/>
                <c:pt idx="0">
                  <c:v>General</c:v>
                </c:pt>
                <c:pt idx="1">
                  <c:v>Indígena</c:v>
                </c:pt>
                <c:pt idx="2">
                  <c:v>Particular</c:v>
                </c:pt>
              </c:strCache>
            </c:strRef>
          </c:cat>
          <c:val>
            <c:numRef>
              <c:f>'Hoja2 (OK)'!$H$16:$J$16</c:f>
              <c:numCache>
                <c:formatCode>0.0%</c:formatCode>
                <c:ptCount val="3"/>
                <c:pt idx="0">
                  <c:v>0.310327706057597</c:v>
                </c:pt>
                <c:pt idx="1">
                  <c:v>0.384792626728111</c:v>
                </c:pt>
                <c:pt idx="2">
                  <c:v>0.575675675675676</c:v>
                </c:pt>
              </c:numCache>
            </c:numRef>
          </c:val>
        </c:ser>
        <c:dLbls>
          <c:showLegendKey val="0"/>
          <c:showVal val="1"/>
          <c:showCatName val="0"/>
          <c:showSerName val="0"/>
          <c:showPercent val="0"/>
          <c:showBubbleSize val="0"/>
        </c:dLbls>
        <c:gapWidth val="219"/>
        <c:overlap val="-27"/>
        <c:axId val="929960223"/>
        <c:axId val="929955903"/>
      </c:barChart>
      <c:catAx>
        <c:axId val="92996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rgbClr val="3C3C3B"/>
                </a:solidFill>
                <a:latin typeface="Montserrat" panose="00000500000000000000" pitchFamily="50" charset="0"/>
                <a:ea typeface="+mn-ea"/>
                <a:cs typeface="+mn-cs"/>
              </a:defRPr>
            </a:pPr>
          </a:p>
        </c:txPr>
        <c:crossAx val="929955903"/>
        <c:crosses val="autoZero"/>
        <c:auto val="1"/>
        <c:lblAlgn val="ctr"/>
        <c:lblOffset val="100"/>
        <c:noMultiLvlLbl val="0"/>
      </c:catAx>
      <c:valAx>
        <c:axId val="9299559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ontserrat" panose="00000500000000000000" pitchFamily="50" charset="0"/>
                <a:ea typeface="+mn-ea"/>
                <a:cs typeface="+mn-cs"/>
              </a:defRPr>
            </a:pPr>
          </a:p>
        </c:txPr>
        <c:crossAx val="929960223"/>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s-MX" sz="1100" b="0" i="0" u="none" strike="noStrike" kern="1200" baseline="0">
              <a:solidFill>
                <a:srgbClr val="3C3C3B"/>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9f11b594-75dd-4aa5-96ca-07613ccbf568}"/>
      </c:ext>
    </c:extLst>
  </c:chart>
  <c:spPr>
    <a:noFill/>
    <a:ln>
      <a:noFill/>
    </a:ln>
    <a:effectLst/>
  </c:spPr>
  <c:txPr>
    <a:bodyPr/>
    <a:lstStyle/>
    <a:p>
      <a:pPr>
        <a:defRPr lang="es-MX"/>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 (OK)'!$A$13</c:f>
              <c:strCache>
                <c:ptCount val="1"/>
                <c:pt idx="0">
                  <c:v>Sin evidencias</c:v>
                </c:pt>
              </c:strCache>
            </c:strRef>
          </c:tx>
          <c:spPr>
            <a:solidFill>
              <a:srgbClr val="706F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(OK)'!$K$12:$M$12</c:f>
              <c:strCache>
                <c:ptCount val="3"/>
                <c:pt idx="0">
                  <c:v>General</c:v>
                </c:pt>
                <c:pt idx="1">
                  <c:v>Indígena</c:v>
                </c:pt>
                <c:pt idx="2">
                  <c:v>Particular</c:v>
                </c:pt>
              </c:strCache>
            </c:strRef>
          </c:cat>
          <c:val>
            <c:numRef>
              <c:f>'Hoja2 (OK)'!$K$13:$M$13</c:f>
              <c:numCache>
                <c:formatCode>0.0%</c:formatCode>
                <c:ptCount val="3"/>
                <c:pt idx="0">
                  <c:v>0.0278053624627607</c:v>
                </c:pt>
                <c:pt idx="1">
                  <c:v>0</c:v>
                </c:pt>
                <c:pt idx="2">
                  <c:v>0.00810810810810811</c:v>
                </c:pt>
              </c:numCache>
            </c:numRef>
          </c:val>
        </c:ser>
        <c:ser>
          <c:idx val="1"/>
          <c:order val="1"/>
          <c:tx>
            <c:strRef>
              <c:f>'Hoja2 (OK)'!$A$14</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(OK)'!$K$12:$M$12</c:f>
              <c:strCache>
                <c:ptCount val="3"/>
                <c:pt idx="0">
                  <c:v>General</c:v>
                </c:pt>
                <c:pt idx="1">
                  <c:v>Indígena</c:v>
                </c:pt>
                <c:pt idx="2">
                  <c:v>Particular</c:v>
                </c:pt>
              </c:strCache>
            </c:strRef>
          </c:cat>
          <c:val>
            <c:numRef>
              <c:f>'Hoja2 (OK)'!$K$14:$M$14</c:f>
              <c:numCache>
                <c:formatCode>0.0%</c:formatCode>
                <c:ptCount val="3"/>
                <c:pt idx="0">
                  <c:v>0.19116186693148</c:v>
                </c:pt>
                <c:pt idx="1">
                  <c:v>0.135944700460829</c:v>
                </c:pt>
                <c:pt idx="2">
                  <c:v>0.1</c:v>
                </c:pt>
              </c:numCache>
            </c:numRef>
          </c:val>
        </c:ser>
        <c:ser>
          <c:idx val="2"/>
          <c:order val="2"/>
          <c:tx>
            <c:strRef>
              <c:f>'Hoja2 (OK)'!$A$15</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(OK)'!$K$12:$M$12</c:f>
              <c:strCache>
                <c:ptCount val="3"/>
                <c:pt idx="0">
                  <c:v>General</c:v>
                </c:pt>
                <c:pt idx="1">
                  <c:v>Indígena</c:v>
                </c:pt>
                <c:pt idx="2">
                  <c:v>Particular</c:v>
                </c:pt>
              </c:strCache>
            </c:strRef>
          </c:cat>
          <c:val>
            <c:numRef>
              <c:f>'Hoja2 (OK)'!$K$15:$M$15</c:f>
              <c:numCache>
                <c:formatCode>0.0%</c:formatCode>
                <c:ptCount val="3"/>
                <c:pt idx="0">
                  <c:v>0.437437934458788</c:v>
                </c:pt>
                <c:pt idx="1">
                  <c:v>0.442396313364055</c:v>
                </c:pt>
                <c:pt idx="2">
                  <c:v>0.289189189189189</c:v>
                </c:pt>
              </c:numCache>
            </c:numRef>
          </c:val>
        </c:ser>
        <c:ser>
          <c:idx val="3"/>
          <c:order val="3"/>
          <c:tx>
            <c:strRef>
              <c:f>'Hoja2 (OK)'!$A$16</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chemeClr val="tx1">
                        <a:lumMod val="75000"/>
                        <a:lumOff val="25000"/>
                      </a:schemeClr>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(OK)'!$K$12:$M$12</c:f>
              <c:strCache>
                <c:ptCount val="3"/>
                <c:pt idx="0">
                  <c:v>General</c:v>
                </c:pt>
                <c:pt idx="1">
                  <c:v>Indígena</c:v>
                </c:pt>
                <c:pt idx="2">
                  <c:v>Particular</c:v>
                </c:pt>
              </c:strCache>
            </c:strRef>
          </c:cat>
          <c:val>
            <c:numRef>
              <c:f>'Hoja2 (OK)'!$K$16:$M$16</c:f>
              <c:numCache>
                <c:formatCode>0.0%</c:formatCode>
                <c:ptCount val="3"/>
                <c:pt idx="0">
                  <c:v>0.343594836146971</c:v>
                </c:pt>
                <c:pt idx="1">
                  <c:v>0.421658986175115</c:v>
                </c:pt>
                <c:pt idx="2">
                  <c:v>0.602702702702703</c:v>
                </c:pt>
              </c:numCache>
            </c:numRef>
          </c:val>
        </c:ser>
        <c:dLbls>
          <c:showLegendKey val="0"/>
          <c:showVal val="1"/>
          <c:showCatName val="0"/>
          <c:showSerName val="0"/>
          <c:showPercent val="0"/>
          <c:showBubbleSize val="0"/>
        </c:dLbls>
        <c:gapWidth val="219"/>
        <c:overlap val="-27"/>
        <c:axId val="929960223"/>
        <c:axId val="929955903"/>
      </c:barChart>
      <c:catAx>
        <c:axId val="92996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rgbClr val="3C3C3B"/>
                </a:solidFill>
                <a:latin typeface="Montserrat" panose="00000500000000000000" pitchFamily="50" charset="0"/>
                <a:ea typeface="+mn-ea"/>
                <a:cs typeface="+mn-cs"/>
              </a:defRPr>
            </a:pPr>
          </a:p>
        </c:txPr>
        <c:crossAx val="929955903"/>
        <c:crosses val="autoZero"/>
        <c:auto val="1"/>
        <c:lblAlgn val="ctr"/>
        <c:lblOffset val="100"/>
        <c:noMultiLvlLbl val="0"/>
      </c:catAx>
      <c:valAx>
        <c:axId val="9299559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ontserrat" panose="00000500000000000000" pitchFamily="50" charset="0"/>
                <a:ea typeface="+mn-ea"/>
                <a:cs typeface="+mn-cs"/>
              </a:defRPr>
            </a:pPr>
          </a:p>
        </c:txPr>
        <c:crossAx val="929960223"/>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s-MX" sz="1100" b="0" i="0" u="none" strike="noStrike" kern="1200" baseline="0">
              <a:solidFill>
                <a:srgbClr val="3C3C3B"/>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055b4c93-9236-43b7-a2fe-d60beb2ef471}"/>
      </c:ext>
    </c:extLst>
  </c:chart>
  <c:spPr>
    <a:noFill/>
    <a:ln>
      <a:noFill/>
    </a:ln>
    <a:effectLst/>
  </c:spPr>
  <c:txPr>
    <a:bodyPr/>
    <a:lstStyle/>
    <a:p>
      <a:pPr>
        <a:defRPr lang="es-MX"/>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3E479AA-DBF6-4C0F-91C6-167AF83EC6E6}"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s-MX"/>
        </a:p>
      </dgm:t>
    </dgm:pt>
    <dgm:pt modelId="{E085FE7B-4E0E-41D1-83B8-00011BB1786B}">
      <dgm:prSet phldrT="[Texto]"/>
      <dgm:spPr>
        <a:solidFill>
          <a:srgbClr val="9F2240"/>
        </a:solidFill>
      </dgm:spPr>
      <dgm:t>
        <a:bodyPr vert="vert270"/>
        <a:lstStyle/>
        <a:p>
          <a:pPr algn="ctr"/>
          <a:r>
            <a:rPr lang="es-ES" dirty="0">
              <a:solidFill>
                <a:schemeClr val="bg1"/>
              </a:solidFill>
              <a:latin typeface="Montserrat" panose="00000500000000000000" pitchFamily="50" charset="0"/>
            </a:rPr>
            <a:t>Unidad de análisis</a:t>
          </a:r>
          <a:endParaRPr lang="es-MX" dirty="0">
            <a:solidFill>
              <a:schemeClr val="bg1"/>
            </a:solidFill>
            <a:latin typeface="Montserrat" panose="00000500000000000000" pitchFamily="50" charset="0"/>
          </a:endParaRPr>
        </a:p>
      </dgm:t>
    </dgm:pt>
    <dgm:pt modelId="{0752F732-CFA9-45A5-AB93-B675091429D1}" cxnId="{5E911928-A5AC-4B2B-A112-28634409D0E9}" type="parTrans">
      <dgm:prSet/>
      <dgm:spPr/>
      <dgm:t>
        <a:bodyPr/>
        <a:lstStyle/>
        <a:p>
          <a:endParaRPr lang="es-MX">
            <a:latin typeface="Montserrat" panose="00000500000000000000" pitchFamily="50" charset="0"/>
          </a:endParaRPr>
        </a:p>
      </dgm:t>
    </dgm:pt>
    <dgm:pt modelId="{1DC7D87B-F326-45CB-A080-17DDF1BD9ADB}" cxnId="{5E911928-A5AC-4B2B-A112-28634409D0E9}" type="sibTrans">
      <dgm:prSet/>
      <dgm:spPr/>
      <dgm:t>
        <a:bodyPr/>
        <a:lstStyle/>
        <a:p>
          <a:endParaRPr lang="es-MX">
            <a:latin typeface="Montserrat" panose="00000500000000000000" pitchFamily="50" charset="0"/>
          </a:endParaRPr>
        </a:p>
      </dgm:t>
    </dgm:pt>
    <dgm:pt modelId="{B5D5A09C-FEAB-4AED-B30B-8894DCBC2B49}">
      <dgm:prSet phldrT="[Texto]" custT="1"/>
      <dgm:spPr>
        <a:solidFill>
          <a:srgbClr val="DDC398"/>
        </a:solidFill>
      </dgm:spPr>
      <dgm:t>
        <a:bodyPr anchor="ctr"/>
        <a:lstStyle/>
        <a:p>
          <a:r>
            <a:rPr lang="es-ES" sz="1400" b="1" dirty="0">
              <a:solidFill>
                <a:schemeClr val="tx1"/>
              </a:solidFill>
              <a:latin typeface="Montserrat" panose="00000500000000000000" pitchFamily="50" charset="0"/>
            </a:rPr>
            <a:t>Lenguajes (LEN): </a:t>
          </a:r>
          <a:r>
            <a:rPr lang="es-ES" sz="1400" b="0" dirty="0">
              <a:solidFill>
                <a:schemeClr val="tx1"/>
              </a:solidFill>
              <a:latin typeface="Montserrat" panose="00000500000000000000" pitchFamily="50" charset="0"/>
            </a:rPr>
            <a:t>Comunicación oral de necesidades, emociones, gustos, ideas y saberes a través de los diversos lenguajes, desde una perspectiva comunitaria.</a:t>
          </a:r>
          <a:endParaRPr lang="es-MX" sz="1400" b="0" dirty="0">
            <a:solidFill>
              <a:schemeClr val="tx1"/>
            </a:solidFill>
            <a:latin typeface="Montserrat" panose="00000500000000000000" pitchFamily="50" charset="0"/>
          </a:endParaRPr>
        </a:p>
      </dgm:t>
    </dgm:pt>
    <dgm:pt modelId="{B0E0F774-3455-4919-B24A-F815CE7AE921}" cxnId="{AE01C986-95AD-4E9D-838F-BF00CB580966}" type="parTrans">
      <dgm:prSet/>
      <dgm:spPr/>
      <dgm:t>
        <a:bodyPr/>
        <a:lstStyle/>
        <a:p>
          <a:endParaRPr lang="es-MX">
            <a:latin typeface="Montserrat" panose="00000500000000000000" pitchFamily="50" charset="0"/>
          </a:endParaRPr>
        </a:p>
      </dgm:t>
    </dgm:pt>
    <dgm:pt modelId="{414A6163-EAEE-46F6-8E79-2D54E1D648DC}" cxnId="{AE01C986-95AD-4E9D-838F-BF00CB580966}" type="sibTrans">
      <dgm:prSet/>
      <dgm:spPr/>
      <dgm:t>
        <a:bodyPr/>
        <a:lstStyle/>
        <a:p>
          <a:endParaRPr lang="es-MX">
            <a:latin typeface="Montserrat" panose="00000500000000000000" pitchFamily="50" charset="0"/>
          </a:endParaRPr>
        </a:p>
      </dgm:t>
    </dgm:pt>
    <dgm:pt modelId="{3C47110E-7D17-42BC-AA44-685BEE89329C}">
      <dgm:prSet phldrT="[Texto]" custT="1"/>
      <dgm:spPr>
        <a:solidFill>
          <a:srgbClr val="DDC398"/>
        </a:solidFill>
      </dgm:spPr>
      <dgm:t>
        <a:bodyPr anchor="ctr"/>
        <a:lstStyle/>
        <a:p>
          <a:r>
            <a:rPr lang="es-MX" sz="1400" b="1" dirty="0">
              <a:solidFill>
                <a:schemeClr val="tx1"/>
              </a:solidFill>
              <a:latin typeface="Montserrat" panose="00000500000000000000" pitchFamily="50" charset="0"/>
            </a:rPr>
            <a:t>Saberes y Pensamiento Científico (SPC):  </a:t>
          </a:r>
          <a:r>
            <a:rPr lang="es-ES" sz="1400" dirty="0">
              <a:solidFill>
                <a:schemeClr val="tx1"/>
              </a:solidFill>
              <a:latin typeface="Montserrat" panose="00000500000000000000" pitchFamily="50" charset="0"/>
            </a:rPr>
            <a:t>Exploración de la diversidad natural que existe en la comunidad y en otros lugares.</a:t>
          </a:r>
          <a:endParaRPr lang="es-MX" sz="1400" dirty="0">
            <a:solidFill>
              <a:schemeClr val="tx1"/>
            </a:solidFill>
            <a:latin typeface="Montserrat" panose="00000500000000000000" pitchFamily="50" charset="0"/>
          </a:endParaRPr>
        </a:p>
      </dgm:t>
    </dgm:pt>
    <dgm:pt modelId="{17D65428-4714-4F7A-BFE9-C5E44F3347EE}" cxnId="{E2C24239-04F6-492A-92F7-AFD94D558437}" type="parTrans">
      <dgm:prSet/>
      <dgm:spPr/>
      <dgm:t>
        <a:bodyPr/>
        <a:lstStyle/>
        <a:p>
          <a:endParaRPr lang="es-MX">
            <a:latin typeface="Montserrat" panose="00000500000000000000" pitchFamily="50" charset="0"/>
          </a:endParaRPr>
        </a:p>
      </dgm:t>
    </dgm:pt>
    <dgm:pt modelId="{8013AD0A-805F-4E65-B939-E7807016154F}" cxnId="{E2C24239-04F6-492A-92F7-AFD94D558437}" type="sibTrans">
      <dgm:prSet/>
      <dgm:spPr/>
      <dgm:t>
        <a:bodyPr/>
        <a:lstStyle/>
        <a:p>
          <a:endParaRPr lang="es-MX">
            <a:latin typeface="Montserrat" panose="00000500000000000000" pitchFamily="50" charset="0"/>
          </a:endParaRPr>
        </a:p>
      </dgm:t>
    </dgm:pt>
    <dgm:pt modelId="{74FC9E9A-AF6B-409F-A2EF-173FD7CC6D43}">
      <dgm:prSet phldrT="[Texto]" custT="1"/>
      <dgm:spPr>
        <a:solidFill>
          <a:srgbClr val="DDC398"/>
        </a:solidFill>
      </dgm:spPr>
      <dgm:t>
        <a:bodyPr anchor="ctr"/>
        <a:lstStyle/>
        <a:p>
          <a:r>
            <a:rPr lang="es-MX" sz="1400" b="1" dirty="0">
              <a:solidFill>
                <a:schemeClr val="tx1"/>
              </a:solidFill>
              <a:latin typeface="Montserrat" panose="00000500000000000000" pitchFamily="50" charset="0"/>
            </a:rPr>
            <a:t>Ética, Naturaleza y Sociedades (ENS): </a:t>
          </a:r>
          <a:r>
            <a:rPr lang="es-ES" sz="1400" dirty="0">
              <a:solidFill>
                <a:schemeClr val="tx1"/>
              </a:solidFill>
              <a:latin typeface="Montserrat" panose="00000500000000000000" pitchFamily="50" charset="0"/>
            </a:rPr>
            <a:t>Interacción, cuidado, conservación y regeneración de la naturaleza, que favorece la construcción de una conciencia socio ambiental.</a:t>
          </a:r>
          <a:endParaRPr lang="es-MX" sz="1400" dirty="0">
            <a:solidFill>
              <a:schemeClr val="tx1"/>
            </a:solidFill>
            <a:latin typeface="Montserrat" panose="00000500000000000000" pitchFamily="50" charset="0"/>
          </a:endParaRPr>
        </a:p>
      </dgm:t>
    </dgm:pt>
    <dgm:pt modelId="{85E4BB19-26AC-4F25-8468-B36E85114E1F}" cxnId="{22713519-3C1F-403F-8177-0826725A12C6}" type="parTrans">
      <dgm:prSet/>
      <dgm:spPr/>
      <dgm:t>
        <a:bodyPr/>
        <a:lstStyle/>
        <a:p>
          <a:endParaRPr lang="es-MX">
            <a:latin typeface="Montserrat" panose="00000500000000000000" pitchFamily="50" charset="0"/>
          </a:endParaRPr>
        </a:p>
      </dgm:t>
    </dgm:pt>
    <dgm:pt modelId="{89079E23-0CF3-4844-8F06-0BB79C167ADC}" cxnId="{22713519-3C1F-403F-8177-0826725A12C6}" type="sibTrans">
      <dgm:prSet/>
      <dgm:spPr/>
      <dgm:t>
        <a:bodyPr/>
        <a:lstStyle/>
        <a:p>
          <a:endParaRPr lang="es-MX">
            <a:latin typeface="Montserrat" panose="00000500000000000000" pitchFamily="50" charset="0"/>
          </a:endParaRPr>
        </a:p>
      </dgm:t>
    </dgm:pt>
    <dgm:pt modelId="{45B82FBD-CF83-46CE-BCBC-181A7EFD82EA}">
      <dgm:prSet phldrT="[Texto]" custT="1"/>
      <dgm:spPr>
        <a:solidFill>
          <a:srgbClr val="DDC398"/>
        </a:solidFill>
      </dgm:spPr>
      <dgm:t>
        <a:bodyPr anchor="ctr"/>
        <a:lstStyle/>
        <a:p>
          <a:r>
            <a:rPr lang="es-ES" sz="1400" b="1" dirty="0">
              <a:solidFill>
                <a:schemeClr val="tx1"/>
              </a:solidFill>
              <a:latin typeface="Montserrat" panose="00000500000000000000" pitchFamily="50" charset="0"/>
            </a:rPr>
            <a:t>De lo Humano y lo Comunitario (</a:t>
          </a:r>
          <a:r>
            <a:rPr lang="es-ES" sz="1400" b="1" dirty="0" err="1">
              <a:solidFill>
                <a:schemeClr val="tx1"/>
              </a:solidFill>
              <a:latin typeface="Montserrat" panose="00000500000000000000" pitchFamily="50" charset="0"/>
            </a:rPr>
            <a:t>HyC</a:t>
          </a:r>
          <a:r>
            <a:rPr lang="es-ES" sz="1400" b="1" dirty="0">
              <a:solidFill>
                <a:schemeClr val="tx1"/>
              </a:solidFill>
              <a:latin typeface="Montserrat" panose="00000500000000000000" pitchFamily="50" charset="0"/>
            </a:rPr>
            <a:t>): </a:t>
          </a:r>
          <a:r>
            <a:rPr lang="es-ES" sz="1400" dirty="0">
              <a:solidFill>
                <a:schemeClr val="tx1"/>
              </a:solidFill>
              <a:latin typeface="Montserrat" panose="00000500000000000000" pitchFamily="50" charset="0"/>
            </a:rPr>
            <a:t>Construcción de la identidad personal a partir de su pertenencia a un territorio, su origen étnico, cultural y lingüístico, y la interacción con personas cercanas.</a:t>
          </a:r>
          <a:endParaRPr lang="es-MX" sz="1400" dirty="0">
            <a:solidFill>
              <a:schemeClr val="tx1"/>
            </a:solidFill>
            <a:latin typeface="Montserrat" panose="00000500000000000000" pitchFamily="50" charset="0"/>
          </a:endParaRPr>
        </a:p>
      </dgm:t>
    </dgm:pt>
    <dgm:pt modelId="{B6AA5D54-7B80-40FF-BB24-B57F98BC5B88}" cxnId="{7A047110-D511-4668-9DD5-428ABC957964}" type="parTrans">
      <dgm:prSet/>
      <dgm:spPr/>
      <dgm:t>
        <a:bodyPr/>
        <a:lstStyle/>
        <a:p>
          <a:endParaRPr lang="es-MX">
            <a:latin typeface="Montserrat" panose="00000500000000000000" pitchFamily="50" charset="0"/>
          </a:endParaRPr>
        </a:p>
      </dgm:t>
    </dgm:pt>
    <dgm:pt modelId="{C32E7998-6C65-4AB5-9978-8CE5443D24A5}" cxnId="{7A047110-D511-4668-9DD5-428ABC957964}" type="sibTrans">
      <dgm:prSet/>
      <dgm:spPr/>
      <dgm:t>
        <a:bodyPr/>
        <a:lstStyle/>
        <a:p>
          <a:endParaRPr lang="es-MX">
            <a:latin typeface="Montserrat" panose="00000500000000000000" pitchFamily="50" charset="0"/>
          </a:endParaRPr>
        </a:p>
      </dgm:t>
    </dgm:pt>
    <dgm:pt modelId="{453EA5D3-5864-47D5-A91F-66C8255213B5}">
      <dgm:prSet phldrT="[Texto]" custT="1"/>
      <dgm:spPr>
        <a:solidFill>
          <a:srgbClr val="9F2240"/>
        </a:solidFill>
      </dgm:spPr>
      <dgm:t>
        <a:bodyPr vert="horz" anchor="ctr"/>
        <a:lstStyle/>
        <a:p>
          <a:pPr algn="ctr"/>
          <a:r>
            <a:rPr lang="es-ES" sz="1800" dirty="0">
              <a:solidFill>
                <a:schemeClr val="bg1"/>
              </a:solidFill>
              <a:latin typeface="Montserrat" panose="00000500000000000000" pitchFamily="50" charset="0"/>
            </a:rPr>
            <a:t>CAMPO FORMATIVO</a:t>
          </a:r>
          <a:endParaRPr lang="es-MX" sz="1800" dirty="0">
            <a:solidFill>
              <a:schemeClr val="bg1"/>
            </a:solidFill>
            <a:latin typeface="Montserrat" panose="00000500000000000000" pitchFamily="50" charset="0"/>
          </a:endParaRPr>
        </a:p>
      </dgm:t>
    </dgm:pt>
    <dgm:pt modelId="{2836348E-AB2A-43C1-8F42-40A21564A65F}" cxnId="{8835B302-A9E5-4108-955B-BAE08E75C892}" type="parTrans">
      <dgm:prSet/>
      <dgm:spPr/>
      <dgm:t>
        <a:bodyPr/>
        <a:lstStyle/>
        <a:p>
          <a:endParaRPr lang="es-MX"/>
        </a:p>
      </dgm:t>
    </dgm:pt>
    <dgm:pt modelId="{61CE2E53-5202-41B9-84AC-514FD95E0576}" cxnId="{8835B302-A9E5-4108-955B-BAE08E75C892}" type="sibTrans">
      <dgm:prSet/>
      <dgm:spPr/>
      <dgm:t>
        <a:bodyPr/>
        <a:lstStyle/>
        <a:p>
          <a:endParaRPr lang="es-MX"/>
        </a:p>
      </dgm:t>
    </dgm:pt>
    <dgm:pt modelId="{C77EA70D-474B-4A56-A93C-0C4EBDF1540E}" type="pres">
      <dgm:prSet presAssocID="{C3E479AA-DBF6-4C0F-91C6-167AF83EC6E6}" presName="vert0" presStyleCnt="0">
        <dgm:presLayoutVars>
          <dgm:dir/>
          <dgm:animOne val="branch"/>
          <dgm:animLvl val="lvl"/>
        </dgm:presLayoutVars>
      </dgm:prSet>
      <dgm:spPr/>
    </dgm:pt>
    <dgm:pt modelId="{AF2E4C0A-2F9B-4DDE-810F-3A5402B3F418}" type="pres">
      <dgm:prSet presAssocID="{E085FE7B-4E0E-41D1-83B8-00011BB1786B}" presName="thickLine" presStyleLbl="alignNode1" presStyleIdx="0" presStyleCnt="1">
        <dgm:style>
          <a:lnRef idx="2">
            <a:schemeClr val="accent1"/>
          </a:lnRef>
          <a:fillRef idx="1">
            <a:schemeClr val="lt1"/>
          </a:fillRef>
          <a:effectRef idx="0">
            <a:schemeClr val="accent1"/>
          </a:effectRef>
          <a:fontRef idx="minor">
            <a:schemeClr val="dk1"/>
          </a:fontRef>
        </dgm:style>
      </dgm:prSet>
      <dgm:spPr>
        <a:ln>
          <a:solidFill>
            <a:schemeClr val="bg1"/>
          </a:solidFill>
        </a:ln>
      </dgm:spPr>
    </dgm:pt>
    <dgm:pt modelId="{1C1520F1-A935-46AA-800F-6C4B6E8E711F}" type="pres">
      <dgm:prSet presAssocID="{E085FE7B-4E0E-41D1-83B8-00011BB1786B}" presName="horz1" presStyleCnt="0"/>
      <dgm:spPr/>
    </dgm:pt>
    <dgm:pt modelId="{0AD9A617-8390-4EE1-A3E6-EB4F818AFD9F}" type="pres">
      <dgm:prSet presAssocID="{E085FE7B-4E0E-41D1-83B8-00011BB1786B}" presName="tx1" presStyleLbl="revTx" presStyleIdx="0" presStyleCnt="6" custScaleX="33275"/>
      <dgm:spPr/>
    </dgm:pt>
    <dgm:pt modelId="{064EA75D-F617-41EF-AF55-823FF80FE28E}" type="pres">
      <dgm:prSet presAssocID="{E085FE7B-4E0E-41D1-83B8-00011BB1786B}" presName="vert1" presStyleCnt="0"/>
      <dgm:spPr/>
    </dgm:pt>
    <dgm:pt modelId="{2D44D48D-49B9-4E1C-9290-D84EDF7E807E}" type="pres">
      <dgm:prSet presAssocID="{453EA5D3-5864-47D5-A91F-66C8255213B5}" presName="vertSpace2a" presStyleCnt="0"/>
      <dgm:spPr/>
    </dgm:pt>
    <dgm:pt modelId="{646253DF-BC7B-4BE3-B830-10AC2D423DF0}" type="pres">
      <dgm:prSet presAssocID="{453EA5D3-5864-47D5-A91F-66C8255213B5}" presName="horz2" presStyleCnt="0"/>
      <dgm:spPr/>
    </dgm:pt>
    <dgm:pt modelId="{CFFBA069-1B7F-4E29-9291-69DB4A5435FF}" type="pres">
      <dgm:prSet presAssocID="{453EA5D3-5864-47D5-A91F-66C8255213B5}" presName="horzSpace2" presStyleCnt="0"/>
      <dgm:spPr/>
    </dgm:pt>
    <dgm:pt modelId="{D1E7E162-EF65-4B76-A847-A358B08A91D0}" type="pres">
      <dgm:prSet presAssocID="{453EA5D3-5864-47D5-A91F-66C8255213B5}" presName="tx2" presStyleLbl="revTx" presStyleIdx="1" presStyleCnt="6" custScaleY="52468"/>
      <dgm:spPr/>
    </dgm:pt>
    <dgm:pt modelId="{65261161-756A-4ACB-81B2-89F8928FABEE}" type="pres">
      <dgm:prSet presAssocID="{453EA5D3-5864-47D5-A91F-66C8255213B5}" presName="vert2" presStyleCnt="0"/>
      <dgm:spPr/>
    </dgm:pt>
    <dgm:pt modelId="{A7923EC4-B33C-449E-8867-4F8481833A65}" type="pres">
      <dgm:prSet presAssocID="{453EA5D3-5864-47D5-A91F-66C8255213B5}" presName="thinLine2b" presStyleLbl="callout" presStyleIdx="0" presStyleCnt="5">
        <dgm:style>
          <a:lnRef idx="2">
            <a:schemeClr val="accent2"/>
          </a:lnRef>
          <a:fillRef idx="1">
            <a:schemeClr val="lt1"/>
          </a:fillRef>
          <a:effectRef idx="0">
            <a:schemeClr val="accent2"/>
          </a:effectRef>
          <a:fontRef idx="minor">
            <a:schemeClr val="dk1"/>
          </a:fontRef>
        </dgm:style>
      </dgm:prSet>
      <dgm:spPr>
        <a:ln>
          <a:solidFill>
            <a:schemeClr val="bg1"/>
          </a:solidFill>
        </a:ln>
      </dgm:spPr>
    </dgm:pt>
    <dgm:pt modelId="{6253EC7E-6B58-4B97-91CE-DC4BD5936943}" type="pres">
      <dgm:prSet presAssocID="{453EA5D3-5864-47D5-A91F-66C8255213B5}" presName="vertSpace2b" presStyleCnt="0"/>
      <dgm:spPr/>
    </dgm:pt>
    <dgm:pt modelId="{CC19998E-A76C-41AD-BE9F-A29B1B3E5C05}" type="pres">
      <dgm:prSet presAssocID="{B5D5A09C-FEAB-4AED-B30B-8894DCBC2B49}" presName="horz2" presStyleCnt="0"/>
      <dgm:spPr/>
    </dgm:pt>
    <dgm:pt modelId="{6B1D2166-D372-4E4B-B35F-C40CAC5E6489}" type="pres">
      <dgm:prSet presAssocID="{B5D5A09C-FEAB-4AED-B30B-8894DCBC2B49}" presName="horzSpace2" presStyleCnt="0"/>
      <dgm:spPr/>
    </dgm:pt>
    <dgm:pt modelId="{DB6629DF-4661-42A3-94CF-0C405DD18387}" type="pres">
      <dgm:prSet presAssocID="{B5D5A09C-FEAB-4AED-B30B-8894DCBC2B49}" presName="tx2" presStyleLbl="revTx" presStyleIdx="2" presStyleCnt="6"/>
      <dgm:spPr/>
    </dgm:pt>
    <dgm:pt modelId="{81BABD09-6EF7-45A6-BB56-3FEB5FB78B52}" type="pres">
      <dgm:prSet presAssocID="{B5D5A09C-FEAB-4AED-B30B-8894DCBC2B49}" presName="vert2" presStyleCnt="0"/>
      <dgm:spPr/>
    </dgm:pt>
    <dgm:pt modelId="{10133338-63F1-4EDE-97A0-B8FC0FEEB737}" type="pres">
      <dgm:prSet presAssocID="{B5D5A09C-FEAB-4AED-B30B-8894DCBC2B49}" presName="thinLine2b" presStyleLbl="callout" presStyleIdx="1" presStyleCnt="5">
        <dgm:style>
          <a:lnRef idx="2">
            <a:schemeClr val="accent2"/>
          </a:lnRef>
          <a:fillRef idx="1">
            <a:schemeClr val="lt1"/>
          </a:fillRef>
          <a:effectRef idx="0">
            <a:schemeClr val="accent2"/>
          </a:effectRef>
          <a:fontRef idx="minor">
            <a:schemeClr val="dk1"/>
          </a:fontRef>
        </dgm:style>
      </dgm:prSet>
      <dgm:spPr>
        <a:ln>
          <a:solidFill>
            <a:schemeClr val="bg1"/>
          </a:solidFill>
        </a:ln>
      </dgm:spPr>
    </dgm:pt>
    <dgm:pt modelId="{E4036FAE-959E-46D5-845E-2FF9B2971493}" type="pres">
      <dgm:prSet presAssocID="{B5D5A09C-FEAB-4AED-B30B-8894DCBC2B49}" presName="vertSpace2b" presStyleCnt="0"/>
      <dgm:spPr/>
    </dgm:pt>
    <dgm:pt modelId="{2B52716F-C9CB-4BB0-A343-94CB576786AB}" type="pres">
      <dgm:prSet presAssocID="{3C47110E-7D17-42BC-AA44-685BEE89329C}" presName="horz2" presStyleCnt="0"/>
      <dgm:spPr/>
    </dgm:pt>
    <dgm:pt modelId="{97F46F38-612A-4D89-8A1E-C792244BF20B}" type="pres">
      <dgm:prSet presAssocID="{3C47110E-7D17-42BC-AA44-685BEE89329C}" presName="horzSpace2" presStyleCnt="0"/>
      <dgm:spPr/>
    </dgm:pt>
    <dgm:pt modelId="{0C90F168-6122-4633-95EB-21B80CD1667F}" type="pres">
      <dgm:prSet presAssocID="{3C47110E-7D17-42BC-AA44-685BEE89329C}" presName="tx2" presStyleLbl="revTx" presStyleIdx="3" presStyleCnt="6"/>
      <dgm:spPr/>
    </dgm:pt>
    <dgm:pt modelId="{411FEBED-71CF-4F24-978C-1DCDEC41B85A}" type="pres">
      <dgm:prSet presAssocID="{3C47110E-7D17-42BC-AA44-685BEE89329C}" presName="vert2" presStyleCnt="0"/>
      <dgm:spPr/>
    </dgm:pt>
    <dgm:pt modelId="{3812F3F7-3660-4CC3-B6BD-47CC2A07299E}" type="pres">
      <dgm:prSet presAssocID="{3C47110E-7D17-42BC-AA44-685BEE89329C}" presName="thinLine2b" presStyleLbl="callout" presStyleIdx="2" presStyleCnt="5">
        <dgm:style>
          <a:lnRef idx="2">
            <a:schemeClr val="accent2"/>
          </a:lnRef>
          <a:fillRef idx="1">
            <a:schemeClr val="lt1"/>
          </a:fillRef>
          <a:effectRef idx="0">
            <a:schemeClr val="accent2"/>
          </a:effectRef>
          <a:fontRef idx="minor">
            <a:schemeClr val="dk1"/>
          </a:fontRef>
        </dgm:style>
      </dgm:prSet>
      <dgm:spPr>
        <a:ln>
          <a:solidFill>
            <a:schemeClr val="bg1"/>
          </a:solidFill>
        </a:ln>
      </dgm:spPr>
    </dgm:pt>
    <dgm:pt modelId="{F6295001-B04B-469A-8F81-63E206845086}" type="pres">
      <dgm:prSet presAssocID="{3C47110E-7D17-42BC-AA44-685BEE89329C}" presName="vertSpace2b" presStyleCnt="0"/>
      <dgm:spPr/>
    </dgm:pt>
    <dgm:pt modelId="{26721677-BE7B-4483-9CC9-AF04935B343E}" type="pres">
      <dgm:prSet presAssocID="{74FC9E9A-AF6B-409F-A2EF-173FD7CC6D43}" presName="horz2" presStyleCnt="0"/>
      <dgm:spPr/>
    </dgm:pt>
    <dgm:pt modelId="{A86134BC-9FFE-4314-8BF3-5EDF420CC508}" type="pres">
      <dgm:prSet presAssocID="{74FC9E9A-AF6B-409F-A2EF-173FD7CC6D43}" presName="horzSpace2" presStyleCnt="0"/>
      <dgm:spPr/>
    </dgm:pt>
    <dgm:pt modelId="{B2E29C85-45D3-4216-9F0A-9EF926B1E514}" type="pres">
      <dgm:prSet presAssocID="{74FC9E9A-AF6B-409F-A2EF-173FD7CC6D43}" presName="tx2" presStyleLbl="revTx" presStyleIdx="4" presStyleCnt="6"/>
      <dgm:spPr/>
    </dgm:pt>
    <dgm:pt modelId="{25452391-2062-476D-B5AB-1A866C01EC96}" type="pres">
      <dgm:prSet presAssocID="{74FC9E9A-AF6B-409F-A2EF-173FD7CC6D43}" presName="vert2" presStyleCnt="0"/>
      <dgm:spPr/>
    </dgm:pt>
    <dgm:pt modelId="{1E48F8D7-D1A4-4028-BC0B-0D486CC84821}" type="pres">
      <dgm:prSet presAssocID="{74FC9E9A-AF6B-409F-A2EF-173FD7CC6D43}" presName="thinLine2b" presStyleLbl="callout" presStyleIdx="3" presStyleCnt="5">
        <dgm:style>
          <a:lnRef idx="2">
            <a:schemeClr val="accent2"/>
          </a:lnRef>
          <a:fillRef idx="1">
            <a:schemeClr val="lt1"/>
          </a:fillRef>
          <a:effectRef idx="0">
            <a:schemeClr val="accent2"/>
          </a:effectRef>
          <a:fontRef idx="minor">
            <a:schemeClr val="dk1"/>
          </a:fontRef>
        </dgm:style>
      </dgm:prSet>
      <dgm:spPr>
        <a:ln>
          <a:solidFill>
            <a:schemeClr val="bg1"/>
          </a:solidFill>
        </a:ln>
      </dgm:spPr>
    </dgm:pt>
    <dgm:pt modelId="{2D2589AF-A819-4923-B658-81689EEDC07D}" type="pres">
      <dgm:prSet presAssocID="{74FC9E9A-AF6B-409F-A2EF-173FD7CC6D43}" presName="vertSpace2b" presStyleCnt="0"/>
      <dgm:spPr/>
    </dgm:pt>
    <dgm:pt modelId="{FF4F662F-C3FC-4ED1-9FB3-82C5B80B59D5}" type="pres">
      <dgm:prSet presAssocID="{45B82FBD-CF83-46CE-BCBC-181A7EFD82EA}" presName="horz2" presStyleCnt="0"/>
      <dgm:spPr/>
    </dgm:pt>
    <dgm:pt modelId="{6F1827CE-AFEE-40D7-BC0D-F98C2359FEF7}" type="pres">
      <dgm:prSet presAssocID="{45B82FBD-CF83-46CE-BCBC-181A7EFD82EA}" presName="horzSpace2" presStyleCnt="0"/>
      <dgm:spPr/>
    </dgm:pt>
    <dgm:pt modelId="{48620C6E-F044-44E2-A2C3-7B7100691339}" type="pres">
      <dgm:prSet presAssocID="{45B82FBD-CF83-46CE-BCBC-181A7EFD82EA}" presName="tx2" presStyleLbl="revTx" presStyleIdx="5" presStyleCnt="6"/>
      <dgm:spPr/>
    </dgm:pt>
    <dgm:pt modelId="{4122B634-CDD3-43E7-9800-698502F52E06}" type="pres">
      <dgm:prSet presAssocID="{45B82FBD-CF83-46CE-BCBC-181A7EFD82EA}" presName="vert2" presStyleCnt="0"/>
      <dgm:spPr/>
    </dgm:pt>
    <dgm:pt modelId="{882AFDAE-0937-4577-9780-D6631E6A49B5}" type="pres">
      <dgm:prSet presAssocID="{45B82FBD-CF83-46CE-BCBC-181A7EFD82EA}" presName="thinLine2b" presStyleLbl="callout" presStyleIdx="4" presStyleCnt="5"/>
      <dgm:spPr>
        <a:ln>
          <a:solidFill>
            <a:schemeClr val="bg1"/>
          </a:solidFill>
        </a:ln>
      </dgm:spPr>
    </dgm:pt>
    <dgm:pt modelId="{C3B1ED52-8064-4437-A4C2-D0234EAC85F4}" type="pres">
      <dgm:prSet presAssocID="{45B82FBD-CF83-46CE-BCBC-181A7EFD82EA}" presName="vertSpace2b" presStyleCnt="0"/>
      <dgm:spPr/>
    </dgm:pt>
  </dgm:ptLst>
  <dgm:cxnLst>
    <dgm:cxn modelId="{8835B302-A9E5-4108-955B-BAE08E75C892}" srcId="{E085FE7B-4E0E-41D1-83B8-00011BB1786B}" destId="{453EA5D3-5864-47D5-A91F-66C8255213B5}" srcOrd="0" destOrd="0" parTransId="{2836348E-AB2A-43C1-8F42-40A21564A65F}" sibTransId="{61CE2E53-5202-41B9-84AC-514FD95E0576}"/>
    <dgm:cxn modelId="{7A047110-D511-4668-9DD5-428ABC957964}" srcId="{E085FE7B-4E0E-41D1-83B8-00011BB1786B}" destId="{45B82FBD-CF83-46CE-BCBC-181A7EFD82EA}" srcOrd="4" destOrd="0" parTransId="{B6AA5D54-7B80-40FF-BB24-B57F98BC5B88}" sibTransId="{C32E7998-6C65-4AB5-9978-8CE5443D24A5}"/>
    <dgm:cxn modelId="{22713519-3C1F-403F-8177-0826725A12C6}" srcId="{E085FE7B-4E0E-41D1-83B8-00011BB1786B}" destId="{74FC9E9A-AF6B-409F-A2EF-173FD7CC6D43}" srcOrd="3" destOrd="0" parTransId="{85E4BB19-26AC-4F25-8468-B36E85114E1F}" sibTransId="{89079E23-0CF3-4844-8F06-0BB79C167ADC}"/>
    <dgm:cxn modelId="{DAD4C721-AFBF-4ABE-9C9F-8E40344CCCC1}" type="presOf" srcId="{45B82FBD-CF83-46CE-BCBC-181A7EFD82EA}" destId="{48620C6E-F044-44E2-A2C3-7B7100691339}" srcOrd="0" destOrd="0" presId="urn:microsoft.com/office/officeart/2008/layout/LinedList"/>
    <dgm:cxn modelId="{5E911928-A5AC-4B2B-A112-28634409D0E9}" srcId="{C3E479AA-DBF6-4C0F-91C6-167AF83EC6E6}" destId="{E085FE7B-4E0E-41D1-83B8-00011BB1786B}" srcOrd="0" destOrd="0" parTransId="{0752F732-CFA9-45A5-AB93-B675091429D1}" sibTransId="{1DC7D87B-F326-45CB-A080-17DDF1BD9ADB}"/>
    <dgm:cxn modelId="{E2C24239-04F6-492A-92F7-AFD94D558437}" srcId="{E085FE7B-4E0E-41D1-83B8-00011BB1786B}" destId="{3C47110E-7D17-42BC-AA44-685BEE89329C}" srcOrd="2" destOrd="0" parTransId="{17D65428-4714-4F7A-BFE9-C5E44F3347EE}" sibTransId="{8013AD0A-805F-4E65-B939-E7807016154F}"/>
    <dgm:cxn modelId="{13B71654-232E-4D65-8C18-02B84ED525A5}" type="presOf" srcId="{C3E479AA-DBF6-4C0F-91C6-167AF83EC6E6}" destId="{C77EA70D-474B-4A56-A93C-0C4EBDF1540E}" srcOrd="0" destOrd="0" presId="urn:microsoft.com/office/officeart/2008/layout/LinedList"/>
    <dgm:cxn modelId="{AE01C986-95AD-4E9D-838F-BF00CB580966}" srcId="{E085FE7B-4E0E-41D1-83B8-00011BB1786B}" destId="{B5D5A09C-FEAB-4AED-B30B-8894DCBC2B49}" srcOrd="1" destOrd="0" parTransId="{B0E0F774-3455-4919-B24A-F815CE7AE921}" sibTransId="{414A6163-EAEE-46F6-8E79-2D54E1D648DC}"/>
    <dgm:cxn modelId="{01A7388C-D772-4FC0-BA1D-E54C39E42A05}" type="presOf" srcId="{74FC9E9A-AF6B-409F-A2EF-173FD7CC6D43}" destId="{B2E29C85-45D3-4216-9F0A-9EF926B1E514}" srcOrd="0" destOrd="0" presId="urn:microsoft.com/office/officeart/2008/layout/LinedList"/>
    <dgm:cxn modelId="{98567A90-1D11-4081-A620-A380BB2891F1}" type="presOf" srcId="{E085FE7B-4E0E-41D1-83B8-00011BB1786B}" destId="{0AD9A617-8390-4EE1-A3E6-EB4F818AFD9F}" srcOrd="0" destOrd="0" presId="urn:microsoft.com/office/officeart/2008/layout/LinedList"/>
    <dgm:cxn modelId="{D8EF62A7-E14A-4DFF-BDDB-67CEA7984B0D}" type="presOf" srcId="{B5D5A09C-FEAB-4AED-B30B-8894DCBC2B49}" destId="{DB6629DF-4661-42A3-94CF-0C405DD18387}" srcOrd="0" destOrd="0" presId="urn:microsoft.com/office/officeart/2008/layout/LinedList"/>
    <dgm:cxn modelId="{95B069E1-B56F-4F20-9DB1-827BB13A601A}" type="presOf" srcId="{453EA5D3-5864-47D5-A91F-66C8255213B5}" destId="{D1E7E162-EF65-4B76-A847-A358B08A91D0}" srcOrd="0" destOrd="0" presId="urn:microsoft.com/office/officeart/2008/layout/LinedList"/>
    <dgm:cxn modelId="{597B3EFB-C141-48AB-8E52-A10E8E2F61F8}" type="presOf" srcId="{3C47110E-7D17-42BC-AA44-685BEE89329C}" destId="{0C90F168-6122-4633-95EB-21B80CD1667F}" srcOrd="0" destOrd="0" presId="urn:microsoft.com/office/officeart/2008/layout/LinedList"/>
    <dgm:cxn modelId="{B62A335F-93C6-497E-9BC6-E6CFF7BECB11}" type="presParOf" srcId="{C77EA70D-474B-4A56-A93C-0C4EBDF1540E}" destId="{AF2E4C0A-2F9B-4DDE-810F-3A5402B3F418}" srcOrd="0" destOrd="0" presId="urn:microsoft.com/office/officeart/2008/layout/LinedList"/>
    <dgm:cxn modelId="{73C306DD-1140-42B9-B736-24E7C56B6B8C}" type="presParOf" srcId="{C77EA70D-474B-4A56-A93C-0C4EBDF1540E}" destId="{1C1520F1-A935-46AA-800F-6C4B6E8E711F}" srcOrd="1" destOrd="0" presId="urn:microsoft.com/office/officeart/2008/layout/LinedList"/>
    <dgm:cxn modelId="{2B86AF71-0F3F-411A-80F1-F51F657D3E38}" type="presParOf" srcId="{1C1520F1-A935-46AA-800F-6C4B6E8E711F}" destId="{0AD9A617-8390-4EE1-A3E6-EB4F818AFD9F}" srcOrd="0" destOrd="0" presId="urn:microsoft.com/office/officeart/2008/layout/LinedList"/>
    <dgm:cxn modelId="{2396064B-44E7-4019-B613-F15B0D983365}" type="presParOf" srcId="{1C1520F1-A935-46AA-800F-6C4B6E8E711F}" destId="{064EA75D-F617-41EF-AF55-823FF80FE28E}" srcOrd="1" destOrd="0" presId="urn:microsoft.com/office/officeart/2008/layout/LinedList"/>
    <dgm:cxn modelId="{923D776A-10D1-44B5-BF9F-7FC29F01565E}" type="presParOf" srcId="{064EA75D-F617-41EF-AF55-823FF80FE28E}" destId="{2D44D48D-49B9-4E1C-9290-D84EDF7E807E}" srcOrd="0" destOrd="0" presId="urn:microsoft.com/office/officeart/2008/layout/LinedList"/>
    <dgm:cxn modelId="{81A2EA13-CDEE-4723-9250-98FD76EE757E}" type="presParOf" srcId="{064EA75D-F617-41EF-AF55-823FF80FE28E}" destId="{646253DF-BC7B-4BE3-B830-10AC2D423DF0}" srcOrd="1" destOrd="0" presId="urn:microsoft.com/office/officeart/2008/layout/LinedList"/>
    <dgm:cxn modelId="{DC0A0532-E64D-41AD-A282-0E08998F55C5}" type="presParOf" srcId="{646253DF-BC7B-4BE3-B830-10AC2D423DF0}" destId="{CFFBA069-1B7F-4E29-9291-69DB4A5435FF}" srcOrd="0" destOrd="0" presId="urn:microsoft.com/office/officeart/2008/layout/LinedList"/>
    <dgm:cxn modelId="{C073A571-8109-44EA-A874-F60CE5E9829C}" type="presParOf" srcId="{646253DF-BC7B-4BE3-B830-10AC2D423DF0}" destId="{D1E7E162-EF65-4B76-A847-A358B08A91D0}" srcOrd="1" destOrd="0" presId="urn:microsoft.com/office/officeart/2008/layout/LinedList"/>
    <dgm:cxn modelId="{B116C7AF-5CE7-484E-91C9-D81DD82E3B3F}" type="presParOf" srcId="{646253DF-BC7B-4BE3-B830-10AC2D423DF0}" destId="{65261161-756A-4ACB-81B2-89F8928FABEE}" srcOrd="2" destOrd="0" presId="urn:microsoft.com/office/officeart/2008/layout/LinedList"/>
    <dgm:cxn modelId="{179D1591-E24A-4903-9AE5-369E17AD8BAA}" type="presParOf" srcId="{064EA75D-F617-41EF-AF55-823FF80FE28E}" destId="{A7923EC4-B33C-449E-8867-4F8481833A65}" srcOrd="2" destOrd="0" presId="urn:microsoft.com/office/officeart/2008/layout/LinedList"/>
    <dgm:cxn modelId="{49E695D0-B9AB-452F-9D35-760EEF8C26C3}" type="presParOf" srcId="{064EA75D-F617-41EF-AF55-823FF80FE28E}" destId="{6253EC7E-6B58-4B97-91CE-DC4BD5936943}" srcOrd="3" destOrd="0" presId="urn:microsoft.com/office/officeart/2008/layout/LinedList"/>
    <dgm:cxn modelId="{B0CDCA7F-40FD-4D81-826E-28AE195838B4}" type="presParOf" srcId="{064EA75D-F617-41EF-AF55-823FF80FE28E}" destId="{CC19998E-A76C-41AD-BE9F-A29B1B3E5C05}" srcOrd="4" destOrd="0" presId="urn:microsoft.com/office/officeart/2008/layout/LinedList"/>
    <dgm:cxn modelId="{6F40EC96-6FA7-48B8-8049-6EA8BC0872B8}" type="presParOf" srcId="{CC19998E-A76C-41AD-BE9F-A29B1B3E5C05}" destId="{6B1D2166-D372-4E4B-B35F-C40CAC5E6489}" srcOrd="0" destOrd="0" presId="urn:microsoft.com/office/officeart/2008/layout/LinedList"/>
    <dgm:cxn modelId="{A3221FAA-18F4-4987-B0B4-BE54F3CE8DFB}" type="presParOf" srcId="{CC19998E-A76C-41AD-BE9F-A29B1B3E5C05}" destId="{DB6629DF-4661-42A3-94CF-0C405DD18387}" srcOrd="1" destOrd="0" presId="urn:microsoft.com/office/officeart/2008/layout/LinedList"/>
    <dgm:cxn modelId="{4F33A727-FB50-47C0-9BBB-189F600A855B}" type="presParOf" srcId="{CC19998E-A76C-41AD-BE9F-A29B1B3E5C05}" destId="{81BABD09-6EF7-45A6-BB56-3FEB5FB78B52}" srcOrd="2" destOrd="0" presId="urn:microsoft.com/office/officeart/2008/layout/LinedList"/>
    <dgm:cxn modelId="{EAE5DCD7-5F93-46A4-9E48-F2DA1DDB28E3}" type="presParOf" srcId="{064EA75D-F617-41EF-AF55-823FF80FE28E}" destId="{10133338-63F1-4EDE-97A0-B8FC0FEEB737}" srcOrd="5" destOrd="0" presId="urn:microsoft.com/office/officeart/2008/layout/LinedList"/>
    <dgm:cxn modelId="{D28D4B43-6CB3-4E89-8FD6-FE6DFAC3CAEA}" type="presParOf" srcId="{064EA75D-F617-41EF-AF55-823FF80FE28E}" destId="{E4036FAE-959E-46D5-845E-2FF9B2971493}" srcOrd="6" destOrd="0" presId="urn:microsoft.com/office/officeart/2008/layout/LinedList"/>
    <dgm:cxn modelId="{F6BCA854-D698-48EA-BCD1-643081BA2880}" type="presParOf" srcId="{064EA75D-F617-41EF-AF55-823FF80FE28E}" destId="{2B52716F-C9CB-4BB0-A343-94CB576786AB}" srcOrd="7" destOrd="0" presId="urn:microsoft.com/office/officeart/2008/layout/LinedList"/>
    <dgm:cxn modelId="{B94D337B-9E81-498D-8A86-00FA04749EDD}" type="presParOf" srcId="{2B52716F-C9CB-4BB0-A343-94CB576786AB}" destId="{97F46F38-612A-4D89-8A1E-C792244BF20B}" srcOrd="0" destOrd="0" presId="urn:microsoft.com/office/officeart/2008/layout/LinedList"/>
    <dgm:cxn modelId="{5C6D721B-F51C-47B2-B1C1-4B546A8154E2}" type="presParOf" srcId="{2B52716F-C9CB-4BB0-A343-94CB576786AB}" destId="{0C90F168-6122-4633-95EB-21B80CD1667F}" srcOrd="1" destOrd="0" presId="urn:microsoft.com/office/officeart/2008/layout/LinedList"/>
    <dgm:cxn modelId="{7CC8BEE0-DD3B-4EC1-9B26-29D88069EB20}" type="presParOf" srcId="{2B52716F-C9CB-4BB0-A343-94CB576786AB}" destId="{411FEBED-71CF-4F24-978C-1DCDEC41B85A}" srcOrd="2" destOrd="0" presId="urn:microsoft.com/office/officeart/2008/layout/LinedList"/>
    <dgm:cxn modelId="{BC2A84CF-4FCE-45C5-B976-89F8FB864F04}" type="presParOf" srcId="{064EA75D-F617-41EF-AF55-823FF80FE28E}" destId="{3812F3F7-3660-4CC3-B6BD-47CC2A07299E}" srcOrd="8" destOrd="0" presId="urn:microsoft.com/office/officeart/2008/layout/LinedList"/>
    <dgm:cxn modelId="{BEE528B9-5284-4F62-ABD2-35E4991CF78B}" type="presParOf" srcId="{064EA75D-F617-41EF-AF55-823FF80FE28E}" destId="{F6295001-B04B-469A-8F81-63E206845086}" srcOrd="9" destOrd="0" presId="urn:microsoft.com/office/officeart/2008/layout/LinedList"/>
    <dgm:cxn modelId="{4BCD807F-9106-46E7-A6B0-47A4FEA1C49F}" type="presParOf" srcId="{064EA75D-F617-41EF-AF55-823FF80FE28E}" destId="{26721677-BE7B-4483-9CC9-AF04935B343E}" srcOrd="10" destOrd="0" presId="urn:microsoft.com/office/officeart/2008/layout/LinedList"/>
    <dgm:cxn modelId="{D23C02DD-0B91-46AF-A979-D6A41B455EBD}" type="presParOf" srcId="{26721677-BE7B-4483-9CC9-AF04935B343E}" destId="{A86134BC-9FFE-4314-8BF3-5EDF420CC508}" srcOrd="0" destOrd="0" presId="urn:microsoft.com/office/officeart/2008/layout/LinedList"/>
    <dgm:cxn modelId="{5F49E266-38CD-4AB2-86BD-0BBE4BE5001E}" type="presParOf" srcId="{26721677-BE7B-4483-9CC9-AF04935B343E}" destId="{B2E29C85-45D3-4216-9F0A-9EF926B1E514}" srcOrd="1" destOrd="0" presId="urn:microsoft.com/office/officeart/2008/layout/LinedList"/>
    <dgm:cxn modelId="{96720D38-F4C6-43FC-9AC4-9C628FBA308D}" type="presParOf" srcId="{26721677-BE7B-4483-9CC9-AF04935B343E}" destId="{25452391-2062-476D-B5AB-1A866C01EC96}" srcOrd="2" destOrd="0" presId="urn:microsoft.com/office/officeart/2008/layout/LinedList"/>
    <dgm:cxn modelId="{70A31EDA-422F-4DBC-AB61-8F168EC7F076}" type="presParOf" srcId="{064EA75D-F617-41EF-AF55-823FF80FE28E}" destId="{1E48F8D7-D1A4-4028-BC0B-0D486CC84821}" srcOrd="11" destOrd="0" presId="urn:microsoft.com/office/officeart/2008/layout/LinedList"/>
    <dgm:cxn modelId="{A2FABBF5-8351-43CF-85C6-BDDCA10F5410}" type="presParOf" srcId="{064EA75D-F617-41EF-AF55-823FF80FE28E}" destId="{2D2589AF-A819-4923-B658-81689EEDC07D}" srcOrd="12" destOrd="0" presId="urn:microsoft.com/office/officeart/2008/layout/LinedList"/>
    <dgm:cxn modelId="{B450BA87-BB16-4F0E-892D-99A75E24C2CB}" type="presParOf" srcId="{064EA75D-F617-41EF-AF55-823FF80FE28E}" destId="{FF4F662F-C3FC-4ED1-9FB3-82C5B80B59D5}" srcOrd="13" destOrd="0" presId="urn:microsoft.com/office/officeart/2008/layout/LinedList"/>
    <dgm:cxn modelId="{64CEA766-F4B4-48CB-9783-BF039799D7A2}" type="presParOf" srcId="{FF4F662F-C3FC-4ED1-9FB3-82C5B80B59D5}" destId="{6F1827CE-AFEE-40D7-BC0D-F98C2359FEF7}" srcOrd="0" destOrd="0" presId="urn:microsoft.com/office/officeart/2008/layout/LinedList"/>
    <dgm:cxn modelId="{11374C32-3913-457E-89AC-A92FFBB64FEB}" type="presParOf" srcId="{FF4F662F-C3FC-4ED1-9FB3-82C5B80B59D5}" destId="{48620C6E-F044-44E2-A2C3-7B7100691339}" srcOrd="1" destOrd="0" presId="urn:microsoft.com/office/officeart/2008/layout/LinedList"/>
    <dgm:cxn modelId="{53388B30-5A40-4C9C-B85C-464CD2B388C9}" type="presParOf" srcId="{FF4F662F-C3FC-4ED1-9FB3-82C5B80B59D5}" destId="{4122B634-CDD3-43E7-9800-698502F52E06}" srcOrd="2" destOrd="0" presId="urn:microsoft.com/office/officeart/2008/layout/LinedList"/>
    <dgm:cxn modelId="{8B653F90-1C5C-4B2B-8705-24D46BEA227A}" type="presParOf" srcId="{064EA75D-F617-41EF-AF55-823FF80FE28E}" destId="{882AFDAE-0937-4577-9780-D6631E6A49B5}" srcOrd="14" destOrd="0" presId="urn:microsoft.com/office/officeart/2008/layout/LinedList"/>
    <dgm:cxn modelId="{61EA5E68-A831-4D89-81F2-981E124F40B3}" type="presParOf" srcId="{064EA75D-F617-41EF-AF55-823FF80FE28E}" destId="{C3B1ED52-8064-4437-A4C2-D0234EAC85F4}" srcOrd="15"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479AA-DBF6-4C0F-91C6-167AF83EC6E6}" type="doc">
      <dgm:prSet loTypeId="list" loCatId="list" qsTypeId="urn:microsoft.com/office/officeart/2005/8/quickstyle/simple1" qsCatId="simple" csTypeId="urn:microsoft.com/office/officeart/2005/8/colors/accent1_2" csCatId="accent1" phldr="1"/>
      <dgm:spPr/>
      <dgm:t>
        <a:bodyPr/>
        <a:lstStyle/>
        <a:p>
          <a:endParaRPr lang="es-MX"/>
        </a:p>
      </dgm:t>
    </dgm:pt>
    <dgm:pt modelId="{E085FE7B-4E0E-41D1-83B8-00011BB1786B}">
      <dgm:prSet phldrT="[Texto]" custT="1"/>
      <dgm:spPr>
        <a:solidFill>
          <a:srgbClr val="DDC398"/>
        </a:solidFill>
        <a:ln>
          <a:solidFill>
            <a:srgbClr val="6B1C32"/>
          </a:solidFill>
        </a:ln>
      </dgm:spPr>
      <dgm:t>
        <a:bodyPr/>
        <a:lstStyle/>
        <a:p>
          <a:pPr algn="ctr">
            <a:spcAft>
              <a:spcPts val="0"/>
            </a:spcAft>
          </a:pPr>
          <a:r>
            <a:rPr lang="es-ES" sz="3000" b="1" dirty="0">
              <a:solidFill>
                <a:srgbClr val="6B1C32"/>
              </a:solidFill>
              <a:latin typeface="Montserrat" panose="00000500000000000000" pitchFamily="50" charset="0"/>
            </a:rPr>
            <a:t>80 </a:t>
          </a:r>
          <a:r>
            <a:rPr lang="es-ES" sz="2500" b="1" dirty="0">
              <a:solidFill>
                <a:srgbClr val="6B1C32"/>
              </a:solidFill>
              <a:latin typeface="Montserrat" panose="00000500000000000000" pitchFamily="50" charset="0"/>
            </a:rPr>
            <a:t>Escuelas de</a:t>
          </a:r>
        </a:p>
        <a:p>
          <a:pPr algn="ctr">
            <a:spcAft>
              <a:spcPts val="0"/>
            </a:spcAft>
          </a:pPr>
          <a:r>
            <a:rPr lang="es-ES" sz="2500" b="1" dirty="0">
              <a:solidFill>
                <a:srgbClr val="6B1C32"/>
              </a:solidFill>
              <a:latin typeface="Montserrat" panose="00000500000000000000" pitchFamily="50" charset="0"/>
            </a:rPr>
            <a:t>educación preescolar</a:t>
          </a:r>
          <a:endParaRPr lang="es-MX" sz="2500" b="1" dirty="0">
            <a:solidFill>
              <a:srgbClr val="6B1C32"/>
            </a:solidFill>
            <a:latin typeface="Montserrat" panose="00000500000000000000" pitchFamily="50" charset="0"/>
          </a:endParaRPr>
        </a:p>
      </dgm:t>
    </dgm:pt>
    <dgm:pt modelId="{0752F732-CFA9-45A5-AB93-B675091429D1}" cxnId="{13D4EED5-4012-4AF4-AF1D-C7EC4296C0B5}" type="parTrans">
      <dgm:prSet/>
      <dgm:spPr/>
      <dgm:t>
        <a:bodyPr/>
        <a:lstStyle/>
        <a:p>
          <a:endParaRPr lang="es-MX">
            <a:solidFill>
              <a:srgbClr val="9F2240"/>
            </a:solidFill>
            <a:latin typeface="Montserrat" panose="00000500000000000000" pitchFamily="50" charset="0"/>
          </a:endParaRPr>
        </a:p>
      </dgm:t>
    </dgm:pt>
    <dgm:pt modelId="{1DC7D87B-F326-45CB-A080-17DDF1BD9ADB}" cxnId="{13D4EED5-4012-4AF4-AF1D-C7EC4296C0B5}" type="sibTrans">
      <dgm:prSet/>
      <dgm:spPr/>
      <dgm:t>
        <a:bodyPr/>
        <a:lstStyle/>
        <a:p>
          <a:endParaRPr lang="es-MX">
            <a:solidFill>
              <a:srgbClr val="9F2240"/>
            </a:solidFill>
            <a:latin typeface="Montserrat" panose="00000500000000000000" pitchFamily="50" charset="0"/>
          </a:endParaRPr>
        </a:p>
      </dgm:t>
    </dgm:pt>
    <dgm:pt modelId="{B5D5A09C-FEAB-4AED-B30B-8894DCBC2B49}">
      <dgm:prSet phldrT="[Texto]" custT="1"/>
      <dgm:spPr>
        <a:solidFill>
          <a:schemeClr val="bg1">
            <a:lumMod val="75000"/>
            <a:alpha val="90000"/>
          </a:schemeClr>
        </a:solidFill>
        <a:ln>
          <a:solidFill>
            <a:srgbClr val="6B1C32"/>
          </a:solidFill>
        </a:ln>
      </dgm:spPr>
      <dgm:t>
        <a:bodyPr/>
        <a:lstStyle/>
        <a:p>
          <a:r>
            <a:rPr lang="es-ES" sz="3600" dirty="0">
              <a:solidFill>
                <a:srgbClr val="6B1C32"/>
              </a:solidFill>
              <a:latin typeface="Montserrat" panose="00000500000000000000" pitchFamily="50" charset="0"/>
            </a:rPr>
            <a:t>50   General</a:t>
          </a:r>
          <a:endParaRPr lang="es-MX" sz="3600" dirty="0">
            <a:solidFill>
              <a:srgbClr val="6B1C32"/>
            </a:solidFill>
            <a:latin typeface="Montserrat" panose="00000500000000000000" pitchFamily="50" charset="0"/>
          </a:endParaRPr>
        </a:p>
      </dgm:t>
    </dgm:pt>
    <dgm:pt modelId="{B0E0F774-3455-4919-B24A-F815CE7AE921}" cxnId="{167B9B0B-D6A7-4EF2-A0B4-50E524F7D5A5}" type="parTrans">
      <dgm:prSet/>
      <dgm:spPr/>
      <dgm:t>
        <a:bodyPr/>
        <a:lstStyle/>
        <a:p>
          <a:endParaRPr lang="es-MX">
            <a:solidFill>
              <a:srgbClr val="9F2240"/>
            </a:solidFill>
            <a:latin typeface="Montserrat" panose="00000500000000000000" pitchFamily="50" charset="0"/>
          </a:endParaRPr>
        </a:p>
      </dgm:t>
    </dgm:pt>
    <dgm:pt modelId="{414A6163-EAEE-46F6-8E79-2D54E1D648DC}" cxnId="{167B9B0B-D6A7-4EF2-A0B4-50E524F7D5A5}" type="sibTrans">
      <dgm:prSet/>
      <dgm:spPr/>
      <dgm:t>
        <a:bodyPr/>
        <a:lstStyle/>
        <a:p>
          <a:endParaRPr lang="es-MX">
            <a:solidFill>
              <a:srgbClr val="9F2240"/>
            </a:solidFill>
            <a:latin typeface="Montserrat" panose="00000500000000000000" pitchFamily="50" charset="0"/>
          </a:endParaRPr>
        </a:p>
      </dgm:t>
    </dgm:pt>
    <dgm:pt modelId="{3C47110E-7D17-42BC-AA44-685BEE89329C}">
      <dgm:prSet phldrT="[Texto]" custT="1"/>
      <dgm:spPr>
        <a:solidFill>
          <a:schemeClr val="bg1">
            <a:lumMod val="75000"/>
            <a:alpha val="90000"/>
          </a:schemeClr>
        </a:solidFill>
        <a:ln>
          <a:solidFill>
            <a:srgbClr val="6B1C32"/>
          </a:solidFill>
        </a:ln>
      </dgm:spPr>
      <dgm:t>
        <a:bodyPr/>
        <a:lstStyle/>
        <a:p>
          <a:r>
            <a:rPr lang="es-ES" sz="3600" dirty="0">
              <a:solidFill>
                <a:srgbClr val="6B1C32"/>
              </a:solidFill>
              <a:latin typeface="Montserrat" panose="00000500000000000000" pitchFamily="50" charset="0"/>
            </a:rPr>
            <a:t>15   Indígena</a:t>
          </a:r>
          <a:endParaRPr lang="es-MX" sz="3600" dirty="0">
            <a:solidFill>
              <a:srgbClr val="6B1C32"/>
            </a:solidFill>
            <a:latin typeface="Montserrat" panose="00000500000000000000" pitchFamily="50" charset="0"/>
          </a:endParaRPr>
        </a:p>
      </dgm:t>
    </dgm:pt>
    <dgm:pt modelId="{17D65428-4714-4F7A-BFE9-C5E44F3347EE}" cxnId="{B40915DA-9C50-498D-AE68-BD0C9AAA87C9}" type="parTrans">
      <dgm:prSet/>
      <dgm:spPr/>
      <dgm:t>
        <a:bodyPr/>
        <a:lstStyle/>
        <a:p>
          <a:endParaRPr lang="es-MX">
            <a:solidFill>
              <a:srgbClr val="9F2240"/>
            </a:solidFill>
            <a:latin typeface="Montserrat" panose="00000500000000000000" pitchFamily="50" charset="0"/>
          </a:endParaRPr>
        </a:p>
      </dgm:t>
    </dgm:pt>
    <dgm:pt modelId="{8013AD0A-805F-4E65-B939-E7807016154F}" cxnId="{B40915DA-9C50-498D-AE68-BD0C9AAA87C9}" type="sibTrans">
      <dgm:prSet/>
      <dgm:spPr/>
      <dgm:t>
        <a:bodyPr/>
        <a:lstStyle/>
        <a:p>
          <a:endParaRPr lang="es-MX">
            <a:solidFill>
              <a:srgbClr val="9F2240"/>
            </a:solidFill>
            <a:latin typeface="Montserrat" panose="00000500000000000000" pitchFamily="50" charset="0"/>
          </a:endParaRPr>
        </a:p>
      </dgm:t>
    </dgm:pt>
    <dgm:pt modelId="{45B82FBD-CF83-46CE-BCBC-181A7EFD82EA}">
      <dgm:prSet phldrT="[Texto]" phldr="0" custT="1"/>
      <dgm:spPr>
        <a:solidFill>
          <a:schemeClr val="bg1">
            <a:lumMod val="75000"/>
            <a:alpha val="90000"/>
          </a:schemeClr>
        </a:solidFill>
        <a:ln>
          <a:solidFill>
            <a:srgbClr val="6B1C32"/>
          </a:solidFill>
        </a:ln>
      </dgm:spPr>
      <dgm:t>
        <a:bodyPr vert="horz" wrap="square"/>
        <a:p>
          <a:pPr>
            <a:lnSpc>
              <a:spcPct val="100000"/>
            </a:lnSpc>
            <a:spcBef>
              <a:spcPct val="0"/>
            </a:spcBef>
            <a:spcAft>
              <a:spcPct val="35000"/>
            </a:spcAft>
          </a:pPr>
          <a:r>
            <a:rPr lang="es-ES" sz="3200" dirty="0">
              <a:solidFill>
                <a:srgbClr val="6B1C32"/>
              </a:solidFill>
              <a:latin typeface="Montserrat" panose="00000500000000000000" pitchFamily="50" charset="0"/>
            </a:rPr>
            <a:t>15   Particular</a:t>
          </a:r>
          <a:r>
            <a:rPr lang="es-ES" sz="3200" dirty="0">
              <a:solidFill>
                <a:srgbClr val="6B1C32"/>
              </a:solidFill>
              <a:latin typeface="Montserrat" panose="00000500000000000000" pitchFamily="50" charset="0"/>
            </a:rPr>
            <a:t/>
          </a:r>
          <a:endParaRPr lang="es-ES" sz="3200" dirty="0">
            <a:solidFill>
              <a:srgbClr val="6B1C32"/>
            </a:solidFill>
            <a:latin typeface="Montserrat" panose="00000500000000000000" pitchFamily="50" charset="0"/>
          </a:endParaRPr>
        </a:p>
      </dgm:t>
    </dgm:pt>
    <dgm:pt modelId="{B6AA5D54-7B80-40FF-BB24-B57F98BC5B88}" cxnId="{C446F012-2DFB-413A-916E-C6B8311A8216}" type="parTrans">
      <dgm:prSet/>
      <dgm:spPr/>
      <dgm:t>
        <a:bodyPr/>
        <a:lstStyle/>
        <a:p>
          <a:endParaRPr lang="es-MX">
            <a:solidFill>
              <a:srgbClr val="9F2240"/>
            </a:solidFill>
            <a:latin typeface="Montserrat" panose="00000500000000000000" pitchFamily="50" charset="0"/>
          </a:endParaRPr>
        </a:p>
      </dgm:t>
    </dgm:pt>
    <dgm:pt modelId="{C32E7998-6C65-4AB5-9978-8CE5443D24A5}" cxnId="{C446F012-2DFB-413A-916E-C6B8311A8216}" type="sibTrans">
      <dgm:prSet/>
      <dgm:spPr/>
      <dgm:t>
        <a:bodyPr/>
        <a:lstStyle/>
        <a:p>
          <a:endParaRPr lang="es-MX">
            <a:solidFill>
              <a:srgbClr val="9F2240"/>
            </a:solidFill>
            <a:latin typeface="Montserrat" panose="00000500000000000000" pitchFamily="50" charset="0"/>
          </a:endParaRPr>
        </a:p>
      </dgm:t>
    </dgm:pt>
    <dgm:pt modelId="{3A88DF3E-CA55-4F47-A53C-46C941650D21}" type="pres">
      <dgm:prSet presAssocID="{C3E479AA-DBF6-4C0F-91C6-167AF83EC6E6}" presName="theList" presStyleCnt="0">
        <dgm:presLayoutVars>
          <dgm:dir/>
          <dgm:animLvl val="lvl"/>
          <dgm:resizeHandles val="exact"/>
        </dgm:presLayoutVars>
      </dgm:prSet>
      <dgm:spPr/>
    </dgm:pt>
    <dgm:pt modelId="{CFF3A961-85E1-4197-A5DC-AE715D581C5A}" type="pres">
      <dgm:prSet presAssocID="{E085FE7B-4E0E-41D1-83B8-00011BB1786B}" presName="compNode" presStyleCnt="0"/>
      <dgm:spPr/>
    </dgm:pt>
    <dgm:pt modelId="{890275F5-51E0-463A-9936-DD3C364231FA}" type="pres">
      <dgm:prSet presAssocID="{E085FE7B-4E0E-41D1-83B8-00011BB1786B}" presName="aNode" presStyleLbl="bgShp" presStyleIdx="0" presStyleCnt="1" custLinFactNeighborX="-1484" custLinFactNeighborY="1807"/>
      <dgm:spPr/>
    </dgm:pt>
    <dgm:pt modelId="{A7D40C4E-DB7F-40AE-9BC6-3D568641B618}" type="pres">
      <dgm:prSet presAssocID="{E085FE7B-4E0E-41D1-83B8-00011BB1786B}" presName="textNode" presStyleCnt="0"/>
      <dgm:spPr/>
    </dgm:pt>
    <dgm:pt modelId="{F2E0E174-9715-492F-B2FC-6EFDE5C05ADB}" type="pres">
      <dgm:prSet presAssocID="{E085FE7B-4E0E-41D1-83B8-00011BB1786B}" presName="compChildNode" presStyleCnt="0"/>
      <dgm:spPr/>
    </dgm:pt>
    <dgm:pt modelId="{8825C19D-2DC1-4ABD-BBBF-69717D67F8B2}" type="pres">
      <dgm:prSet presAssocID="{E085FE7B-4E0E-41D1-83B8-00011BB1786B}" presName="theInnerList" presStyleCnt="0"/>
      <dgm:spPr/>
    </dgm:pt>
    <dgm:pt modelId="{B52A49C7-A468-47A7-8430-91E551759B59}" type="pres">
      <dgm:prSet presAssocID="{B5D5A09C-FEAB-4AED-B30B-8894DCBC2B49}" presName="childNode" presStyleLbl="node1" presStyleIdx="0" presStyleCnt="3">
        <dgm:presLayoutVars>
          <dgm:bulletEnabled val="1"/>
        </dgm:presLayoutVars>
      </dgm:prSet>
      <dgm:spPr/>
    </dgm:pt>
    <dgm:pt modelId="{63C86667-45D5-4A67-9674-94D636C07F49}" type="pres">
      <dgm:prSet presAssocID="{B5D5A09C-FEAB-4AED-B30B-8894DCBC2B49}" presName="aSpace2" presStyleCnt="0"/>
      <dgm:spPr/>
    </dgm:pt>
    <dgm:pt modelId="{5D744BC9-6CB0-4647-B8D6-1D06FC7BE710}" type="pres">
      <dgm:prSet presAssocID="{3C47110E-7D17-42BC-AA44-685BEE89329C}" presName="childNode" presStyleLbl="node1" presStyleIdx="1" presStyleCnt="3">
        <dgm:presLayoutVars>
          <dgm:bulletEnabled val="1"/>
        </dgm:presLayoutVars>
      </dgm:prSet>
      <dgm:spPr/>
    </dgm:pt>
    <dgm:pt modelId="{335C35E6-325B-486D-8F6A-DE4C2417BC28}" type="pres">
      <dgm:prSet presAssocID="{3C47110E-7D17-42BC-AA44-685BEE89329C}" presName="aSpace2" presStyleCnt="0"/>
      <dgm:spPr/>
    </dgm:pt>
    <dgm:pt modelId="{A884B8D0-3BAF-48D7-B0D9-0791A4A1D490}" type="pres">
      <dgm:prSet presAssocID="{45B82FBD-CF83-46CE-BCBC-181A7EFD82EA}" presName="childNode" presStyleLbl="node1" presStyleIdx="2" presStyleCnt="3">
        <dgm:presLayoutVars>
          <dgm:bulletEnabled val="1"/>
        </dgm:presLayoutVars>
      </dgm:prSet>
      <dgm:spPr/>
    </dgm:pt>
  </dgm:ptLst>
  <dgm:cxnLst>
    <dgm:cxn modelId="{13D4EED5-4012-4AF4-AF1D-C7EC4296C0B5}" srcId="{C3E479AA-DBF6-4C0F-91C6-167AF83EC6E6}" destId="{E085FE7B-4E0E-41D1-83B8-00011BB1786B}" srcOrd="0" destOrd="0" parTransId="{0752F732-CFA9-45A5-AB93-B675091429D1}" sibTransId="{1DC7D87B-F326-45CB-A080-17DDF1BD9ADB}"/>
    <dgm:cxn modelId="{167B9B0B-D6A7-4EF2-A0B4-50E524F7D5A5}" srcId="{E085FE7B-4E0E-41D1-83B8-00011BB1786B}" destId="{B5D5A09C-FEAB-4AED-B30B-8894DCBC2B49}" srcOrd="0" destOrd="0" parTransId="{B0E0F774-3455-4919-B24A-F815CE7AE921}" sibTransId="{414A6163-EAEE-46F6-8E79-2D54E1D648DC}"/>
    <dgm:cxn modelId="{B40915DA-9C50-498D-AE68-BD0C9AAA87C9}" srcId="{E085FE7B-4E0E-41D1-83B8-00011BB1786B}" destId="{3C47110E-7D17-42BC-AA44-685BEE89329C}" srcOrd="1" destOrd="0" parTransId="{17D65428-4714-4F7A-BFE9-C5E44F3347EE}" sibTransId="{8013AD0A-805F-4E65-B939-E7807016154F}"/>
    <dgm:cxn modelId="{C446F012-2DFB-413A-916E-C6B8311A8216}" srcId="{E085FE7B-4E0E-41D1-83B8-00011BB1786B}" destId="{45B82FBD-CF83-46CE-BCBC-181A7EFD82EA}" srcOrd="2" destOrd="0" parTransId="{B6AA5D54-7B80-40FF-BB24-B57F98BC5B88}" sibTransId="{C32E7998-6C65-4AB5-9978-8CE5443D24A5}"/>
    <dgm:cxn modelId="{EBFB72F5-2DF9-4ED2-97CB-18445D186ACA}" type="presOf" srcId="{C3E479AA-DBF6-4C0F-91C6-167AF83EC6E6}" destId="{3A88DF3E-CA55-4F47-A53C-46C941650D21}" srcOrd="0" destOrd="0" presId="urn:microsoft.com/office/officeart/2005/8/layout/lProcess2"/>
    <dgm:cxn modelId="{21EDA26E-9DBB-4F21-88AC-A672CB996F0C}" type="presParOf" srcId="{3A88DF3E-CA55-4F47-A53C-46C941650D21}" destId="{CFF3A961-85E1-4197-A5DC-AE715D581C5A}" srcOrd="0" destOrd="0" presId="urn:microsoft.com/office/officeart/2005/8/layout/lProcess2"/>
    <dgm:cxn modelId="{2BED6746-8491-4017-B947-9AFEDD475B82}" type="presParOf" srcId="{CFF3A961-85E1-4197-A5DC-AE715D581C5A}" destId="{890275F5-51E0-463A-9936-DD3C364231FA}" srcOrd="0" destOrd="0" presId="urn:microsoft.com/office/officeart/2005/8/layout/lProcess2"/>
    <dgm:cxn modelId="{8F5140B8-6B1F-45E1-8195-8C84A12A3C05}" type="presOf" srcId="{E085FE7B-4E0E-41D1-83B8-00011BB1786B}" destId="{890275F5-51E0-463A-9936-DD3C364231FA}" srcOrd="0" destOrd="0" presId="urn:microsoft.com/office/officeart/2005/8/layout/lProcess2"/>
    <dgm:cxn modelId="{73778A07-B24E-43B3-A530-F5080D0863C7}" type="presParOf" srcId="{CFF3A961-85E1-4197-A5DC-AE715D581C5A}" destId="{A7D40C4E-DB7F-40AE-9BC6-3D568641B618}" srcOrd="1" destOrd="0" presId="urn:microsoft.com/office/officeart/2005/8/layout/lProcess2"/>
    <dgm:cxn modelId="{8D3BA2D1-682A-4657-8FD7-14D712C2DE5F}" type="presOf" srcId="{E085FE7B-4E0E-41D1-83B8-00011BB1786B}" destId="{A7D40C4E-DB7F-40AE-9BC6-3D568641B618}" srcOrd="1" destOrd="0" presId="urn:microsoft.com/office/officeart/2005/8/layout/lProcess2"/>
    <dgm:cxn modelId="{B2401B30-3D49-4E7F-9162-168C5B5A1AFE}" type="presParOf" srcId="{CFF3A961-85E1-4197-A5DC-AE715D581C5A}" destId="{F2E0E174-9715-492F-B2FC-6EFDE5C05ADB}" srcOrd="2" destOrd="0" presId="urn:microsoft.com/office/officeart/2005/8/layout/lProcess2"/>
    <dgm:cxn modelId="{39CF38EC-82F0-494B-9517-7F5E0995D559}" type="presParOf" srcId="{F2E0E174-9715-492F-B2FC-6EFDE5C05ADB}" destId="{8825C19D-2DC1-4ABD-BBBF-69717D67F8B2}" srcOrd="0" destOrd="2" presId="urn:microsoft.com/office/officeart/2005/8/layout/lProcess2"/>
    <dgm:cxn modelId="{5E1B42C5-4736-49D3-A736-108149CD0792}" type="presParOf" srcId="{8825C19D-2DC1-4ABD-BBBF-69717D67F8B2}" destId="{B52A49C7-A468-47A7-8430-91E551759B59}" srcOrd="0" destOrd="0" presId="urn:microsoft.com/office/officeart/2005/8/layout/lProcess2"/>
    <dgm:cxn modelId="{CE8885C7-B88A-41F4-861C-2F0D82F1F27E}" type="presOf" srcId="{B5D5A09C-FEAB-4AED-B30B-8894DCBC2B49}" destId="{B52A49C7-A468-47A7-8430-91E551759B59}" srcOrd="0" destOrd="0" presId="urn:microsoft.com/office/officeart/2005/8/layout/lProcess2"/>
    <dgm:cxn modelId="{503C122D-BA5A-4B10-91D9-19F4804B332E}" type="presParOf" srcId="{8825C19D-2DC1-4ABD-BBBF-69717D67F8B2}" destId="{63C86667-45D5-4A67-9674-94D636C07F49}" srcOrd="1" destOrd="0" presId="urn:microsoft.com/office/officeart/2005/8/layout/lProcess2"/>
    <dgm:cxn modelId="{822D847E-0FB1-4F21-BABC-B1C38A92E5E7}" type="presParOf" srcId="{8825C19D-2DC1-4ABD-BBBF-69717D67F8B2}" destId="{5D744BC9-6CB0-4647-B8D6-1D06FC7BE710}" srcOrd="2" destOrd="0" presId="urn:microsoft.com/office/officeart/2005/8/layout/lProcess2"/>
    <dgm:cxn modelId="{F5117E63-AA50-4067-B3E8-B69A4E61DBB7}" type="presOf" srcId="{3C47110E-7D17-42BC-AA44-685BEE89329C}" destId="{5D744BC9-6CB0-4647-B8D6-1D06FC7BE710}" srcOrd="0" destOrd="0" presId="urn:microsoft.com/office/officeart/2005/8/layout/lProcess2"/>
    <dgm:cxn modelId="{E83BBC8D-153C-4D25-A4AE-B4BFC0146D42}" type="presParOf" srcId="{8825C19D-2DC1-4ABD-BBBF-69717D67F8B2}" destId="{335C35E6-325B-486D-8F6A-DE4C2417BC28}" srcOrd="3" destOrd="0" presId="urn:microsoft.com/office/officeart/2005/8/layout/lProcess2"/>
    <dgm:cxn modelId="{EF66805C-51EB-4CD4-AE0F-33066923F6BE}" type="presParOf" srcId="{8825C19D-2DC1-4ABD-BBBF-69717D67F8B2}" destId="{A884B8D0-3BAF-48D7-B0D9-0791A4A1D490}" srcOrd="4" destOrd="0" presId="urn:microsoft.com/office/officeart/2005/8/layout/lProcess2"/>
    <dgm:cxn modelId="{E1B91DBB-4F84-48B3-B326-E37F9AE03312}" type="presOf" srcId="{45B82FBD-CF83-46CE-BCBC-181A7EFD82EA}" destId="{A884B8D0-3BAF-48D7-B0D9-0791A4A1D49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7D40C8-D32B-4C26-82B5-37FA444642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9445E60F-568A-464F-8EB8-97B298B028F7}">
      <dgm:prSet phldrT="[Texto]"/>
      <dgm:spPr/>
      <dgm:t>
        <a:bodyPr/>
        <a:lstStyle/>
        <a:p>
          <a:r>
            <a:rPr lang="es-ES" dirty="0">
              <a:latin typeface="Montserrat" panose="00000500000000000000" pitchFamily="50" charset="0"/>
            </a:rPr>
            <a:t>General</a:t>
          </a:r>
          <a:endParaRPr lang="es-MX" dirty="0">
            <a:latin typeface="Montserrat" panose="00000500000000000000" pitchFamily="50" charset="0"/>
          </a:endParaRPr>
        </a:p>
      </dgm:t>
    </dgm:pt>
    <dgm:pt modelId="{CEF3F95A-1DAA-4324-B2EA-0D024080E7D4}" cxnId="{3561A813-AB23-4E7C-BCDF-3982510AA1C2}" type="parTrans">
      <dgm:prSet/>
      <dgm:spPr/>
      <dgm:t>
        <a:bodyPr/>
        <a:lstStyle/>
        <a:p>
          <a:endParaRPr lang="es-MX">
            <a:latin typeface="Montserrat" panose="00000500000000000000" pitchFamily="50" charset="0"/>
          </a:endParaRPr>
        </a:p>
      </dgm:t>
    </dgm:pt>
    <dgm:pt modelId="{19F4EAA2-C1E6-438A-AF2E-EE47AEFEBC0B}" cxnId="{3561A813-AB23-4E7C-BCDF-3982510AA1C2}" type="sibTrans">
      <dgm:prSet/>
      <dgm:spPr/>
      <dgm:t>
        <a:bodyPr/>
        <a:lstStyle/>
        <a:p>
          <a:endParaRPr lang="es-MX">
            <a:latin typeface="Montserrat" panose="00000500000000000000" pitchFamily="50" charset="0"/>
          </a:endParaRPr>
        </a:p>
      </dgm:t>
    </dgm:pt>
    <dgm:pt modelId="{6C5C69B9-62B6-43CE-A120-702FFB6B90DB}">
      <dgm:prSet phldrT="[Texto]"/>
      <dgm:spPr/>
      <dgm:t>
        <a:bodyPr/>
        <a:lstStyle/>
        <a:p>
          <a:r>
            <a:rPr lang="es-ES" dirty="0">
              <a:latin typeface="Montserrat" panose="00000500000000000000" pitchFamily="50" charset="0"/>
            </a:rPr>
            <a:t>2014</a:t>
          </a:r>
          <a:endParaRPr lang="es-MX" dirty="0">
            <a:latin typeface="Montserrat" panose="00000500000000000000" pitchFamily="50" charset="0"/>
          </a:endParaRPr>
        </a:p>
      </dgm:t>
    </dgm:pt>
    <dgm:pt modelId="{FB3F0DA5-3170-4907-9A75-6F9638FF2735}" cxnId="{A98753CB-69C2-4D07-83B4-0FF415F937F3}" type="parTrans">
      <dgm:prSet/>
      <dgm:spPr/>
      <dgm:t>
        <a:bodyPr/>
        <a:lstStyle/>
        <a:p>
          <a:endParaRPr lang="es-MX"/>
        </a:p>
      </dgm:t>
    </dgm:pt>
    <dgm:pt modelId="{F54679B6-DF48-4054-A632-13D652995A12}" cxnId="{A98753CB-69C2-4D07-83B4-0FF415F937F3}" type="sibTrans">
      <dgm:prSet/>
      <dgm:spPr/>
      <dgm:t>
        <a:bodyPr/>
        <a:lstStyle/>
        <a:p>
          <a:endParaRPr lang="es-MX"/>
        </a:p>
      </dgm:t>
    </dgm:pt>
    <dgm:pt modelId="{0F8F41D7-13B2-46CA-AF30-C4EBFCEEA16F}">
      <dgm:prSet phldrT="[Texto]"/>
      <dgm:spPr/>
      <dgm:t>
        <a:bodyPr/>
        <a:lstStyle/>
        <a:p>
          <a:r>
            <a:rPr lang="es-ES" dirty="0">
              <a:latin typeface="Montserrat" panose="00000500000000000000" pitchFamily="50" charset="0"/>
            </a:rPr>
            <a:t>Indígena</a:t>
          </a:r>
          <a:endParaRPr lang="es-MX" dirty="0">
            <a:latin typeface="Montserrat" panose="00000500000000000000" pitchFamily="50" charset="0"/>
          </a:endParaRPr>
        </a:p>
      </dgm:t>
    </dgm:pt>
    <dgm:pt modelId="{753D725F-A16B-4AFF-9495-D63742412E1F}" cxnId="{247434C1-2E2B-4DF5-8DD1-52A1AF090002}" type="parTrans">
      <dgm:prSet/>
      <dgm:spPr/>
      <dgm:t>
        <a:bodyPr/>
        <a:lstStyle/>
        <a:p>
          <a:endParaRPr lang="es-MX"/>
        </a:p>
      </dgm:t>
    </dgm:pt>
    <dgm:pt modelId="{64DE4C70-8C8B-44EC-998F-DFAEF407D70A}" cxnId="{247434C1-2E2B-4DF5-8DD1-52A1AF090002}" type="sibTrans">
      <dgm:prSet/>
      <dgm:spPr/>
      <dgm:t>
        <a:bodyPr/>
        <a:lstStyle/>
        <a:p>
          <a:endParaRPr lang="es-MX"/>
        </a:p>
      </dgm:t>
    </dgm:pt>
    <dgm:pt modelId="{FF7B8E58-4B18-410E-BEA2-D74156903DD7}">
      <dgm:prSet phldrT="[Texto]"/>
      <dgm:spPr/>
      <dgm:t>
        <a:bodyPr/>
        <a:lstStyle/>
        <a:p>
          <a:r>
            <a:rPr lang="es-ES" dirty="0">
              <a:latin typeface="Montserrat" panose="00000500000000000000" pitchFamily="50" charset="0"/>
            </a:rPr>
            <a:t>434</a:t>
          </a:r>
          <a:endParaRPr lang="es-MX" dirty="0">
            <a:latin typeface="Montserrat" panose="00000500000000000000" pitchFamily="50" charset="0"/>
          </a:endParaRPr>
        </a:p>
      </dgm:t>
    </dgm:pt>
    <dgm:pt modelId="{9BBA1C81-E2A2-4FAF-84FE-37AD5BE25B17}" cxnId="{E6AD95EF-4990-4444-8B71-09235995CDD5}" type="parTrans">
      <dgm:prSet/>
      <dgm:spPr/>
      <dgm:t>
        <a:bodyPr/>
        <a:lstStyle/>
        <a:p>
          <a:endParaRPr lang="es-MX"/>
        </a:p>
      </dgm:t>
    </dgm:pt>
    <dgm:pt modelId="{6F1EE0D1-0470-456A-BCDC-F8AEE791FCF7}" cxnId="{E6AD95EF-4990-4444-8B71-09235995CDD5}" type="sibTrans">
      <dgm:prSet/>
      <dgm:spPr/>
      <dgm:t>
        <a:bodyPr/>
        <a:lstStyle/>
        <a:p>
          <a:endParaRPr lang="es-MX"/>
        </a:p>
      </dgm:t>
    </dgm:pt>
    <dgm:pt modelId="{2A2A24A0-4707-4BC9-A092-7A4D31A5BFAF}">
      <dgm:prSet phldrT="[Texto]"/>
      <dgm:spPr/>
      <dgm:t>
        <a:bodyPr/>
        <a:lstStyle/>
        <a:p>
          <a:r>
            <a:rPr lang="es-ES" dirty="0">
              <a:latin typeface="Montserrat" panose="00000500000000000000" pitchFamily="50" charset="0"/>
            </a:rPr>
            <a:t>Particular</a:t>
          </a:r>
          <a:endParaRPr lang="es-MX" dirty="0">
            <a:latin typeface="Montserrat" panose="00000500000000000000" pitchFamily="50" charset="0"/>
          </a:endParaRPr>
        </a:p>
      </dgm:t>
    </dgm:pt>
    <dgm:pt modelId="{19096717-D35E-4327-AE07-FC4D19879792}" cxnId="{EF335E61-7BF5-4263-94D8-9A6E85D9DF13}" type="parTrans">
      <dgm:prSet/>
      <dgm:spPr/>
      <dgm:t>
        <a:bodyPr/>
        <a:lstStyle/>
        <a:p>
          <a:endParaRPr lang="es-MX"/>
        </a:p>
      </dgm:t>
    </dgm:pt>
    <dgm:pt modelId="{A11FE267-44A7-45FF-9EFA-CC343948CD53}" cxnId="{EF335E61-7BF5-4263-94D8-9A6E85D9DF13}" type="sibTrans">
      <dgm:prSet/>
      <dgm:spPr/>
      <dgm:t>
        <a:bodyPr/>
        <a:lstStyle/>
        <a:p>
          <a:endParaRPr lang="es-MX"/>
        </a:p>
      </dgm:t>
    </dgm:pt>
    <dgm:pt modelId="{E0DB5511-D66C-4D06-B5CD-8E8F07EAAFC4}">
      <dgm:prSet phldrT="[Texto]"/>
      <dgm:spPr/>
      <dgm:t>
        <a:bodyPr/>
        <a:lstStyle/>
        <a:p>
          <a:r>
            <a:rPr lang="es-ES" dirty="0">
              <a:latin typeface="Montserrat" panose="00000500000000000000" pitchFamily="50" charset="0"/>
            </a:rPr>
            <a:t>370</a:t>
          </a:r>
          <a:endParaRPr lang="es-MX" dirty="0">
            <a:latin typeface="Montserrat" panose="00000500000000000000" pitchFamily="50" charset="0"/>
          </a:endParaRPr>
        </a:p>
      </dgm:t>
    </dgm:pt>
    <dgm:pt modelId="{C0BAF16E-EBE3-4A08-8E5C-735167D12B29}" cxnId="{5A78F1AE-0529-48BD-93EC-D286C6F7C3CD}" type="parTrans">
      <dgm:prSet/>
      <dgm:spPr/>
      <dgm:t>
        <a:bodyPr/>
        <a:lstStyle/>
        <a:p>
          <a:endParaRPr lang="es-MX"/>
        </a:p>
      </dgm:t>
    </dgm:pt>
    <dgm:pt modelId="{C5508488-8F59-4992-BDFD-9CFD611E2130}" cxnId="{5A78F1AE-0529-48BD-93EC-D286C6F7C3CD}" type="sibTrans">
      <dgm:prSet/>
      <dgm:spPr/>
      <dgm:t>
        <a:bodyPr/>
        <a:lstStyle/>
        <a:p>
          <a:endParaRPr lang="es-MX"/>
        </a:p>
      </dgm:t>
    </dgm:pt>
    <dgm:pt modelId="{3FFDB5F4-7EBD-4445-86AF-EA09D2A1B7D9}" type="pres">
      <dgm:prSet presAssocID="{427D40C8-D32B-4C26-82B5-37FA444642CB}" presName="vert0" presStyleCnt="0">
        <dgm:presLayoutVars>
          <dgm:dir/>
          <dgm:animOne val="branch"/>
          <dgm:animLvl val="lvl"/>
        </dgm:presLayoutVars>
      </dgm:prSet>
      <dgm:spPr/>
    </dgm:pt>
    <dgm:pt modelId="{9F2D2770-CE48-46CD-B5F6-F5C059FEB32C}" type="pres">
      <dgm:prSet presAssocID="{9445E60F-568A-464F-8EB8-97B298B028F7}" presName="thickLine" presStyleLbl="alignNode1" presStyleIdx="0" presStyleCnt="3"/>
      <dgm:spPr/>
    </dgm:pt>
    <dgm:pt modelId="{3C9F8416-2A38-42FC-AF0E-E7579E94BC25}" type="pres">
      <dgm:prSet presAssocID="{9445E60F-568A-464F-8EB8-97B298B028F7}" presName="horz1" presStyleCnt="0"/>
      <dgm:spPr/>
    </dgm:pt>
    <dgm:pt modelId="{D3F4EED6-EBDE-43A2-BB74-BD29B7B7049D}" type="pres">
      <dgm:prSet presAssocID="{9445E60F-568A-464F-8EB8-97B298B028F7}" presName="tx1" presStyleLbl="revTx" presStyleIdx="0" presStyleCnt="6" custScaleX="239268"/>
      <dgm:spPr/>
    </dgm:pt>
    <dgm:pt modelId="{C5189572-B514-4FF3-908D-0264DEA82C1B}" type="pres">
      <dgm:prSet presAssocID="{9445E60F-568A-464F-8EB8-97B298B028F7}" presName="vert1" presStyleCnt="0"/>
      <dgm:spPr/>
    </dgm:pt>
    <dgm:pt modelId="{6C851A93-94E6-44C8-9E18-60FF4AD55F0B}" type="pres">
      <dgm:prSet presAssocID="{6C5C69B9-62B6-43CE-A120-702FFB6B90DB}" presName="vertSpace2a" presStyleCnt="0"/>
      <dgm:spPr/>
    </dgm:pt>
    <dgm:pt modelId="{09F46E3D-C5D9-4112-ADD8-51AC3BB36DB4}" type="pres">
      <dgm:prSet presAssocID="{6C5C69B9-62B6-43CE-A120-702FFB6B90DB}" presName="horz2" presStyleCnt="0"/>
      <dgm:spPr/>
    </dgm:pt>
    <dgm:pt modelId="{90D9A55C-69F1-4D82-9250-0F167787EF54}" type="pres">
      <dgm:prSet presAssocID="{6C5C69B9-62B6-43CE-A120-702FFB6B90DB}" presName="horzSpace2" presStyleCnt="0"/>
      <dgm:spPr/>
    </dgm:pt>
    <dgm:pt modelId="{ABAD9228-72CA-4E74-91BD-29B80D03EAAD}" type="pres">
      <dgm:prSet presAssocID="{6C5C69B9-62B6-43CE-A120-702FFB6B90DB}" presName="tx2" presStyleLbl="revTx" presStyleIdx="1" presStyleCnt="6" custScaleX="68842" custLinFactNeighborX="-4221" custLinFactNeighborY="-1935"/>
      <dgm:spPr/>
    </dgm:pt>
    <dgm:pt modelId="{E23AD02D-E313-402F-8D2E-40CA9AAEEC8D}" type="pres">
      <dgm:prSet presAssocID="{6C5C69B9-62B6-43CE-A120-702FFB6B90DB}" presName="vert2" presStyleCnt="0"/>
      <dgm:spPr/>
    </dgm:pt>
    <dgm:pt modelId="{CF26055B-21C7-405F-B142-1DF4EB84AEFA}" type="pres">
      <dgm:prSet presAssocID="{6C5C69B9-62B6-43CE-A120-702FFB6B90DB}" presName="thinLine2b" presStyleLbl="callout" presStyleIdx="0" presStyleCnt="3"/>
      <dgm:spPr/>
    </dgm:pt>
    <dgm:pt modelId="{61FD1494-A762-45B7-A859-AA477577EE6C}" type="pres">
      <dgm:prSet presAssocID="{6C5C69B9-62B6-43CE-A120-702FFB6B90DB}" presName="vertSpace2b" presStyleCnt="0"/>
      <dgm:spPr/>
    </dgm:pt>
    <dgm:pt modelId="{2C6A6BEE-D8D6-4138-802C-7030806E4C77}" type="pres">
      <dgm:prSet presAssocID="{0F8F41D7-13B2-46CA-AF30-C4EBFCEEA16F}" presName="thickLine" presStyleLbl="alignNode1" presStyleIdx="1" presStyleCnt="3"/>
      <dgm:spPr/>
    </dgm:pt>
    <dgm:pt modelId="{42080919-FAAA-47CC-9059-E530A5F21C48}" type="pres">
      <dgm:prSet presAssocID="{0F8F41D7-13B2-46CA-AF30-C4EBFCEEA16F}" presName="horz1" presStyleCnt="0"/>
      <dgm:spPr/>
    </dgm:pt>
    <dgm:pt modelId="{F7AC54E3-5359-44E9-A748-614C4872B3FE}" type="pres">
      <dgm:prSet presAssocID="{0F8F41D7-13B2-46CA-AF30-C4EBFCEEA16F}" presName="tx1" presStyleLbl="revTx" presStyleIdx="2" presStyleCnt="6"/>
      <dgm:spPr/>
    </dgm:pt>
    <dgm:pt modelId="{B44EA2AE-E955-45B6-8B99-38FCDE3A25F4}" type="pres">
      <dgm:prSet presAssocID="{0F8F41D7-13B2-46CA-AF30-C4EBFCEEA16F}" presName="vert1" presStyleCnt="0"/>
      <dgm:spPr/>
    </dgm:pt>
    <dgm:pt modelId="{04EA8619-97FD-4A8F-909D-41833555415C}" type="pres">
      <dgm:prSet presAssocID="{FF7B8E58-4B18-410E-BEA2-D74156903DD7}" presName="vertSpace2a" presStyleCnt="0"/>
      <dgm:spPr/>
    </dgm:pt>
    <dgm:pt modelId="{3502F899-B24C-4984-894C-7AD2316812FF}" type="pres">
      <dgm:prSet presAssocID="{FF7B8E58-4B18-410E-BEA2-D74156903DD7}" presName="horz2" presStyleCnt="0"/>
      <dgm:spPr/>
    </dgm:pt>
    <dgm:pt modelId="{7A034D10-75CE-4E1A-A4EB-6ED66A8FB8DB}" type="pres">
      <dgm:prSet presAssocID="{FF7B8E58-4B18-410E-BEA2-D74156903DD7}" presName="horzSpace2" presStyleCnt="0"/>
      <dgm:spPr/>
    </dgm:pt>
    <dgm:pt modelId="{E92F585B-FB1E-4416-9107-98FDAF2DD2C6}" type="pres">
      <dgm:prSet presAssocID="{FF7B8E58-4B18-410E-BEA2-D74156903DD7}" presName="tx2" presStyleLbl="revTx" presStyleIdx="3" presStyleCnt="6" custScaleX="58940" custLinFactNeighborX="15853" custLinFactNeighborY="-2290"/>
      <dgm:spPr/>
    </dgm:pt>
    <dgm:pt modelId="{6C078D1E-A51D-4007-B21B-A93298C77EAC}" type="pres">
      <dgm:prSet presAssocID="{FF7B8E58-4B18-410E-BEA2-D74156903DD7}" presName="vert2" presStyleCnt="0"/>
      <dgm:spPr/>
    </dgm:pt>
    <dgm:pt modelId="{864B2E18-BF8E-4A3B-A8EF-80B6F734AA65}" type="pres">
      <dgm:prSet presAssocID="{FF7B8E58-4B18-410E-BEA2-D74156903DD7}" presName="thinLine2b" presStyleLbl="callout" presStyleIdx="1" presStyleCnt="3"/>
      <dgm:spPr/>
    </dgm:pt>
    <dgm:pt modelId="{6062A9D1-C3ED-4286-83A4-6AB33D34383F}" type="pres">
      <dgm:prSet presAssocID="{FF7B8E58-4B18-410E-BEA2-D74156903DD7}" presName="vertSpace2b" presStyleCnt="0"/>
      <dgm:spPr/>
    </dgm:pt>
    <dgm:pt modelId="{E899DE5D-408B-4B94-8712-69FAAD7B1ED3}" type="pres">
      <dgm:prSet presAssocID="{2A2A24A0-4707-4BC9-A092-7A4D31A5BFAF}" presName="thickLine" presStyleLbl="alignNode1" presStyleIdx="2" presStyleCnt="3"/>
      <dgm:spPr/>
    </dgm:pt>
    <dgm:pt modelId="{B9A4D24F-F03D-46C9-A199-71B557E15BB3}" type="pres">
      <dgm:prSet presAssocID="{2A2A24A0-4707-4BC9-A092-7A4D31A5BFAF}" presName="horz1" presStyleCnt="0"/>
      <dgm:spPr/>
    </dgm:pt>
    <dgm:pt modelId="{CD6DC7AC-2C1E-43FF-8FED-9F571CA10FE6}" type="pres">
      <dgm:prSet presAssocID="{2A2A24A0-4707-4BC9-A092-7A4D31A5BFAF}" presName="tx1" presStyleLbl="revTx" presStyleIdx="4" presStyleCnt="6"/>
      <dgm:spPr/>
    </dgm:pt>
    <dgm:pt modelId="{437D140A-F0AB-40BA-BD5A-3C00FC02D78E}" type="pres">
      <dgm:prSet presAssocID="{2A2A24A0-4707-4BC9-A092-7A4D31A5BFAF}" presName="vert1" presStyleCnt="0"/>
      <dgm:spPr/>
    </dgm:pt>
    <dgm:pt modelId="{06BAE137-A616-4ED0-AFE7-DB9C86C0BA8E}" type="pres">
      <dgm:prSet presAssocID="{E0DB5511-D66C-4D06-B5CD-8E8F07EAAFC4}" presName="vertSpace2a" presStyleCnt="0"/>
      <dgm:spPr/>
    </dgm:pt>
    <dgm:pt modelId="{40A20657-64EF-4200-B027-0C9217EA123B}" type="pres">
      <dgm:prSet presAssocID="{E0DB5511-D66C-4D06-B5CD-8E8F07EAAFC4}" presName="horz2" presStyleCnt="0"/>
      <dgm:spPr/>
    </dgm:pt>
    <dgm:pt modelId="{F5EEB07E-2569-40F1-9AFA-6689DD0B688E}" type="pres">
      <dgm:prSet presAssocID="{E0DB5511-D66C-4D06-B5CD-8E8F07EAAFC4}" presName="horzSpace2" presStyleCnt="0"/>
      <dgm:spPr/>
    </dgm:pt>
    <dgm:pt modelId="{BC62FAD5-7FF7-4411-BA1B-3D00F0C5CDEC}" type="pres">
      <dgm:prSet presAssocID="{E0DB5511-D66C-4D06-B5CD-8E8F07EAAFC4}" presName="tx2" presStyleLbl="revTx" presStyleIdx="5" presStyleCnt="6" custScaleX="58090" custLinFactNeighborX="16278" custLinFactNeighborY="3309"/>
      <dgm:spPr/>
    </dgm:pt>
    <dgm:pt modelId="{7B51C279-839E-4024-BCCB-A9BF908D8FAB}" type="pres">
      <dgm:prSet presAssocID="{E0DB5511-D66C-4D06-B5CD-8E8F07EAAFC4}" presName="vert2" presStyleCnt="0"/>
      <dgm:spPr/>
    </dgm:pt>
    <dgm:pt modelId="{E4A7FDBE-E4F5-4615-A73F-0FABC726A0AC}" type="pres">
      <dgm:prSet presAssocID="{E0DB5511-D66C-4D06-B5CD-8E8F07EAAFC4}" presName="thinLine2b" presStyleLbl="callout" presStyleIdx="2" presStyleCnt="3"/>
      <dgm:spPr/>
    </dgm:pt>
    <dgm:pt modelId="{F122E577-EFF0-4802-A1E2-BEEB0E060A8E}" type="pres">
      <dgm:prSet presAssocID="{E0DB5511-D66C-4D06-B5CD-8E8F07EAAFC4}" presName="vertSpace2b" presStyleCnt="0"/>
      <dgm:spPr/>
    </dgm:pt>
  </dgm:ptLst>
  <dgm:cxnLst>
    <dgm:cxn modelId="{7E123C05-226B-4B69-A600-3FECA21131F8}" type="presOf" srcId="{FF7B8E58-4B18-410E-BEA2-D74156903DD7}" destId="{E92F585B-FB1E-4416-9107-98FDAF2DD2C6}" srcOrd="0" destOrd="0" presId="urn:microsoft.com/office/officeart/2008/layout/LinedList"/>
    <dgm:cxn modelId="{3561A813-AB23-4E7C-BCDF-3982510AA1C2}" srcId="{427D40C8-D32B-4C26-82B5-37FA444642CB}" destId="{9445E60F-568A-464F-8EB8-97B298B028F7}" srcOrd="0" destOrd="0" parTransId="{CEF3F95A-1DAA-4324-B2EA-0D024080E7D4}" sibTransId="{19F4EAA2-C1E6-438A-AF2E-EE47AEFEBC0B}"/>
    <dgm:cxn modelId="{E764C72E-F77F-4215-89D8-E2DF218E2665}" type="presOf" srcId="{2A2A24A0-4707-4BC9-A092-7A4D31A5BFAF}" destId="{CD6DC7AC-2C1E-43FF-8FED-9F571CA10FE6}" srcOrd="0" destOrd="0" presId="urn:microsoft.com/office/officeart/2008/layout/LinedList"/>
    <dgm:cxn modelId="{EF335E61-7BF5-4263-94D8-9A6E85D9DF13}" srcId="{427D40C8-D32B-4C26-82B5-37FA444642CB}" destId="{2A2A24A0-4707-4BC9-A092-7A4D31A5BFAF}" srcOrd="2" destOrd="0" parTransId="{19096717-D35E-4327-AE07-FC4D19879792}" sibTransId="{A11FE267-44A7-45FF-9EFA-CC343948CD53}"/>
    <dgm:cxn modelId="{B7EC036A-1F64-44D1-8640-288F9DFA9A57}" type="presOf" srcId="{6C5C69B9-62B6-43CE-A120-702FFB6B90DB}" destId="{ABAD9228-72CA-4E74-91BD-29B80D03EAAD}" srcOrd="0" destOrd="0" presId="urn:microsoft.com/office/officeart/2008/layout/LinedList"/>
    <dgm:cxn modelId="{4C0D917E-DE13-4DAA-9F4A-6A93B1A2B1AB}" type="presOf" srcId="{9445E60F-568A-464F-8EB8-97B298B028F7}" destId="{D3F4EED6-EBDE-43A2-BB74-BD29B7B7049D}" srcOrd="0" destOrd="0" presId="urn:microsoft.com/office/officeart/2008/layout/LinedList"/>
    <dgm:cxn modelId="{99DF127F-1BCD-42C3-A686-D46B02CE2BB9}" type="presOf" srcId="{E0DB5511-D66C-4D06-B5CD-8E8F07EAAFC4}" destId="{BC62FAD5-7FF7-4411-BA1B-3D00F0C5CDEC}" srcOrd="0" destOrd="0" presId="urn:microsoft.com/office/officeart/2008/layout/LinedList"/>
    <dgm:cxn modelId="{FA7AFDA7-3271-49F3-898A-5798B46B446D}" type="presOf" srcId="{427D40C8-D32B-4C26-82B5-37FA444642CB}" destId="{3FFDB5F4-7EBD-4445-86AF-EA09D2A1B7D9}" srcOrd="0" destOrd="0" presId="urn:microsoft.com/office/officeart/2008/layout/LinedList"/>
    <dgm:cxn modelId="{5A78F1AE-0529-48BD-93EC-D286C6F7C3CD}" srcId="{2A2A24A0-4707-4BC9-A092-7A4D31A5BFAF}" destId="{E0DB5511-D66C-4D06-B5CD-8E8F07EAAFC4}" srcOrd="0" destOrd="0" parTransId="{C0BAF16E-EBE3-4A08-8E5C-735167D12B29}" sibTransId="{C5508488-8F59-4992-BDFD-9CFD611E2130}"/>
    <dgm:cxn modelId="{247434C1-2E2B-4DF5-8DD1-52A1AF090002}" srcId="{427D40C8-D32B-4C26-82B5-37FA444642CB}" destId="{0F8F41D7-13B2-46CA-AF30-C4EBFCEEA16F}" srcOrd="1" destOrd="0" parTransId="{753D725F-A16B-4AFF-9495-D63742412E1F}" sibTransId="{64DE4C70-8C8B-44EC-998F-DFAEF407D70A}"/>
    <dgm:cxn modelId="{A98753CB-69C2-4D07-83B4-0FF415F937F3}" srcId="{9445E60F-568A-464F-8EB8-97B298B028F7}" destId="{6C5C69B9-62B6-43CE-A120-702FFB6B90DB}" srcOrd="0" destOrd="0" parTransId="{FB3F0DA5-3170-4907-9A75-6F9638FF2735}" sibTransId="{F54679B6-DF48-4054-A632-13D652995A12}"/>
    <dgm:cxn modelId="{2F6368EA-B6FA-4B5D-B865-FFCFE2481027}" type="presOf" srcId="{0F8F41D7-13B2-46CA-AF30-C4EBFCEEA16F}" destId="{F7AC54E3-5359-44E9-A748-614C4872B3FE}" srcOrd="0" destOrd="0" presId="urn:microsoft.com/office/officeart/2008/layout/LinedList"/>
    <dgm:cxn modelId="{E6AD95EF-4990-4444-8B71-09235995CDD5}" srcId="{0F8F41D7-13B2-46CA-AF30-C4EBFCEEA16F}" destId="{FF7B8E58-4B18-410E-BEA2-D74156903DD7}" srcOrd="0" destOrd="0" parTransId="{9BBA1C81-E2A2-4FAF-84FE-37AD5BE25B17}" sibTransId="{6F1EE0D1-0470-456A-BCDC-F8AEE791FCF7}"/>
    <dgm:cxn modelId="{4DBBB76F-BCAC-4DC7-94AA-C3D02DDB686F}" type="presParOf" srcId="{3FFDB5F4-7EBD-4445-86AF-EA09D2A1B7D9}" destId="{9F2D2770-CE48-46CD-B5F6-F5C059FEB32C}" srcOrd="0" destOrd="0" presId="urn:microsoft.com/office/officeart/2008/layout/LinedList"/>
    <dgm:cxn modelId="{EECD6B71-C22C-48FE-A430-5FA0EB7D8706}" type="presParOf" srcId="{3FFDB5F4-7EBD-4445-86AF-EA09D2A1B7D9}" destId="{3C9F8416-2A38-42FC-AF0E-E7579E94BC25}" srcOrd="1" destOrd="0" presId="urn:microsoft.com/office/officeart/2008/layout/LinedList"/>
    <dgm:cxn modelId="{45B36DFE-70C1-4E99-98E7-6BD8999FB0AD}" type="presParOf" srcId="{3C9F8416-2A38-42FC-AF0E-E7579E94BC25}" destId="{D3F4EED6-EBDE-43A2-BB74-BD29B7B7049D}" srcOrd="0" destOrd="0" presId="urn:microsoft.com/office/officeart/2008/layout/LinedList"/>
    <dgm:cxn modelId="{F17D5F87-3D97-4E68-85A8-6590637EF1E1}" type="presParOf" srcId="{3C9F8416-2A38-42FC-AF0E-E7579E94BC25}" destId="{C5189572-B514-4FF3-908D-0264DEA82C1B}" srcOrd="1" destOrd="0" presId="urn:microsoft.com/office/officeart/2008/layout/LinedList"/>
    <dgm:cxn modelId="{B00BD130-92E3-47CF-992F-DEAFF95B3891}" type="presParOf" srcId="{C5189572-B514-4FF3-908D-0264DEA82C1B}" destId="{6C851A93-94E6-44C8-9E18-60FF4AD55F0B}" srcOrd="0" destOrd="0" presId="urn:microsoft.com/office/officeart/2008/layout/LinedList"/>
    <dgm:cxn modelId="{56DD4F9E-DD64-478F-B7DC-E9017CB1BA18}" type="presParOf" srcId="{C5189572-B514-4FF3-908D-0264DEA82C1B}" destId="{09F46E3D-C5D9-4112-ADD8-51AC3BB36DB4}" srcOrd="1" destOrd="0" presId="urn:microsoft.com/office/officeart/2008/layout/LinedList"/>
    <dgm:cxn modelId="{E345F5C1-40A1-4058-9702-895A66625FCC}" type="presParOf" srcId="{09F46E3D-C5D9-4112-ADD8-51AC3BB36DB4}" destId="{90D9A55C-69F1-4D82-9250-0F167787EF54}" srcOrd="0" destOrd="0" presId="urn:microsoft.com/office/officeart/2008/layout/LinedList"/>
    <dgm:cxn modelId="{2C1A1515-A867-44F7-B1C3-31BEF9C62050}" type="presParOf" srcId="{09F46E3D-C5D9-4112-ADD8-51AC3BB36DB4}" destId="{ABAD9228-72CA-4E74-91BD-29B80D03EAAD}" srcOrd="1" destOrd="0" presId="urn:microsoft.com/office/officeart/2008/layout/LinedList"/>
    <dgm:cxn modelId="{B52F907C-DE17-42F1-909F-E1A4713C3D99}" type="presParOf" srcId="{09F46E3D-C5D9-4112-ADD8-51AC3BB36DB4}" destId="{E23AD02D-E313-402F-8D2E-40CA9AAEEC8D}" srcOrd="2" destOrd="0" presId="urn:microsoft.com/office/officeart/2008/layout/LinedList"/>
    <dgm:cxn modelId="{9AD4B82B-372D-44D1-BF6A-CA80FD6FE229}" type="presParOf" srcId="{C5189572-B514-4FF3-908D-0264DEA82C1B}" destId="{CF26055B-21C7-405F-B142-1DF4EB84AEFA}" srcOrd="2" destOrd="0" presId="urn:microsoft.com/office/officeart/2008/layout/LinedList"/>
    <dgm:cxn modelId="{D7125FDB-8C5E-4743-B00E-395997C3C370}" type="presParOf" srcId="{C5189572-B514-4FF3-908D-0264DEA82C1B}" destId="{61FD1494-A762-45B7-A859-AA477577EE6C}" srcOrd="3" destOrd="0" presId="urn:microsoft.com/office/officeart/2008/layout/LinedList"/>
    <dgm:cxn modelId="{AF5D190F-D090-422A-816C-83F4CA88D8CD}" type="presParOf" srcId="{3FFDB5F4-7EBD-4445-86AF-EA09D2A1B7D9}" destId="{2C6A6BEE-D8D6-4138-802C-7030806E4C77}" srcOrd="2" destOrd="0" presId="urn:microsoft.com/office/officeart/2008/layout/LinedList"/>
    <dgm:cxn modelId="{6AE7C021-15B9-4395-A8D9-4E1D509BE6F0}" type="presParOf" srcId="{3FFDB5F4-7EBD-4445-86AF-EA09D2A1B7D9}" destId="{42080919-FAAA-47CC-9059-E530A5F21C48}" srcOrd="3" destOrd="0" presId="urn:microsoft.com/office/officeart/2008/layout/LinedList"/>
    <dgm:cxn modelId="{274A2219-DD38-4CEA-AFAA-41423B5DC1EC}" type="presParOf" srcId="{42080919-FAAA-47CC-9059-E530A5F21C48}" destId="{F7AC54E3-5359-44E9-A748-614C4872B3FE}" srcOrd="0" destOrd="0" presId="urn:microsoft.com/office/officeart/2008/layout/LinedList"/>
    <dgm:cxn modelId="{989CED55-39C6-47E5-917E-5682FEF78AC6}" type="presParOf" srcId="{42080919-FAAA-47CC-9059-E530A5F21C48}" destId="{B44EA2AE-E955-45B6-8B99-38FCDE3A25F4}" srcOrd="1" destOrd="0" presId="urn:microsoft.com/office/officeart/2008/layout/LinedList"/>
    <dgm:cxn modelId="{72436C4C-1B16-4A4A-A0AD-AFEAE9A22314}" type="presParOf" srcId="{B44EA2AE-E955-45B6-8B99-38FCDE3A25F4}" destId="{04EA8619-97FD-4A8F-909D-41833555415C}" srcOrd="0" destOrd="0" presId="urn:microsoft.com/office/officeart/2008/layout/LinedList"/>
    <dgm:cxn modelId="{F4B0A301-A82D-4622-B858-334588484EFA}" type="presParOf" srcId="{B44EA2AE-E955-45B6-8B99-38FCDE3A25F4}" destId="{3502F899-B24C-4984-894C-7AD2316812FF}" srcOrd="1" destOrd="0" presId="urn:microsoft.com/office/officeart/2008/layout/LinedList"/>
    <dgm:cxn modelId="{7754D6BF-CD85-4D42-9117-D30675D66DFF}" type="presParOf" srcId="{3502F899-B24C-4984-894C-7AD2316812FF}" destId="{7A034D10-75CE-4E1A-A4EB-6ED66A8FB8DB}" srcOrd="0" destOrd="0" presId="urn:microsoft.com/office/officeart/2008/layout/LinedList"/>
    <dgm:cxn modelId="{EF4104EC-F314-40B3-9788-C9F7062A550D}" type="presParOf" srcId="{3502F899-B24C-4984-894C-7AD2316812FF}" destId="{E92F585B-FB1E-4416-9107-98FDAF2DD2C6}" srcOrd="1" destOrd="0" presId="urn:microsoft.com/office/officeart/2008/layout/LinedList"/>
    <dgm:cxn modelId="{2032E126-DE95-42B6-AEC0-10AE71C140B6}" type="presParOf" srcId="{3502F899-B24C-4984-894C-7AD2316812FF}" destId="{6C078D1E-A51D-4007-B21B-A93298C77EAC}" srcOrd="2" destOrd="0" presId="urn:microsoft.com/office/officeart/2008/layout/LinedList"/>
    <dgm:cxn modelId="{100BEB6C-71F0-401E-B5B4-67C8E812CB2B}" type="presParOf" srcId="{B44EA2AE-E955-45B6-8B99-38FCDE3A25F4}" destId="{864B2E18-BF8E-4A3B-A8EF-80B6F734AA65}" srcOrd="2" destOrd="0" presId="urn:microsoft.com/office/officeart/2008/layout/LinedList"/>
    <dgm:cxn modelId="{4C6C0346-B8F8-4F88-998E-7117D1E7EC5D}" type="presParOf" srcId="{B44EA2AE-E955-45B6-8B99-38FCDE3A25F4}" destId="{6062A9D1-C3ED-4286-83A4-6AB33D34383F}" srcOrd="3" destOrd="0" presId="urn:microsoft.com/office/officeart/2008/layout/LinedList"/>
    <dgm:cxn modelId="{5A717825-465B-4A49-966E-415972A56A53}" type="presParOf" srcId="{3FFDB5F4-7EBD-4445-86AF-EA09D2A1B7D9}" destId="{E899DE5D-408B-4B94-8712-69FAAD7B1ED3}" srcOrd="4" destOrd="0" presId="urn:microsoft.com/office/officeart/2008/layout/LinedList"/>
    <dgm:cxn modelId="{BC1CD296-E454-4A12-942F-0C51C3B8631F}" type="presParOf" srcId="{3FFDB5F4-7EBD-4445-86AF-EA09D2A1B7D9}" destId="{B9A4D24F-F03D-46C9-A199-71B557E15BB3}" srcOrd="5" destOrd="0" presId="urn:microsoft.com/office/officeart/2008/layout/LinedList"/>
    <dgm:cxn modelId="{FAAB9623-9EC2-4014-9F56-46B33DDD08C7}" type="presParOf" srcId="{B9A4D24F-F03D-46C9-A199-71B557E15BB3}" destId="{CD6DC7AC-2C1E-43FF-8FED-9F571CA10FE6}" srcOrd="0" destOrd="0" presId="urn:microsoft.com/office/officeart/2008/layout/LinedList"/>
    <dgm:cxn modelId="{2A904F3F-EE5E-43CF-9032-0CDAB4C278FD}" type="presParOf" srcId="{B9A4D24F-F03D-46C9-A199-71B557E15BB3}" destId="{437D140A-F0AB-40BA-BD5A-3C00FC02D78E}" srcOrd="1" destOrd="0" presId="urn:microsoft.com/office/officeart/2008/layout/LinedList"/>
    <dgm:cxn modelId="{D03511C5-094B-4A01-A733-77092F34AEB9}" type="presParOf" srcId="{437D140A-F0AB-40BA-BD5A-3C00FC02D78E}" destId="{06BAE137-A616-4ED0-AFE7-DB9C86C0BA8E}" srcOrd="0" destOrd="0" presId="urn:microsoft.com/office/officeart/2008/layout/LinedList"/>
    <dgm:cxn modelId="{5B5D7A59-F544-44EC-9104-B9E6045C2762}" type="presParOf" srcId="{437D140A-F0AB-40BA-BD5A-3C00FC02D78E}" destId="{40A20657-64EF-4200-B027-0C9217EA123B}" srcOrd="1" destOrd="0" presId="urn:microsoft.com/office/officeart/2008/layout/LinedList"/>
    <dgm:cxn modelId="{72719E75-9D2E-44E5-A92F-DA9BE6A9D05A}" type="presParOf" srcId="{40A20657-64EF-4200-B027-0C9217EA123B}" destId="{F5EEB07E-2569-40F1-9AFA-6689DD0B688E}" srcOrd="0" destOrd="0" presId="urn:microsoft.com/office/officeart/2008/layout/LinedList"/>
    <dgm:cxn modelId="{B038958E-02D7-4735-9367-DF2256C83FE9}" type="presParOf" srcId="{40A20657-64EF-4200-B027-0C9217EA123B}" destId="{BC62FAD5-7FF7-4411-BA1B-3D00F0C5CDEC}" srcOrd="1" destOrd="0" presId="urn:microsoft.com/office/officeart/2008/layout/LinedList"/>
    <dgm:cxn modelId="{E48B9B4B-F86B-4790-8BCB-891FC500087A}" type="presParOf" srcId="{40A20657-64EF-4200-B027-0C9217EA123B}" destId="{7B51C279-839E-4024-BCCB-A9BF908D8FAB}" srcOrd="2" destOrd="0" presId="urn:microsoft.com/office/officeart/2008/layout/LinedList"/>
    <dgm:cxn modelId="{70404BEA-5F40-4FFF-9177-FED8BF844462}" type="presParOf" srcId="{437D140A-F0AB-40BA-BD5A-3C00FC02D78E}" destId="{E4A7FDBE-E4F5-4615-A73F-0FABC726A0AC}" srcOrd="2" destOrd="0" presId="urn:microsoft.com/office/officeart/2008/layout/LinedList"/>
    <dgm:cxn modelId="{F4234BCE-74E9-4957-A9BE-2ECEDE9F3E4C}" type="presParOf" srcId="{437D140A-F0AB-40BA-BD5A-3C00FC02D78E}" destId="{F122E577-EFF0-4802-A1E2-BEEB0E060A8E}"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7150652" cy="4339525"/>
        <a:chOff x="0" y="0"/>
        <a:chExt cx="7150652" cy="4339525"/>
      </a:xfrm>
    </dsp:grpSpPr>
    <dsp:sp modelId="{AF2E4C0A-2F9B-4DDE-810F-3A5402B3F418}">
      <dsp:nvSpPr>
        <dsp:cNvPr id="3" name="Conector recto 2"/>
        <dsp:cNvSpPr/>
      </dsp:nvSpPr>
      <dsp:spPr bwMode="white">
        <a:xfrm>
          <a:off x="0" y="0"/>
          <a:ext cx="7150652" cy="0"/>
        </a:xfrm>
        <a:prstGeom prst="line">
          <a:avLst/>
        </a:prstGeom>
        <a:ln>
          <a:solidFill>
            <a:schemeClr val="bg1"/>
          </a:solidFill>
        </a:ln>
      </dsp:spPr>
      <dsp:style>
        <a:lnRef idx="2">
          <a:schemeClr val="accent1"/>
        </a:lnRef>
        <a:fillRef idx="1">
          <a:schemeClr val="lt1"/>
        </a:fillRef>
        <a:effectRef idx="0">
          <a:schemeClr val="accent1"/>
        </a:effectRef>
        <a:fontRef idx="minor">
          <a:schemeClr val="dk1"/>
        </a:fontRef>
      </dsp:style>
      <dsp:txXfrm>
        <a:off x="0" y="0"/>
        <a:ext cx="7150652" cy="0"/>
      </dsp:txXfrm>
    </dsp:sp>
    <dsp:sp modelId="{0AD9A617-8390-4EE1-A3E6-EB4F818AFD9F}">
      <dsp:nvSpPr>
        <dsp:cNvPr id="4" name="Rectángulo 3"/>
        <dsp:cNvSpPr/>
      </dsp:nvSpPr>
      <dsp:spPr bwMode="white">
        <a:xfrm>
          <a:off x="0" y="0"/>
          <a:ext cx="1430130" cy="4339525"/>
        </a:xfrm>
        <a:prstGeom prst="rect">
          <a:avLst/>
        </a:prstGeom>
        <a:solidFill>
          <a:srgbClr val="9F2240"/>
        </a:solidFill>
      </dsp:spPr>
      <dsp:style>
        <a:lnRef idx="0">
          <a:schemeClr val="dk1">
            <a:alpha val="0"/>
          </a:schemeClr>
        </a:lnRef>
        <a:fillRef idx="0">
          <a:schemeClr val="lt1">
            <a:alpha val="0"/>
          </a:schemeClr>
        </a:fillRef>
        <a:effectRef idx="0">
          <a:scrgbClr r="0" g="0" b="0"/>
        </a:effectRef>
        <a:fontRef idx="minor"/>
      </dsp:style>
      <dsp:txBody>
        <a:bodyPr vert="vert270" lIns="140970" tIns="140970" rIns="140970" bIns="140970" anchor="t"/>
        <a:lstStyle>
          <a:lvl1pPr algn="l">
            <a:defRPr sz="37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0" algn="ctr">
            <a:lnSpc>
              <a:spcPct val="100000"/>
            </a:lnSpc>
            <a:spcBef>
              <a:spcPct val="0"/>
            </a:spcBef>
            <a:spcAft>
              <a:spcPct val="35000"/>
            </a:spcAft>
          </a:pPr>
          <a:r>
            <a:rPr lang="es-ES" dirty="0">
              <a:solidFill>
                <a:schemeClr val="bg1"/>
              </a:solidFill>
              <a:latin typeface="Montserrat" panose="00000500000000000000" pitchFamily="50" charset="0"/>
            </a:rPr>
            <a:t>Unidad de análisis</a:t>
          </a:r>
          <a:endParaRPr lang="es-MX" dirty="0">
            <a:solidFill>
              <a:schemeClr val="bg1"/>
            </a:solidFill>
            <a:latin typeface="Montserrat" panose="00000500000000000000" pitchFamily="50" charset="0"/>
          </a:endParaRPr>
        </a:p>
      </dsp:txBody>
      <dsp:txXfrm>
        <a:off x="0" y="0"/>
        <a:ext cx="1430130" cy="4339525"/>
      </dsp:txXfrm>
    </dsp:sp>
    <dsp:sp modelId="{D1E7E162-EF65-4B76-A847-A358B08A91D0}">
      <dsp:nvSpPr>
        <dsp:cNvPr id="5" name="Rectángulo 4"/>
        <dsp:cNvSpPr/>
      </dsp:nvSpPr>
      <dsp:spPr bwMode="white">
        <a:xfrm>
          <a:off x="1537390" y="40939"/>
          <a:ext cx="5613262" cy="818778"/>
        </a:xfrm>
        <a:prstGeom prst="rect">
          <a:avLst/>
        </a:prstGeom>
        <a:solidFill>
          <a:srgbClr val="9F2240"/>
        </a:solidFill>
      </dsp:spPr>
      <dsp:style>
        <a:lnRef idx="0">
          <a:schemeClr val="dk1">
            <a:alpha val="0"/>
          </a:schemeClr>
        </a:lnRef>
        <a:fillRef idx="0">
          <a:schemeClr val="lt1">
            <a:alpha val="0"/>
          </a:schemeClr>
        </a:fillRef>
        <a:effectRef idx="0">
          <a:scrgbClr r="0" g="0" b="0"/>
        </a:effectRef>
        <a:fontRef idx="minor"/>
      </dsp:style>
      <dsp:txBody>
        <a:bodyPr vert="horz"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r>
            <a:rPr lang="es-ES" sz="1800" dirty="0">
              <a:solidFill>
                <a:schemeClr val="bg1"/>
              </a:solidFill>
              <a:latin typeface="Montserrat" panose="00000500000000000000" pitchFamily="50" charset="0"/>
            </a:rPr>
            <a:t>CAMPO FORMATIVO</a:t>
          </a:r>
          <a:endParaRPr lang="es-MX" sz="1800" dirty="0">
            <a:solidFill>
              <a:schemeClr val="bg1"/>
            </a:solidFill>
            <a:latin typeface="Montserrat" panose="00000500000000000000" pitchFamily="50" charset="0"/>
          </a:endParaRPr>
        </a:p>
      </dsp:txBody>
      <dsp:txXfrm>
        <a:off x="1537390" y="40939"/>
        <a:ext cx="5613262" cy="818778"/>
      </dsp:txXfrm>
    </dsp:sp>
    <dsp:sp modelId="{A7923EC4-B33C-449E-8867-4F8481833A65}">
      <dsp:nvSpPr>
        <dsp:cNvPr id="6" name="Conector recto 5"/>
        <dsp:cNvSpPr/>
      </dsp:nvSpPr>
      <dsp:spPr bwMode="white">
        <a:xfrm>
          <a:off x="1430130" y="859717"/>
          <a:ext cx="5720522" cy="0"/>
        </a:xfrm>
        <a:prstGeom prst="line">
          <a:avLst/>
        </a:prstGeom>
        <a:ln>
          <a:solidFill>
            <a:schemeClr val="bg1"/>
          </a:solidFill>
        </a:ln>
      </dsp:spPr>
      <dsp:style>
        <a:lnRef idx="2">
          <a:schemeClr val="accent2"/>
        </a:lnRef>
        <a:fillRef idx="1">
          <a:schemeClr val="lt1"/>
        </a:fillRef>
        <a:effectRef idx="0">
          <a:schemeClr val="accent2"/>
        </a:effectRef>
        <a:fontRef idx="minor">
          <a:schemeClr val="dk1"/>
        </a:fontRef>
      </dsp:style>
      <dsp:txXfrm>
        <a:off x="1430130" y="859717"/>
        <a:ext cx="5720522" cy="0"/>
      </dsp:txXfrm>
    </dsp:sp>
    <dsp:sp modelId="{DB6629DF-4661-42A3-94CF-0C405DD18387}">
      <dsp:nvSpPr>
        <dsp:cNvPr id="7" name="Rectángulo 6"/>
        <dsp:cNvSpPr/>
      </dsp:nvSpPr>
      <dsp:spPr bwMode="white">
        <a:xfrm>
          <a:off x="1537390" y="900656"/>
          <a:ext cx="5613262" cy="818778"/>
        </a:xfrm>
        <a:prstGeom prst="rect">
          <a:avLst/>
        </a:prstGeom>
        <a:solidFill>
          <a:srgbClr val="DDC398"/>
        </a:solidFill>
      </dsp:spPr>
      <dsp:style>
        <a:lnRef idx="0">
          <a:schemeClr val="dk1">
            <a:alpha val="0"/>
          </a:schemeClr>
        </a:lnRef>
        <a:fillRef idx="0">
          <a:schemeClr val="lt1">
            <a:alpha val="0"/>
          </a:schemeClr>
        </a:fillRef>
        <a:effectRef idx="0">
          <a:scrgbClr r="0" g="0" b="0"/>
        </a:effectRef>
        <a:fontRef idx="minor"/>
      </dsp:style>
      <dsp:txBody>
        <a:bodyPr lIns="53340" tIns="53340" rIns="53340" bIns="533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s-ES" sz="1400" b="1" dirty="0">
              <a:solidFill>
                <a:schemeClr val="tx1"/>
              </a:solidFill>
              <a:latin typeface="Montserrat" panose="00000500000000000000" pitchFamily="50" charset="0"/>
            </a:rPr>
            <a:t>Lenguajes (LEN): </a:t>
          </a:r>
          <a:r>
            <a:rPr lang="es-ES" sz="1400" b="0" dirty="0">
              <a:solidFill>
                <a:schemeClr val="tx1"/>
              </a:solidFill>
              <a:latin typeface="Montserrat" panose="00000500000000000000" pitchFamily="50" charset="0"/>
            </a:rPr>
            <a:t>Comunicación oral de necesidades, emociones, gustos, ideas y saberes a través de los diversos lenguajes, desde una perspectiva comunitaria.</a:t>
          </a:r>
          <a:endParaRPr lang="es-MX" sz="1400" b="0" dirty="0">
            <a:solidFill>
              <a:schemeClr val="tx1"/>
            </a:solidFill>
            <a:latin typeface="Montserrat" panose="00000500000000000000" pitchFamily="50" charset="0"/>
          </a:endParaRPr>
        </a:p>
      </dsp:txBody>
      <dsp:txXfrm>
        <a:off x="1537390" y="900656"/>
        <a:ext cx="5613262" cy="818778"/>
      </dsp:txXfrm>
    </dsp:sp>
    <dsp:sp modelId="{10133338-63F1-4EDE-97A0-B8FC0FEEB737}">
      <dsp:nvSpPr>
        <dsp:cNvPr id="8" name="Conector recto 7"/>
        <dsp:cNvSpPr/>
      </dsp:nvSpPr>
      <dsp:spPr bwMode="white">
        <a:xfrm>
          <a:off x="1430130" y="1719434"/>
          <a:ext cx="5720522" cy="0"/>
        </a:xfrm>
        <a:prstGeom prst="line">
          <a:avLst/>
        </a:prstGeom>
        <a:ln>
          <a:solidFill>
            <a:schemeClr val="bg1"/>
          </a:solidFill>
        </a:ln>
      </dsp:spPr>
      <dsp:style>
        <a:lnRef idx="2">
          <a:schemeClr val="accent2"/>
        </a:lnRef>
        <a:fillRef idx="1">
          <a:schemeClr val="lt1"/>
        </a:fillRef>
        <a:effectRef idx="0">
          <a:schemeClr val="accent2"/>
        </a:effectRef>
        <a:fontRef idx="minor">
          <a:schemeClr val="dk1"/>
        </a:fontRef>
      </dsp:style>
      <dsp:txXfrm>
        <a:off x="1430130" y="1719434"/>
        <a:ext cx="5720522" cy="0"/>
      </dsp:txXfrm>
    </dsp:sp>
    <dsp:sp modelId="{0C90F168-6122-4633-95EB-21B80CD1667F}">
      <dsp:nvSpPr>
        <dsp:cNvPr id="9" name="Rectángulo 8"/>
        <dsp:cNvSpPr/>
      </dsp:nvSpPr>
      <dsp:spPr bwMode="white">
        <a:xfrm>
          <a:off x="1537390" y="1760373"/>
          <a:ext cx="5613262" cy="818778"/>
        </a:xfrm>
        <a:prstGeom prst="rect">
          <a:avLst/>
        </a:prstGeom>
        <a:solidFill>
          <a:srgbClr val="DDC398"/>
        </a:solidFill>
      </dsp:spPr>
      <dsp:style>
        <a:lnRef idx="0">
          <a:schemeClr val="dk1">
            <a:alpha val="0"/>
          </a:schemeClr>
        </a:lnRef>
        <a:fillRef idx="0">
          <a:schemeClr val="lt1">
            <a:alpha val="0"/>
          </a:schemeClr>
        </a:fillRef>
        <a:effectRef idx="0">
          <a:scrgbClr r="0" g="0" b="0"/>
        </a:effectRef>
        <a:fontRef idx="minor"/>
      </dsp:style>
      <dsp:txBody>
        <a:bodyPr lIns="53340" tIns="53340" rIns="53340" bIns="533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s-MX" sz="1400" b="1" dirty="0">
              <a:solidFill>
                <a:schemeClr val="tx1"/>
              </a:solidFill>
              <a:latin typeface="Montserrat" panose="00000500000000000000" pitchFamily="50" charset="0"/>
            </a:rPr>
            <a:t>Saberes y Pensamiento Científico (SPC):  </a:t>
          </a:r>
          <a:r>
            <a:rPr lang="es-ES" sz="1400" dirty="0">
              <a:solidFill>
                <a:schemeClr val="tx1"/>
              </a:solidFill>
              <a:latin typeface="Montserrat" panose="00000500000000000000" pitchFamily="50" charset="0"/>
            </a:rPr>
            <a:t>Exploración de la diversidad natural que existe en la comunidad y en otros lugares.</a:t>
          </a:r>
          <a:endParaRPr lang="es-MX" sz="1400" dirty="0">
            <a:solidFill>
              <a:schemeClr val="tx1"/>
            </a:solidFill>
            <a:latin typeface="Montserrat" panose="00000500000000000000" pitchFamily="50" charset="0"/>
          </a:endParaRPr>
        </a:p>
      </dsp:txBody>
      <dsp:txXfrm>
        <a:off x="1537390" y="1760373"/>
        <a:ext cx="5613262" cy="818778"/>
      </dsp:txXfrm>
    </dsp:sp>
    <dsp:sp modelId="{3812F3F7-3660-4CC3-B6BD-47CC2A07299E}">
      <dsp:nvSpPr>
        <dsp:cNvPr id="10" name="Conector recto 9"/>
        <dsp:cNvSpPr/>
      </dsp:nvSpPr>
      <dsp:spPr bwMode="white">
        <a:xfrm>
          <a:off x="1430130" y="2579152"/>
          <a:ext cx="5720522" cy="0"/>
        </a:xfrm>
        <a:prstGeom prst="line">
          <a:avLst/>
        </a:prstGeom>
        <a:ln>
          <a:solidFill>
            <a:schemeClr val="bg1"/>
          </a:solidFill>
        </a:ln>
      </dsp:spPr>
      <dsp:style>
        <a:lnRef idx="2">
          <a:schemeClr val="accent2"/>
        </a:lnRef>
        <a:fillRef idx="1">
          <a:schemeClr val="lt1"/>
        </a:fillRef>
        <a:effectRef idx="0">
          <a:schemeClr val="accent2"/>
        </a:effectRef>
        <a:fontRef idx="minor">
          <a:schemeClr val="dk1"/>
        </a:fontRef>
      </dsp:style>
      <dsp:txXfrm>
        <a:off x="1430130" y="2579152"/>
        <a:ext cx="5720522" cy="0"/>
      </dsp:txXfrm>
    </dsp:sp>
    <dsp:sp modelId="{B2E29C85-45D3-4216-9F0A-9EF926B1E514}">
      <dsp:nvSpPr>
        <dsp:cNvPr id="11" name="Rectángulo 10"/>
        <dsp:cNvSpPr/>
      </dsp:nvSpPr>
      <dsp:spPr bwMode="white">
        <a:xfrm>
          <a:off x="1537390" y="2620091"/>
          <a:ext cx="5613262" cy="818778"/>
        </a:xfrm>
        <a:prstGeom prst="rect">
          <a:avLst/>
        </a:prstGeom>
        <a:solidFill>
          <a:srgbClr val="DDC398"/>
        </a:solidFill>
      </dsp:spPr>
      <dsp:style>
        <a:lnRef idx="0">
          <a:schemeClr val="dk1">
            <a:alpha val="0"/>
          </a:schemeClr>
        </a:lnRef>
        <a:fillRef idx="0">
          <a:schemeClr val="lt1">
            <a:alpha val="0"/>
          </a:schemeClr>
        </a:fillRef>
        <a:effectRef idx="0">
          <a:scrgbClr r="0" g="0" b="0"/>
        </a:effectRef>
        <a:fontRef idx="minor"/>
      </dsp:style>
      <dsp:txBody>
        <a:bodyPr lIns="53340" tIns="53340" rIns="53340" bIns="533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s-MX" sz="1400" b="1" dirty="0">
              <a:solidFill>
                <a:schemeClr val="tx1"/>
              </a:solidFill>
              <a:latin typeface="Montserrat" panose="00000500000000000000" pitchFamily="50" charset="0"/>
            </a:rPr>
            <a:t>Ética, Naturaleza y Sociedades (ENS): </a:t>
          </a:r>
          <a:r>
            <a:rPr lang="es-ES" sz="1400" dirty="0">
              <a:solidFill>
                <a:schemeClr val="tx1"/>
              </a:solidFill>
              <a:latin typeface="Montserrat" panose="00000500000000000000" pitchFamily="50" charset="0"/>
            </a:rPr>
            <a:t>Interacción, cuidado, conservación y regeneración de la naturaleza, que favorece la construcción de una conciencia socio ambiental.</a:t>
          </a:r>
          <a:endParaRPr lang="es-MX" sz="1400" dirty="0">
            <a:solidFill>
              <a:schemeClr val="tx1"/>
            </a:solidFill>
            <a:latin typeface="Montserrat" panose="00000500000000000000" pitchFamily="50" charset="0"/>
          </a:endParaRPr>
        </a:p>
      </dsp:txBody>
      <dsp:txXfrm>
        <a:off x="1537390" y="2620091"/>
        <a:ext cx="5613262" cy="818778"/>
      </dsp:txXfrm>
    </dsp:sp>
    <dsp:sp modelId="{1E48F8D7-D1A4-4028-BC0B-0D486CC84821}">
      <dsp:nvSpPr>
        <dsp:cNvPr id="12" name="Conector recto 11"/>
        <dsp:cNvSpPr/>
      </dsp:nvSpPr>
      <dsp:spPr bwMode="white">
        <a:xfrm>
          <a:off x="1430130" y="3438869"/>
          <a:ext cx="5720522" cy="0"/>
        </a:xfrm>
        <a:prstGeom prst="line">
          <a:avLst/>
        </a:prstGeom>
        <a:ln>
          <a:solidFill>
            <a:schemeClr val="bg1"/>
          </a:solidFill>
        </a:ln>
      </dsp:spPr>
      <dsp:style>
        <a:lnRef idx="2">
          <a:schemeClr val="accent2"/>
        </a:lnRef>
        <a:fillRef idx="1">
          <a:schemeClr val="lt1"/>
        </a:fillRef>
        <a:effectRef idx="0">
          <a:schemeClr val="accent2"/>
        </a:effectRef>
        <a:fontRef idx="minor">
          <a:schemeClr val="dk1"/>
        </a:fontRef>
      </dsp:style>
      <dsp:txXfrm>
        <a:off x="1430130" y="3438869"/>
        <a:ext cx="5720522" cy="0"/>
      </dsp:txXfrm>
    </dsp:sp>
    <dsp:sp modelId="{48620C6E-F044-44E2-A2C3-7B7100691339}">
      <dsp:nvSpPr>
        <dsp:cNvPr id="13" name="Rectángulo 12"/>
        <dsp:cNvSpPr/>
      </dsp:nvSpPr>
      <dsp:spPr bwMode="white">
        <a:xfrm>
          <a:off x="1537390" y="3479808"/>
          <a:ext cx="5613262" cy="818778"/>
        </a:xfrm>
        <a:prstGeom prst="rect">
          <a:avLst/>
        </a:prstGeom>
        <a:solidFill>
          <a:srgbClr val="DDC398"/>
        </a:solidFill>
      </dsp:spPr>
      <dsp:style>
        <a:lnRef idx="0">
          <a:schemeClr val="dk1">
            <a:alpha val="0"/>
          </a:schemeClr>
        </a:lnRef>
        <a:fillRef idx="0">
          <a:schemeClr val="lt1">
            <a:alpha val="0"/>
          </a:schemeClr>
        </a:fillRef>
        <a:effectRef idx="0">
          <a:scrgbClr r="0" g="0" b="0"/>
        </a:effectRef>
        <a:fontRef idx="minor"/>
      </dsp:style>
      <dsp:txBody>
        <a:bodyPr lIns="53340" tIns="53340" rIns="53340" bIns="533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s-ES" sz="1400" b="1" dirty="0">
              <a:solidFill>
                <a:schemeClr val="tx1"/>
              </a:solidFill>
              <a:latin typeface="Montserrat" panose="00000500000000000000" pitchFamily="50" charset="0"/>
            </a:rPr>
            <a:t>De lo Humano y lo Comunitario (</a:t>
          </a:r>
          <a:r>
            <a:rPr lang="es-ES" sz="1400" b="1" dirty="0" err="1">
              <a:solidFill>
                <a:schemeClr val="tx1"/>
              </a:solidFill>
              <a:latin typeface="Montserrat" panose="00000500000000000000" pitchFamily="50" charset="0"/>
            </a:rPr>
            <a:t>HyC</a:t>
          </a:r>
          <a:r>
            <a:rPr lang="es-ES" sz="1400" b="1" dirty="0">
              <a:solidFill>
                <a:schemeClr val="tx1"/>
              </a:solidFill>
              <a:latin typeface="Montserrat" panose="00000500000000000000" pitchFamily="50" charset="0"/>
            </a:rPr>
            <a:t>): </a:t>
          </a:r>
          <a:r>
            <a:rPr lang="es-ES" sz="1400" dirty="0">
              <a:solidFill>
                <a:schemeClr val="tx1"/>
              </a:solidFill>
              <a:latin typeface="Montserrat" panose="00000500000000000000" pitchFamily="50" charset="0"/>
            </a:rPr>
            <a:t>Construcción de la identidad personal a partir de su pertenencia a un territorio, su origen étnico, cultural y lingüístico, y la interacción con personas cercanas.</a:t>
          </a:r>
          <a:endParaRPr lang="es-MX" sz="1400" dirty="0">
            <a:solidFill>
              <a:schemeClr val="tx1"/>
            </a:solidFill>
            <a:latin typeface="Montserrat" panose="00000500000000000000" pitchFamily="50" charset="0"/>
          </a:endParaRPr>
        </a:p>
      </dsp:txBody>
      <dsp:txXfrm>
        <a:off x="1537390" y="3479808"/>
        <a:ext cx="5613262" cy="818778"/>
      </dsp:txXfrm>
    </dsp:sp>
    <dsp:sp modelId="{882AFDAE-0937-4577-9780-D6631E6A49B5}">
      <dsp:nvSpPr>
        <dsp:cNvPr id="14" name="Conector recto 13"/>
        <dsp:cNvSpPr/>
      </dsp:nvSpPr>
      <dsp:spPr bwMode="white">
        <a:xfrm>
          <a:off x="1430130" y="4298586"/>
          <a:ext cx="5720522" cy="0"/>
        </a:xfrm>
        <a:prstGeom prst="line">
          <a:avLst/>
        </a:prstGeom>
        <a:ln>
          <a:solidFill>
            <a:schemeClr val="bg1"/>
          </a:solidFill>
        </a:ln>
      </dsp:spPr>
      <dsp:style>
        <a:lnRef idx="2">
          <a:schemeClr val="dk1"/>
        </a:lnRef>
        <a:fillRef idx="1">
          <a:schemeClr val="dk1"/>
        </a:fillRef>
        <a:effectRef idx="0">
          <a:scrgbClr r="0" g="0" b="0"/>
        </a:effectRef>
        <a:fontRef idx="minor"/>
      </dsp:style>
      <dsp:txXfrm>
        <a:off x="1430130" y="4298586"/>
        <a:ext cx="5720522" cy="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4545848" cy="4168058"/>
        <a:chOff x="0" y="0"/>
        <a:chExt cx="4545848" cy="4168058"/>
      </a:xfrm>
    </dsp:grpSpPr>
    <dsp:sp modelId="{890275F5-51E0-463A-9936-DD3C364231FA}">
      <dsp:nvSpPr>
        <dsp:cNvPr id="3" name="Rectángulo redondeado 2"/>
        <dsp:cNvSpPr/>
      </dsp:nvSpPr>
      <dsp:spPr bwMode="white">
        <a:xfrm>
          <a:off x="0" y="0"/>
          <a:ext cx="4545848" cy="4168058"/>
        </a:xfrm>
        <a:prstGeom prst="roundRect">
          <a:avLst>
            <a:gd name="adj" fmla="val 10000"/>
          </a:avLst>
        </a:prstGeom>
        <a:solidFill>
          <a:srgbClr val="DDC398"/>
        </a:solidFill>
        <a:ln>
          <a:solidFill>
            <a:srgbClr val="6B1C32"/>
          </a:solidFill>
        </a:ln>
      </dsp:spPr>
      <dsp:style>
        <a:lnRef idx="0">
          <a:schemeClr val="accent1"/>
        </a:lnRef>
        <a:fillRef idx="1">
          <a:schemeClr val="accent1">
            <a:tint val="40000"/>
          </a:schemeClr>
        </a:fillRef>
        <a:effectRef idx="0">
          <a:scrgbClr r="0" g="0" b="0"/>
        </a:effectRef>
        <a:fontRef idx="minor"/>
      </dsp:style>
      <dsp:txBody>
        <a:bodyPr lIns="114300" tIns="114300" rIns="114300" bIns="1143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ts val="0"/>
            </a:spcAft>
          </a:pPr>
          <a:r>
            <a:rPr lang="es-ES" sz="3000" b="1" dirty="0">
              <a:solidFill>
                <a:srgbClr val="6B1C32"/>
              </a:solidFill>
              <a:latin typeface="Montserrat" panose="00000500000000000000" pitchFamily="50" charset="0"/>
            </a:rPr>
            <a:t>80 </a:t>
          </a:r>
          <a:r>
            <a:rPr lang="es-ES" sz="2500" b="1" dirty="0">
              <a:solidFill>
                <a:srgbClr val="6B1C32"/>
              </a:solidFill>
              <a:latin typeface="Montserrat" panose="00000500000000000000" pitchFamily="50" charset="0"/>
            </a:rPr>
            <a:t>Escuelas de</a:t>
          </a:r>
          <a:endParaRPr lang="es-ES" sz="2500" b="1" dirty="0">
            <a:solidFill>
              <a:srgbClr val="6B1C32"/>
            </a:solidFill>
            <a:latin typeface="Montserrat" panose="00000500000000000000" pitchFamily="50" charset="0"/>
          </a:endParaRPr>
        </a:p>
        <a:p>
          <a:pPr lvl="0" algn="ctr">
            <a:lnSpc>
              <a:spcPct val="100000"/>
            </a:lnSpc>
            <a:spcBef>
              <a:spcPct val="0"/>
            </a:spcBef>
            <a:spcAft>
              <a:spcPts val="0"/>
            </a:spcAft>
          </a:pPr>
          <a:r>
            <a:rPr lang="es-ES" sz="2500" b="1" dirty="0">
              <a:solidFill>
                <a:srgbClr val="6B1C32"/>
              </a:solidFill>
              <a:latin typeface="Montserrat" panose="00000500000000000000" pitchFamily="50" charset="0"/>
            </a:rPr>
            <a:t>educación preescolar</a:t>
          </a:r>
          <a:endParaRPr lang="es-MX" sz="2500" b="1" dirty="0">
            <a:solidFill>
              <a:srgbClr val="6B1C32"/>
            </a:solidFill>
            <a:latin typeface="Montserrat" panose="00000500000000000000" pitchFamily="50" charset="0"/>
          </a:endParaRPr>
        </a:p>
      </dsp:txBody>
      <dsp:txXfrm>
        <a:off x="0" y="0"/>
        <a:ext cx="4545848" cy="4168058"/>
      </dsp:txXfrm>
    </dsp:sp>
    <dsp:sp modelId="{B52A49C7-A468-47A7-8430-91E551759B59}">
      <dsp:nvSpPr>
        <dsp:cNvPr id="4" name="Rectángulo redondeado 3"/>
        <dsp:cNvSpPr/>
      </dsp:nvSpPr>
      <dsp:spPr bwMode="white">
        <a:xfrm>
          <a:off x="454585" y="1250417"/>
          <a:ext cx="3636678" cy="819072"/>
        </a:xfrm>
        <a:prstGeom prst="roundRect">
          <a:avLst>
            <a:gd name="adj" fmla="val 10000"/>
          </a:avLst>
        </a:prstGeom>
        <a:solidFill>
          <a:schemeClr val="bg1">
            <a:lumMod val="75000"/>
            <a:alpha val="90000"/>
          </a:schemeClr>
        </a:solidFill>
        <a:ln>
          <a:solidFill>
            <a:srgbClr val="6B1C32"/>
          </a:solidFill>
        </a:ln>
      </dsp:spPr>
      <dsp:style>
        <a:lnRef idx="2">
          <a:schemeClr val="lt1"/>
        </a:lnRef>
        <a:fillRef idx="1">
          <a:schemeClr val="accent1"/>
        </a:fillRef>
        <a:effectRef idx="0">
          <a:scrgbClr r="0" g="0" b="0"/>
        </a:effectRef>
        <a:fontRef idx="minor">
          <a:schemeClr val="lt1"/>
        </a:fontRef>
      </dsp:style>
      <dsp:txBody>
        <a:bodyPr lIns="91440" tIns="68580" rIns="9144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3600" dirty="0">
              <a:solidFill>
                <a:srgbClr val="6B1C32"/>
              </a:solidFill>
              <a:latin typeface="Montserrat" panose="00000500000000000000" pitchFamily="50" charset="0"/>
            </a:rPr>
            <a:t>50   General</a:t>
          </a:r>
          <a:endParaRPr lang="es-MX" sz="3600" dirty="0">
            <a:solidFill>
              <a:srgbClr val="6B1C32"/>
            </a:solidFill>
            <a:latin typeface="Montserrat" panose="00000500000000000000" pitchFamily="50" charset="0"/>
          </a:endParaRPr>
        </a:p>
      </dsp:txBody>
      <dsp:txXfrm>
        <a:off x="454585" y="1250417"/>
        <a:ext cx="3636678" cy="819072"/>
      </dsp:txXfrm>
    </dsp:sp>
    <dsp:sp modelId="{5D744BC9-6CB0-4647-B8D6-1D06FC7BE710}">
      <dsp:nvSpPr>
        <dsp:cNvPr id="5" name="Rectángulo redondeado 4"/>
        <dsp:cNvSpPr/>
      </dsp:nvSpPr>
      <dsp:spPr bwMode="white">
        <a:xfrm>
          <a:off x="454585" y="2195500"/>
          <a:ext cx="3636678" cy="819072"/>
        </a:xfrm>
        <a:prstGeom prst="roundRect">
          <a:avLst>
            <a:gd name="adj" fmla="val 10000"/>
          </a:avLst>
        </a:prstGeom>
        <a:solidFill>
          <a:schemeClr val="bg1">
            <a:lumMod val="75000"/>
            <a:alpha val="90000"/>
          </a:schemeClr>
        </a:solidFill>
        <a:ln>
          <a:solidFill>
            <a:srgbClr val="6B1C32"/>
          </a:solidFill>
        </a:ln>
      </dsp:spPr>
      <dsp:style>
        <a:lnRef idx="2">
          <a:schemeClr val="lt1"/>
        </a:lnRef>
        <a:fillRef idx="1">
          <a:schemeClr val="accent1"/>
        </a:fillRef>
        <a:effectRef idx="0">
          <a:scrgbClr r="0" g="0" b="0"/>
        </a:effectRef>
        <a:fontRef idx="minor">
          <a:schemeClr val="lt1"/>
        </a:fontRef>
      </dsp:style>
      <dsp:txBody>
        <a:bodyPr lIns="91440" tIns="68580" rIns="9144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3600" dirty="0">
              <a:solidFill>
                <a:srgbClr val="6B1C32"/>
              </a:solidFill>
              <a:latin typeface="Montserrat" panose="00000500000000000000" pitchFamily="50" charset="0"/>
            </a:rPr>
            <a:t>15   Indígena</a:t>
          </a:r>
          <a:endParaRPr lang="es-MX" sz="3600" dirty="0">
            <a:solidFill>
              <a:srgbClr val="6B1C32"/>
            </a:solidFill>
            <a:latin typeface="Montserrat" panose="00000500000000000000" pitchFamily="50" charset="0"/>
          </a:endParaRPr>
        </a:p>
      </dsp:txBody>
      <dsp:txXfrm>
        <a:off x="454585" y="2195500"/>
        <a:ext cx="3636678" cy="819072"/>
      </dsp:txXfrm>
    </dsp:sp>
    <dsp:sp modelId="{A884B8D0-3BAF-48D7-B0D9-0791A4A1D490}">
      <dsp:nvSpPr>
        <dsp:cNvPr id="6" name="Rectángulo redondeado 5"/>
        <dsp:cNvSpPr/>
      </dsp:nvSpPr>
      <dsp:spPr bwMode="white">
        <a:xfrm>
          <a:off x="454585" y="3140583"/>
          <a:ext cx="3636678" cy="819072"/>
        </a:xfrm>
        <a:prstGeom prst="roundRect">
          <a:avLst>
            <a:gd name="adj" fmla="val 10000"/>
          </a:avLst>
        </a:prstGeom>
        <a:solidFill>
          <a:schemeClr val="bg1">
            <a:lumMod val="75000"/>
            <a:alpha val="90000"/>
          </a:schemeClr>
        </a:solidFill>
        <a:ln>
          <a:solidFill>
            <a:srgbClr val="6B1C32"/>
          </a:solidFill>
        </a:ln>
      </dsp:spPr>
      <dsp:style>
        <a:lnRef idx="2">
          <a:schemeClr val="lt1"/>
        </a:lnRef>
        <a:fillRef idx="1">
          <a:schemeClr val="accent1"/>
        </a:fillRef>
        <a:effectRef idx="0">
          <a:scrgbClr r="0" g="0" b="0"/>
        </a:effectRef>
        <a:fontRef idx="minor">
          <a:schemeClr val="lt1"/>
        </a:fontRef>
      </dsp:style>
      <dsp:txBody>
        <a:bodyPr vert="horz" wrap="square" lIns="81280" tIns="60960" rIns="8128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3200" dirty="0">
              <a:solidFill>
                <a:srgbClr val="6B1C32"/>
              </a:solidFill>
              <a:latin typeface="Montserrat" panose="00000500000000000000" pitchFamily="50" charset="0"/>
            </a:rPr>
            <a:t>15   Particular</a:t>
          </a:r>
          <a:endParaRPr lang="es-ES" sz="3200" dirty="0">
            <a:solidFill>
              <a:srgbClr val="6B1C32"/>
            </a:solidFill>
            <a:latin typeface="Montserrat" panose="00000500000000000000" pitchFamily="50" charset="0"/>
          </a:endParaRPr>
        </a:p>
      </dsp:txBody>
      <dsp:txXfrm>
        <a:off x="454585" y="3140583"/>
        <a:ext cx="3636678" cy="819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4216400" cy="4157134"/>
        <a:chOff x="0" y="0"/>
        <a:chExt cx="4216400" cy="4157134"/>
      </a:xfrm>
    </dsp:grpSpPr>
    <dsp:sp modelId="{9F2D2770-CE48-46CD-B5F6-F5C059FEB32C}">
      <dsp:nvSpPr>
        <dsp:cNvPr id="3" name="Conector recto 2"/>
        <dsp:cNvSpPr/>
      </dsp:nvSpPr>
      <dsp:spPr bwMode="white">
        <a:xfrm>
          <a:off x="0" y="0"/>
          <a:ext cx="4216400" cy="0"/>
        </a:xfrm>
        <a:prstGeom prst="line">
          <a:avLst/>
        </a:prstGeom>
      </dsp:spPr>
      <dsp:style>
        <a:lnRef idx="2">
          <a:schemeClr val="accent1"/>
        </a:lnRef>
        <a:fillRef idx="1">
          <a:schemeClr val="accent1"/>
        </a:fillRef>
        <a:effectRef idx="0">
          <a:scrgbClr r="0" g="0" b="0"/>
        </a:effectRef>
        <a:fontRef idx="minor">
          <a:schemeClr val="lt1"/>
        </a:fontRef>
      </dsp:style>
      <dsp:txXfrm>
        <a:off x="0" y="0"/>
        <a:ext cx="4216400" cy="0"/>
      </dsp:txXfrm>
    </dsp:sp>
    <dsp:sp modelId="{D3F4EED6-EBDE-43A2-BB74-BD29B7B7049D}">
      <dsp:nvSpPr>
        <dsp:cNvPr id="4" name="Rectángulo 3"/>
        <dsp:cNvSpPr/>
      </dsp:nvSpPr>
      <dsp:spPr bwMode="white">
        <a:xfrm>
          <a:off x="0" y="0"/>
          <a:ext cx="843280" cy="138571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45719" tIns="45719" rIns="45719" bIns="45719" anchor="t"/>
        <a:lstStyle>
          <a:lvl1pPr algn="l">
            <a:defRPr sz="1200"/>
          </a:lvl1pPr>
          <a:lvl2pPr marL="57150" indent="-57150" algn="l">
            <a:defRPr sz="900"/>
          </a:lvl2pPr>
          <a:lvl3pPr marL="114300" indent="-57150" algn="l">
            <a:defRPr sz="900"/>
          </a:lvl3pPr>
          <a:lvl4pPr marL="171450" indent="-57150" algn="l">
            <a:defRPr sz="900"/>
          </a:lvl4pPr>
          <a:lvl5pPr marL="228600" indent="-57150" algn="l">
            <a:defRPr sz="900"/>
          </a:lvl5pPr>
          <a:lvl6pPr marL="285750" indent="-57150" algn="l">
            <a:defRPr sz="900"/>
          </a:lvl6pPr>
          <a:lvl7pPr marL="342900" indent="-57150" algn="l">
            <a:defRPr sz="900"/>
          </a:lvl7pPr>
          <a:lvl8pPr marL="400050" indent="-57150" algn="l">
            <a:defRPr sz="900"/>
          </a:lvl8pPr>
          <a:lvl9pPr marL="457200" indent="-57150" algn="l">
            <a:defRPr sz="900"/>
          </a:lvl9pPr>
        </a:lstStyle>
        <a:p>
          <a:pPr lvl="0">
            <a:lnSpc>
              <a:spcPct val="100000"/>
            </a:lnSpc>
            <a:spcBef>
              <a:spcPct val="0"/>
            </a:spcBef>
            <a:spcAft>
              <a:spcPct val="35000"/>
            </a:spcAft>
          </a:pPr>
          <a:r>
            <a:rPr lang="es-ES" dirty="0">
              <a:solidFill>
                <a:schemeClr val="tx1"/>
              </a:solidFill>
              <a:latin typeface="Montserrat" panose="00000500000000000000" pitchFamily="50" charset="0"/>
            </a:rPr>
            <a:t>General</a:t>
          </a:r>
          <a:endParaRPr lang="es-MX" dirty="0">
            <a:solidFill>
              <a:schemeClr val="tx1"/>
            </a:solidFill>
            <a:latin typeface="Montserrat" panose="00000500000000000000" pitchFamily="50" charset="0"/>
          </a:endParaRPr>
        </a:p>
      </dsp:txBody>
      <dsp:txXfrm>
        <a:off x="0" y="0"/>
        <a:ext cx="843280" cy="1385711"/>
      </dsp:txXfrm>
    </dsp:sp>
    <dsp:sp modelId="{ABAD9228-72CA-4E74-91BD-29B80D03EAAD}">
      <dsp:nvSpPr>
        <dsp:cNvPr id="5" name="Rectángulo 4"/>
        <dsp:cNvSpPr/>
      </dsp:nvSpPr>
      <dsp:spPr bwMode="white">
        <a:xfrm>
          <a:off x="906526" y="38611"/>
          <a:ext cx="3309874" cy="12597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05740" tIns="205740" rIns="205740" bIns="205740" anchor="t"/>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lvl="0">
            <a:lnSpc>
              <a:spcPct val="100000"/>
            </a:lnSpc>
            <a:spcBef>
              <a:spcPct val="0"/>
            </a:spcBef>
            <a:spcAft>
              <a:spcPct val="35000"/>
            </a:spcAft>
          </a:pPr>
          <a:r>
            <a:rPr lang="es-ES" dirty="0">
              <a:solidFill>
                <a:schemeClr val="tx1"/>
              </a:solidFill>
              <a:latin typeface="Montserrat" panose="00000500000000000000" pitchFamily="50" charset="0"/>
            </a:rPr>
            <a:t>2014</a:t>
          </a:r>
          <a:endParaRPr lang="es-MX" dirty="0">
            <a:solidFill>
              <a:schemeClr val="tx1"/>
            </a:solidFill>
            <a:latin typeface="Montserrat" panose="00000500000000000000" pitchFamily="50" charset="0"/>
          </a:endParaRPr>
        </a:p>
      </dsp:txBody>
      <dsp:txXfrm>
        <a:off x="906526" y="38611"/>
        <a:ext cx="3309874" cy="1259738"/>
      </dsp:txXfrm>
    </dsp:sp>
    <dsp:sp modelId="{CF26055B-21C7-405F-B142-1DF4EB84AEFA}">
      <dsp:nvSpPr>
        <dsp:cNvPr id="6" name="Conector recto 5"/>
        <dsp:cNvSpPr/>
      </dsp:nvSpPr>
      <dsp:spPr bwMode="white">
        <a:xfrm>
          <a:off x="843280" y="1322724"/>
          <a:ext cx="3373120" cy="0"/>
        </a:xfrm>
        <a:prstGeom prst="line">
          <a:avLst/>
        </a:prstGeom>
      </dsp:spPr>
      <dsp:style>
        <a:lnRef idx="2">
          <a:schemeClr val="accent1">
            <a:tint val="50000"/>
          </a:schemeClr>
        </a:lnRef>
        <a:fillRef idx="1">
          <a:schemeClr val="accent1"/>
        </a:fillRef>
        <a:effectRef idx="0">
          <a:scrgbClr r="0" g="0" b="0"/>
        </a:effectRef>
        <a:fontRef idx="minor"/>
      </dsp:style>
      <dsp:txXfrm>
        <a:off x="843280" y="1322724"/>
        <a:ext cx="3373120" cy="0"/>
      </dsp:txXfrm>
    </dsp:sp>
    <dsp:sp modelId="{2C6A6BEE-D8D6-4138-802C-7030806E4C77}">
      <dsp:nvSpPr>
        <dsp:cNvPr id="7" name="Conector recto 6"/>
        <dsp:cNvSpPr/>
      </dsp:nvSpPr>
      <dsp:spPr bwMode="white">
        <a:xfrm>
          <a:off x="0" y="1385711"/>
          <a:ext cx="4216400" cy="0"/>
        </a:xfrm>
        <a:prstGeom prst="line">
          <a:avLst/>
        </a:prstGeom>
      </dsp:spPr>
      <dsp:style>
        <a:lnRef idx="2">
          <a:schemeClr val="accent1"/>
        </a:lnRef>
        <a:fillRef idx="1">
          <a:schemeClr val="accent1"/>
        </a:fillRef>
        <a:effectRef idx="0">
          <a:scrgbClr r="0" g="0" b="0"/>
        </a:effectRef>
        <a:fontRef idx="minor">
          <a:schemeClr val="lt1"/>
        </a:fontRef>
      </dsp:style>
      <dsp:txXfrm>
        <a:off x="0" y="1385711"/>
        <a:ext cx="4216400" cy="0"/>
      </dsp:txXfrm>
    </dsp:sp>
    <dsp:sp modelId="{F7AC54E3-5359-44E9-A748-614C4872B3FE}">
      <dsp:nvSpPr>
        <dsp:cNvPr id="8" name="Rectángulo 7"/>
        <dsp:cNvSpPr/>
      </dsp:nvSpPr>
      <dsp:spPr bwMode="white">
        <a:xfrm>
          <a:off x="0" y="1385711"/>
          <a:ext cx="843280" cy="138571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45719" tIns="45719" rIns="45719" bIns="45719" anchor="t"/>
        <a:lstStyle>
          <a:lvl1pPr algn="l">
            <a:defRPr sz="1200"/>
          </a:lvl1pPr>
          <a:lvl2pPr marL="57150" indent="-57150" algn="l">
            <a:defRPr sz="900"/>
          </a:lvl2pPr>
          <a:lvl3pPr marL="114300" indent="-57150" algn="l">
            <a:defRPr sz="900"/>
          </a:lvl3pPr>
          <a:lvl4pPr marL="171450" indent="-57150" algn="l">
            <a:defRPr sz="900"/>
          </a:lvl4pPr>
          <a:lvl5pPr marL="228600" indent="-57150" algn="l">
            <a:defRPr sz="900"/>
          </a:lvl5pPr>
          <a:lvl6pPr marL="285750" indent="-57150" algn="l">
            <a:defRPr sz="900"/>
          </a:lvl6pPr>
          <a:lvl7pPr marL="342900" indent="-57150" algn="l">
            <a:defRPr sz="900"/>
          </a:lvl7pPr>
          <a:lvl8pPr marL="400050" indent="-57150" algn="l">
            <a:defRPr sz="900"/>
          </a:lvl8pPr>
          <a:lvl9pPr marL="457200" indent="-57150" algn="l">
            <a:defRPr sz="900"/>
          </a:lvl9pPr>
        </a:lstStyle>
        <a:p>
          <a:pPr lvl="0">
            <a:lnSpc>
              <a:spcPct val="100000"/>
            </a:lnSpc>
            <a:spcBef>
              <a:spcPct val="0"/>
            </a:spcBef>
            <a:spcAft>
              <a:spcPct val="35000"/>
            </a:spcAft>
          </a:pPr>
          <a:r>
            <a:rPr lang="es-ES" dirty="0">
              <a:solidFill>
                <a:schemeClr val="tx1"/>
              </a:solidFill>
              <a:latin typeface="Montserrat" panose="00000500000000000000" pitchFamily="50" charset="0"/>
            </a:rPr>
            <a:t>Indígena</a:t>
          </a:r>
          <a:endParaRPr lang="es-MX" dirty="0">
            <a:solidFill>
              <a:schemeClr val="tx1"/>
            </a:solidFill>
            <a:latin typeface="Montserrat" panose="00000500000000000000" pitchFamily="50" charset="0"/>
          </a:endParaRPr>
        </a:p>
      </dsp:txBody>
      <dsp:txXfrm>
        <a:off x="0" y="1385711"/>
        <a:ext cx="843280" cy="1385711"/>
      </dsp:txXfrm>
    </dsp:sp>
    <dsp:sp modelId="{E92F585B-FB1E-4416-9107-98FDAF2DD2C6}">
      <dsp:nvSpPr>
        <dsp:cNvPr id="9" name="Rectángulo 8"/>
        <dsp:cNvSpPr/>
      </dsp:nvSpPr>
      <dsp:spPr bwMode="white">
        <a:xfrm>
          <a:off x="906526" y="1419850"/>
          <a:ext cx="3309874" cy="12597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05740" tIns="205740" rIns="205740" bIns="205740" anchor="t"/>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lvl="0">
            <a:lnSpc>
              <a:spcPct val="100000"/>
            </a:lnSpc>
            <a:spcBef>
              <a:spcPct val="0"/>
            </a:spcBef>
            <a:spcAft>
              <a:spcPct val="35000"/>
            </a:spcAft>
          </a:pPr>
          <a:r>
            <a:rPr lang="es-ES" dirty="0">
              <a:solidFill>
                <a:schemeClr val="tx1"/>
              </a:solidFill>
              <a:latin typeface="Montserrat" panose="00000500000000000000" pitchFamily="50" charset="0"/>
            </a:rPr>
            <a:t>434</a:t>
          </a:r>
          <a:endParaRPr lang="es-MX" dirty="0">
            <a:solidFill>
              <a:schemeClr val="tx1"/>
            </a:solidFill>
            <a:latin typeface="Montserrat" panose="00000500000000000000" pitchFamily="50" charset="0"/>
          </a:endParaRPr>
        </a:p>
      </dsp:txBody>
      <dsp:txXfrm>
        <a:off x="906526" y="1419850"/>
        <a:ext cx="3309874" cy="1259738"/>
      </dsp:txXfrm>
    </dsp:sp>
    <dsp:sp modelId="{864B2E18-BF8E-4A3B-A8EF-80B6F734AA65}">
      <dsp:nvSpPr>
        <dsp:cNvPr id="10" name="Conector recto 9"/>
        <dsp:cNvSpPr/>
      </dsp:nvSpPr>
      <dsp:spPr bwMode="white">
        <a:xfrm>
          <a:off x="843280" y="2708436"/>
          <a:ext cx="3373120" cy="0"/>
        </a:xfrm>
        <a:prstGeom prst="line">
          <a:avLst/>
        </a:prstGeom>
      </dsp:spPr>
      <dsp:style>
        <a:lnRef idx="2">
          <a:schemeClr val="accent1">
            <a:tint val="50000"/>
          </a:schemeClr>
        </a:lnRef>
        <a:fillRef idx="1">
          <a:schemeClr val="accent1"/>
        </a:fillRef>
        <a:effectRef idx="0">
          <a:scrgbClr r="0" g="0" b="0"/>
        </a:effectRef>
        <a:fontRef idx="minor"/>
      </dsp:style>
      <dsp:txXfrm>
        <a:off x="843280" y="2708436"/>
        <a:ext cx="3373120" cy="0"/>
      </dsp:txXfrm>
    </dsp:sp>
    <dsp:sp modelId="{E899DE5D-408B-4B94-8712-69FAAD7B1ED3}">
      <dsp:nvSpPr>
        <dsp:cNvPr id="11" name="Conector recto 10"/>
        <dsp:cNvSpPr/>
      </dsp:nvSpPr>
      <dsp:spPr bwMode="white">
        <a:xfrm>
          <a:off x="0" y="2771423"/>
          <a:ext cx="4216400" cy="0"/>
        </a:xfrm>
        <a:prstGeom prst="line">
          <a:avLst/>
        </a:prstGeom>
      </dsp:spPr>
      <dsp:style>
        <a:lnRef idx="2">
          <a:schemeClr val="accent1"/>
        </a:lnRef>
        <a:fillRef idx="1">
          <a:schemeClr val="accent1"/>
        </a:fillRef>
        <a:effectRef idx="0">
          <a:scrgbClr r="0" g="0" b="0"/>
        </a:effectRef>
        <a:fontRef idx="minor">
          <a:schemeClr val="lt1"/>
        </a:fontRef>
      </dsp:style>
      <dsp:txXfrm>
        <a:off x="0" y="2771423"/>
        <a:ext cx="4216400" cy="0"/>
      </dsp:txXfrm>
    </dsp:sp>
    <dsp:sp modelId="{CD6DC7AC-2C1E-43FF-8FED-9F571CA10FE6}">
      <dsp:nvSpPr>
        <dsp:cNvPr id="12" name="Rectángulo 11"/>
        <dsp:cNvSpPr/>
      </dsp:nvSpPr>
      <dsp:spPr bwMode="white">
        <a:xfrm>
          <a:off x="0" y="2771423"/>
          <a:ext cx="843280" cy="138571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45719" tIns="45719" rIns="45719" bIns="45719" anchor="t"/>
        <a:lstStyle>
          <a:lvl1pPr algn="l">
            <a:defRPr sz="1200"/>
          </a:lvl1pPr>
          <a:lvl2pPr marL="57150" indent="-57150" algn="l">
            <a:defRPr sz="900"/>
          </a:lvl2pPr>
          <a:lvl3pPr marL="114300" indent="-57150" algn="l">
            <a:defRPr sz="900"/>
          </a:lvl3pPr>
          <a:lvl4pPr marL="171450" indent="-57150" algn="l">
            <a:defRPr sz="900"/>
          </a:lvl4pPr>
          <a:lvl5pPr marL="228600" indent="-57150" algn="l">
            <a:defRPr sz="900"/>
          </a:lvl5pPr>
          <a:lvl6pPr marL="285750" indent="-57150" algn="l">
            <a:defRPr sz="900"/>
          </a:lvl6pPr>
          <a:lvl7pPr marL="342900" indent="-57150" algn="l">
            <a:defRPr sz="900"/>
          </a:lvl7pPr>
          <a:lvl8pPr marL="400050" indent="-57150" algn="l">
            <a:defRPr sz="900"/>
          </a:lvl8pPr>
          <a:lvl9pPr marL="457200" indent="-57150" algn="l">
            <a:defRPr sz="900"/>
          </a:lvl9pPr>
        </a:lstStyle>
        <a:p>
          <a:pPr lvl="0">
            <a:lnSpc>
              <a:spcPct val="100000"/>
            </a:lnSpc>
            <a:spcBef>
              <a:spcPct val="0"/>
            </a:spcBef>
            <a:spcAft>
              <a:spcPct val="35000"/>
            </a:spcAft>
          </a:pPr>
          <a:r>
            <a:rPr lang="es-ES" dirty="0">
              <a:solidFill>
                <a:schemeClr val="tx1"/>
              </a:solidFill>
              <a:latin typeface="Montserrat" panose="00000500000000000000" pitchFamily="50" charset="0"/>
            </a:rPr>
            <a:t>Particular</a:t>
          </a:r>
          <a:endParaRPr lang="es-MX" dirty="0">
            <a:solidFill>
              <a:schemeClr val="tx1"/>
            </a:solidFill>
            <a:latin typeface="Montserrat" panose="00000500000000000000" pitchFamily="50" charset="0"/>
          </a:endParaRPr>
        </a:p>
      </dsp:txBody>
      <dsp:txXfrm>
        <a:off x="0" y="2771423"/>
        <a:ext cx="843280" cy="1385711"/>
      </dsp:txXfrm>
    </dsp:sp>
    <dsp:sp modelId="{BC62FAD5-7FF7-4411-BA1B-3D00F0C5CDEC}">
      <dsp:nvSpPr>
        <dsp:cNvPr id="13" name="Rectángulo 12"/>
        <dsp:cNvSpPr/>
      </dsp:nvSpPr>
      <dsp:spPr bwMode="white">
        <a:xfrm>
          <a:off x="906526" y="2876094"/>
          <a:ext cx="3309874" cy="12597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05740" tIns="205740" rIns="205740" bIns="205740" anchor="t"/>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lvl="0">
            <a:lnSpc>
              <a:spcPct val="100000"/>
            </a:lnSpc>
            <a:spcBef>
              <a:spcPct val="0"/>
            </a:spcBef>
            <a:spcAft>
              <a:spcPct val="35000"/>
            </a:spcAft>
          </a:pPr>
          <a:r>
            <a:rPr lang="es-ES" dirty="0">
              <a:solidFill>
                <a:schemeClr val="tx1"/>
              </a:solidFill>
              <a:latin typeface="Montserrat" panose="00000500000000000000" pitchFamily="50" charset="0"/>
            </a:rPr>
            <a:t>370</a:t>
          </a:r>
          <a:endParaRPr lang="es-MX" dirty="0">
            <a:solidFill>
              <a:schemeClr val="tx1"/>
            </a:solidFill>
            <a:latin typeface="Montserrat" panose="00000500000000000000" pitchFamily="50" charset="0"/>
          </a:endParaRPr>
        </a:p>
      </dsp:txBody>
      <dsp:txXfrm>
        <a:off x="906526" y="2876094"/>
        <a:ext cx="3309874" cy="1259738"/>
      </dsp:txXfrm>
    </dsp:sp>
    <dsp:sp modelId="{E4A7FDBE-E4F5-4615-A73F-0FABC726A0AC}">
      <dsp:nvSpPr>
        <dsp:cNvPr id="14" name="Conector recto 13"/>
        <dsp:cNvSpPr/>
      </dsp:nvSpPr>
      <dsp:spPr bwMode="white">
        <a:xfrm>
          <a:off x="843280" y="4094147"/>
          <a:ext cx="3373120" cy="0"/>
        </a:xfrm>
        <a:prstGeom prst="line">
          <a:avLst/>
        </a:prstGeom>
      </dsp:spPr>
      <dsp:style>
        <a:lnRef idx="2">
          <a:schemeClr val="accent1">
            <a:tint val="50000"/>
          </a:schemeClr>
        </a:lnRef>
        <a:fillRef idx="1">
          <a:schemeClr val="accent1"/>
        </a:fillRef>
        <a:effectRef idx="0">
          <a:scrgbClr r="0" g="0" b="0"/>
        </a:effectRef>
        <a:fontRef idx="minor"/>
      </dsp:style>
      <dsp:txXfrm>
        <a:off x="843280" y="4094147"/>
        <a:ext cx="3373120" cy="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rSet qsTypeId="urn:microsoft.com/office/officeart/2005/8/quickstyle/simple5"/>
        </dgm:pt>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 modelId="6" srcId="0" destId="3" srcOrd="2"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427" cy="513508"/>
          </a:xfrm>
          <a:prstGeom prst="rect">
            <a:avLst/>
          </a:prstGeom>
        </p:spPr>
        <p:txBody>
          <a:bodyPr vert="horz" lIns="94933" tIns="47467" rIns="94933" bIns="47467" rtlCol="0"/>
          <a:lstStyle>
            <a:lvl1pPr algn="l">
              <a:defRPr sz="1200"/>
            </a:lvl1pPr>
          </a:lstStyle>
          <a:p>
            <a:endParaRPr lang="es-MX"/>
          </a:p>
        </p:txBody>
      </p:sp>
      <p:sp>
        <p:nvSpPr>
          <p:cNvPr id="3" name="Marcador de fecha 2"/>
          <p:cNvSpPr>
            <a:spLocks noGrp="1"/>
          </p:cNvSpPr>
          <p:nvPr>
            <p:ph type="dt" sz="quarter" idx="1"/>
          </p:nvPr>
        </p:nvSpPr>
        <p:spPr>
          <a:xfrm>
            <a:off x="4023993" y="0"/>
            <a:ext cx="3078427" cy="513508"/>
          </a:xfrm>
          <a:prstGeom prst="rect">
            <a:avLst/>
          </a:prstGeom>
        </p:spPr>
        <p:txBody>
          <a:bodyPr vert="horz" lIns="94933" tIns="47467" rIns="94933" bIns="47467" rtlCol="0"/>
          <a:lstStyle>
            <a:lvl1pPr algn="r">
              <a:defRPr sz="1200"/>
            </a:lvl1pPr>
          </a:lstStyle>
          <a:p>
            <a:fld id="{5D5C3140-C7A3-6849-871C-772667E304ED}" type="datetimeFigureOut">
              <a:rPr lang="es-MX" smtClean="0"/>
            </a:fld>
            <a:endParaRPr lang="es-MX"/>
          </a:p>
        </p:txBody>
      </p:sp>
      <p:sp>
        <p:nvSpPr>
          <p:cNvPr id="4" name="Marcador de pie de página 3"/>
          <p:cNvSpPr>
            <a:spLocks noGrp="1"/>
          </p:cNvSpPr>
          <p:nvPr>
            <p:ph type="ftr" sz="quarter" idx="2"/>
          </p:nvPr>
        </p:nvSpPr>
        <p:spPr>
          <a:xfrm>
            <a:off x="0" y="9721107"/>
            <a:ext cx="3078427" cy="513507"/>
          </a:xfrm>
          <a:prstGeom prst="rect">
            <a:avLst/>
          </a:prstGeom>
        </p:spPr>
        <p:txBody>
          <a:bodyPr vert="horz" lIns="94933" tIns="47467" rIns="94933" bIns="47467"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4023993" y="9721107"/>
            <a:ext cx="3078427" cy="513507"/>
          </a:xfrm>
          <a:prstGeom prst="rect">
            <a:avLst/>
          </a:prstGeom>
        </p:spPr>
        <p:txBody>
          <a:bodyPr vert="horz" lIns="94933" tIns="47467" rIns="94933" bIns="47467" rtlCol="0" anchor="b"/>
          <a:lstStyle>
            <a:lvl1pPr algn="r">
              <a:defRPr sz="1200"/>
            </a:lvl1pPr>
          </a:lstStyle>
          <a:p>
            <a:fld id="{A357BABA-E0CB-B04D-A96E-5B513B68BD45}" type="slidenum">
              <a:rPr lang="es-MX" smtClean="0"/>
            </a:fld>
            <a:endParaRPr lang="es-MX"/>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838200" y="414778"/>
            <a:ext cx="7734300" cy="5757422"/>
          </a:xfrm>
        </p:spPr>
        <p:txBody>
          <a:bodyPr vert="eaVert" lIns="45720" tIns="0" rIns="45720" bIns="0"/>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 PRESENTACIÓ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8"/>
          <p:cNvSpPr>
            <a:spLocks noGrp="1"/>
          </p:cNvSpPr>
          <p:nvPr>
            <p:ph type="title" hasCustomPrompt="1"/>
          </p:nvPr>
        </p:nvSpPr>
        <p:spPr>
          <a:xfrm>
            <a:off x="838200" y="1953628"/>
            <a:ext cx="10515600" cy="1599476"/>
          </a:xfrm>
          <a:prstGeom prst="rect">
            <a:avLst/>
          </a:prstGeom>
        </p:spPr>
        <p:txBody>
          <a:bodyPr>
            <a:noAutofit/>
          </a:bodyPr>
          <a:lstStyle>
            <a:lvl1pPr algn="ctr">
              <a:defRPr sz="4800" b="1" i="0">
                <a:solidFill>
                  <a:srgbClr val="9F2240"/>
                </a:solidFill>
                <a:latin typeface="Montserrat Black" panose="00000A00000000000000" pitchFamily="2" charset="77"/>
              </a:defRPr>
            </a:lvl1pPr>
          </a:lstStyle>
          <a:p>
            <a:r>
              <a:rPr lang="es-MX" dirty="0"/>
              <a:t>HAGA CLIC PARA MODIFICAR EL TÍTULO</a:t>
            </a:r>
            <a:endParaRPr lang="es-MX" dirty="0"/>
          </a:p>
        </p:txBody>
      </p:sp>
      <p:sp>
        <p:nvSpPr>
          <p:cNvPr id="10" name="Marcador de texto 2"/>
          <p:cNvSpPr>
            <a:spLocks noGrp="1"/>
          </p:cNvSpPr>
          <p:nvPr>
            <p:ph type="body" idx="1" hasCustomPrompt="1"/>
          </p:nvPr>
        </p:nvSpPr>
        <p:spPr>
          <a:xfrm>
            <a:off x="838200" y="3818664"/>
            <a:ext cx="10515600" cy="1500187"/>
          </a:xfrm>
          <a:prstGeom prst="rect">
            <a:avLst/>
          </a:prstGeom>
        </p:spPr>
        <p:txBody>
          <a:bodyPr/>
          <a:lstStyle>
            <a:lvl1pPr marL="0" indent="0" algn="ctr">
              <a:buNone/>
              <a:defRPr sz="2400" b="0" i="0">
                <a:solidFill>
                  <a:srgbClr val="2E2E2D"/>
                </a:solidFill>
                <a:latin typeface="Montserrat Medium" panose="00000600000000000000"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dirty="0"/>
              <a:t>HAGA CLIC PARA MODIFICAR EL SUBTÍTULO</a:t>
            </a:r>
            <a:endParaRPr lang="es-MX" dirty="0"/>
          </a:p>
        </p:txBody>
      </p:sp>
      <p:pic>
        <p:nvPicPr>
          <p:cNvPr id="5" name="Marcador de posición de imagen 9"/>
          <p:cNvPicPr>
            <a:picLocks noChangeAspect="1"/>
          </p:cNvPicPr>
          <p:nvPr userDrawn="1"/>
        </p:nvPicPr>
        <p:blipFill>
          <a:blip r:embed="rId3"/>
          <a:stretch>
            <a:fillRect/>
          </a:stretch>
        </p:blipFill>
        <p:spPr>
          <a:xfrm>
            <a:off x="4051632" y="5557672"/>
            <a:ext cx="4040940" cy="86679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O Y/O CUERPO E IMÁGENES 1">
    <p:bg>
      <p:bgPr>
        <a:solidFill>
          <a:schemeClr val="bg1"/>
        </a:solidFill>
        <a:effectLst/>
      </p:bgPr>
    </p:bg>
    <p:spTree>
      <p:nvGrpSpPr>
        <p:cNvPr id="1" name=""/>
        <p:cNvGrpSpPr/>
        <p:nvPr/>
      </p:nvGrpSpPr>
      <p:grpSpPr>
        <a:xfrm>
          <a:off x="0" y="0"/>
          <a:ext cx="0" cy="0"/>
          <a:chOff x="0" y="0"/>
          <a:chExt cx="0" cy="0"/>
        </a:xfrm>
      </p:grpSpPr>
      <p:sp>
        <p:nvSpPr>
          <p:cNvPr id="8" name="Título 1"/>
          <p:cNvSpPr>
            <a:spLocks noGrp="1"/>
          </p:cNvSpPr>
          <p:nvPr>
            <p:ph type="title" hasCustomPrompt="1"/>
          </p:nvPr>
        </p:nvSpPr>
        <p:spPr>
          <a:xfrm>
            <a:off x="914400" y="692330"/>
            <a:ext cx="5181600" cy="966653"/>
          </a:xfrm>
          <a:prstGeom prst="rect">
            <a:avLst/>
          </a:prstGeom>
        </p:spPr>
        <p:txBody>
          <a:bodyPr>
            <a:noAutofit/>
          </a:bodyPr>
          <a:lstStyle>
            <a:lvl1pPr>
              <a:defRPr sz="3200" b="1" i="0">
                <a:solidFill>
                  <a:srgbClr val="9F2240"/>
                </a:solidFill>
                <a:latin typeface="Montserrat SemiBold" panose="00000700000000000000" pitchFamily="2" charset="77"/>
              </a:defRPr>
            </a:lvl1pPr>
          </a:lstStyle>
          <a:p>
            <a:r>
              <a:rPr lang="es-MX" dirty="0"/>
              <a:t>HAGA CLIC PARA MODIFICAR EL TÍTULO</a:t>
            </a:r>
            <a:endParaRPr lang="es-MX" dirty="0"/>
          </a:p>
        </p:txBody>
      </p:sp>
      <p:sp>
        <p:nvSpPr>
          <p:cNvPr id="10" name="Marcador de contenido 3"/>
          <p:cNvSpPr>
            <a:spLocks noGrp="1"/>
          </p:cNvSpPr>
          <p:nvPr>
            <p:ph sz="half" idx="2" hasCustomPrompt="1"/>
          </p:nvPr>
        </p:nvSpPr>
        <p:spPr>
          <a:xfrm>
            <a:off x="914400" y="2011893"/>
            <a:ext cx="10312400" cy="1086908"/>
          </a:xfrm>
          <a:prstGeom prst="rect">
            <a:avLst/>
          </a:prstGeom>
        </p:spPr>
        <p:txBody>
          <a:bodyPr>
            <a:normAutofit/>
          </a:bodyPr>
          <a:lstStyle>
            <a:lvl1pPr marL="0" indent="0">
              <a:buNone/>
              <a:defRPr sz="1700" b="0" i="0">
                <a:solidFill>
                  <a:srgbClr val="2E2E2D"/>
                </a:solidFill>
                <a:latin typeface="Montserrat" panose="00000500000000000000" pitchFamily="2" charset="77"/>
              </a:defRPr>
            </a:lvl1pPr>
            <a:lvl2pPr>
              <a:defRPr sz="1600" b="0" i="0">
                <a:latin typeface="Montserrat" panose="00000500000000000000" pitchFamily="2" charset="77"/>
              </a:defRPr>
            </a:lvl2pPr>
            <a:lvl3pPr>
              <a:defRPr sz="1600" b="0" i="0">
                <a:latin typeface="Montserrat" panose="00000500000000000000" pitchFamily="2" charset="77"/>
              </a:defRPr>
            </a:lvl3pPr>
            <a:lvl4pPr>
              <a:defRPr sz="1600" b="0" i="0">
                <a:latin typeface="Montserrat" panose="00000500000000000000" pitchFamily="2" charset="77"/>
              </a:defRPr>
            </a:lvl4pPr>
            <a:lvl5pPr>
              <a:defRPr sz="1600" b="0" i="0">
                <a:latin typeface="Montserrat" panose="00000500000000000000" pitchFamily="2" charset="77"/>
              </a:defRPr>
            </a:lvl5pPr>
          </a:lstStyle>
          <a:p>
            <a:pPr lvl="0"/>
            <a:r>
              <a:rPr lang="es-MX" dirty="0"/>
              <a:t>Haga clic para modificar el cuerpo de la diapositiva</a:t>
            </a:r>
            <a:endParaRPr lang="es-MX" dirty="0"/>
          </a:p>
        </p:txBody>
      </p:sp>
      <p:pic>
        <p:nvPicPr>
          <p:cNvPr id="6" name="Marcador de posición de imagen 14"/>
          <p:cNvPicPr>
            <a:picLocks noChangeAspect="1"/>
          </p:cNvPicPr>
          <p:nvPr userDrawn="1"/>
        </p:nvPicPr>
        <p:blipFill>
          <a:blip r:embed="rId2"/>
          <a:stretch>
            <a:fillRect/>
          </a:stretch>
        </p:blipFill>
        <p:spPr>
          <a:xfrm>
            <a:off x="9154633" y="327957"/>
            <a:ext cx="2515692" cy="672199"/>
          </a:xfrm>
          <a:prstGeom prst="rect">
            <a:avLst/>
          </a:prstGeom>
        </p:spPr>
      </p:pic>
      <p:sp>
        <p:nvSpPr>
          <p:cNvPr id="7" name="Rectángulo 6"/>
          <p:cNvSpPr/>
          <p:nvPr userDrawn="1"/>
        </p:nvSpPr>
        <p:spPr>
          <a:xfrm>
            <a:off x="0" y="6332883"/>
            <a:ext cx="12192000" cy="525117"/>
          </a:xfrm>
          <a:prstGeom prst="rect">
            <a:avLst/>
          </a:prstGeom>
          <a:solidFill>
            <a:srgbClr val="DDC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O Y/O CUERPO E IMÁGENE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1"/>
          <p:cNvSpPr>
            <a:spLocks noGrp="1"/>
          </p:cNvSpPr>
          <p:nvPr>
            <p:ph type="title" hasCustomPrompt="1"/>
          </p:nvPr>
        </p:nvSpPr>
        <p:spPr>
          <a:xfrm>
            <a:off x="914400" y="692330"/>
            <a:ext cx="5181600" cy="966653"/>
          </a:xfrm>
          <a:prstGeom prst="rect">
            <a:avLst/>
          </a:prstGeom>
        </p:spPr>
        <p:txBody>
          <a:bodyPr>
            <a:noAutofit/>
          </a:bodyPr>
          <a:lstStyle>
            <a:lvl1pPr>
              <a:defRPr sz="3200" b="1" i="0">
                <a:solidFill>
                  <a:srgbClr val="9F2240"/>
                </a:solidFill>
                <a:latin typeface="Montserrat SemiBold" panose="00000700000000000000" pitchFamily="2" charset="77"/>
              </a:defRPr>
            </a:lvl1pPr>
          </a:lstStyle>
          <a:p>
            <a:r>
              <a:rPr lang="es-MX" dirty="0"/>
              <a:t>HAGA CLIC PARA MODIFICAR EL TÍTULO</a:t>
            </a:r>
            <a:endParaRPr lang="es-MX" dirty="0"/>
          </a:p>
        </p:txBody>
      </p:sp>
      <p:sp>
        <p:nvSpPr>
          <p:cNvPr id="10" name="Marcador de contenido 3"/>
          <p:cNvSpPr>
            <a:spLocks noGrp="1"/>
          </p:cNvSpPr>
          <p:nvPr>
            <p:ph sz="half" idx="2" hasCustomPrompt="1"/>
          </p:nvPr>
        </p:nvSpPr>
        <p:spPr>
          <a:xfrm>
            <a:off x="914400" y="2011893"/>
            <a:ext cx="10312400" cy="1086908"/>
          </a:xfrm>
          <a:prstGeom prst="rect">
            <a:avLst/>
          </a:prstGeom>
        </p:spPr>
        <p:txBody>
          <a:bodyPr>
            <a:normAutofit/>
          </a:bodyPr>
          <a:lstStyle>
            <a:lvl1pPr marL="0" indent="0">
              <a:buNone/>
              <a:defRPr sz="1700" b="0" i="0">
                <a:solidFill>
                  <a:srgbClr val="2E2E2D"/>
                </a:solidFill>
                <a:latin typeface="Montserrat" panose="00000500000000000000" pitchFamily="2" charset="77"/>
              </a:defRPr>
            </a:lvl1pPr>
            <a:lvl2pPr>
              <a:defRPr sz="1600" b="0" i="0">
                <a:latin typeface="Montserrat" panose="00000500000000000000" pitchFamily="2" charset="77"/>
              </a:defRPr>
            </a:lvl2pPr>
            <a:lvl3pPr>
              <a:defRPr sz="1600" b="0" i="0">
                <a:latin typeface="Montserrat" panose="00000500000000000000" pitchFamily="2" charset="77"/>
              </a:defRPr>
            </a:lvl3pPr>
            <a:lvl4pPr>
              <a:defRPr sz="1600" b="0" i="0">
                <a:latin typeface="Montserrat" panose="00000500000000000000" pitchFamily="2" charset="77"/>
              </a:defRPr>
            </a:lvl4pPr>
            <a:lvl5pPr>
              <a:defRPr sz="1600" b="0" i="0">
                <a:latin typeface="Montserrat" panose="00000500000000000000" pitchFamily="2" charset="77"/>
              </a:defRPr>
            </a:lvl5pPr>
          </a:lstStyle>
          <a:p>
            <a:pPr lvl="0"/>
            <a:r>
              <a:rPr lang="es-MX" dirty="0"/>
              <a:t>Haga clic para modificar el cuerpo de la diapositiva</a:t>
            </a:r>
            <a:endParaRPr lang="es-MX" dirty="0"/>
          </a:p>
        </p:txBody>
      </p:sp>
      <p:pic>
        <p:nvPicPr>
          <p:cNvPr id="6" name="Marcador de posición de imagen 14"/>
          <p:cNvPicPr>
            <a:picLocks noChangeAspect="1"/>
          </p:cNvPicPr>
          <p:nvPr userDrawn="1"/>
        </p:nvPicPr>
        <p:blipFill>
          <a:blip r:embed="rId3"/>
          <a:stretch>
            <a:fillRect/>
          </a:stretch>
        </p:blipFill>
        <p:spPr>
          <a:xfrm>
            <a:off x="9154633" y="327957"/>
            <a:ext cx="2515692" cy="672199"/>
          </a:xfrm>
          <a:prstGeom prst="rect">
            <a:avLst/>
          </a:prstGeom>
        </p:spPr>
      </p:pic>
      <p:sp>
        <p:nvSpPr>
          <p:cNvPr id="5" name="Rectángulo 4"/>
          <p:cNvSpPr/>
          <p:nvPr userDrawn="1"/>
        </p:nvSpPr>
        <p:spPr>
          <a:xfrm>
            <a:off x="4261413" y="3360190"/>
            <a:ext cx="3669174" cy="289367"/>
          </a:xfrm>
          <a:prstGeom prst="rect">
            <a:avLst/>
          </a:prstGeom>
          <a:gradFill>
            <a:gsLst>
              <a:gs pos="0">
                <a:srgbClr val="9F2240"/>
              </a:gs>
              <a:gs pos="80000">
                <a:srgbClr val="6B1C3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userDrawn="1"/>
        </p:nvSpPr>
        <p:spPr>
          <a:xfrm>
            <a:off x="25400" y="3572173"/>
            <a:ext cx="12192000" cy="3285827"/>
          </a:xfrm>
          <a:prstGeom prst="rect">
            <a:avLst/>
          </a:prstGeom>
          <a:solidFill>
            <a:srgbClr val="DDC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Marcador de posición de imagen 12"/>
          <p:cNvSpPr>
            <a:spLocks noGrp="1"/>
          </p:cNvSpPr>
          <p:nvPr>
            <p:ph type="pic" sz="quarter" idx="11" hasCustomPrompt="1"/>
          </p:nvPr>
        </p:nvSpPr>
        <p:spPr>
          <a:xfrm>
            <a:off x="1661310" y="3907977"/>
            <a:ext cx="9565490" cy="2691603"/>
          </a:xfrm>
          <a:prstGeom prst="rect">
            <a:avLst/>
          </a:prstGeom>
        </p:spPr>
        <p:txBody>
          <a:bodyPr/>
          <a:lstStyle>
            <a:lvl1pPr>
              <a:defRPr sz="2400" b="0" i="0">
                <a:solidFill>
                  <a:srgbClr val="2E2E2D"/>
                </a:solidFill>
                <a:latin typeface="Montserrat" panose="00000500000000000000" pitchFamily="2" charset="77"/>
              </a:defRPr>
            </a:lvl1pPr>
          </a:lstStyle>
          <a:p>
            <a:r>
              <a:rPr lang="es-MX"/>
              <a:t>Haz clic en el icono para agregar una imagen</a:t>
            </a:r>
            <a:endParaRPr lang="es-MX"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IER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8"/>
          <p:cNvSpPr>
            <a:spLocks noGrp="1"/>
          </p:cNvSpPr>
          <p:nvPr>
            <p:ph type="title" hasCustomPrompt="1"/>
          </p:nvPr>
        </p:nvSpPr>
        <p:spPr>
          <a:xfrm>
            <a:off x="838200" y="1953629"/>
            <a:ext cx="10515600" cy="1443324"/>
          </a:xfrm>
          <a:prstGeom prst="rect">
            <a:avLst/>
          </a:prstGeom>
        </p:spPr>
        <p:txBody>
          <a:bodyPr>
            <a:noAutofit/>
          </a:bodyPr>
          <a:lstStyle>
            <a:lvl1pPr algn="ctr">
              <a:defRPr sz="4800" b="1" i="0">
                <a:solidFill>
                  <a:srgbClr val="9F2240"/>
                </a:solidFill>
                <a:latin typeface="Montserrat Black" panose="00000A00000000000000" pitchFamily="2" charset="77"/>
              </a:defRPr>
            </a:lvl1pPr>
          </a:lstStyle>
          <a:p>
            <a:r>
              <a:rPr lang="es-MX" dirty="0"/>
              <a:t>HAGA CLIC PARA MODIFICAR EL CIERRE</a:t>
            </a:r>
            <a:endParaRPr lang="es-MX" dirty="0"/>
          </a:p>
        </p:txBody>
      </p:sp>
      <p:pic>
        <p:nvPicPr>
          <p:cNvPr id="4" name="Marcador de posición de imagen 9"/>
          <p:cNvPicPr>
            <a:picLocks noChangeAspect="1"/>
          </p:cNvPicPr>
          <p:nvPr userDrawn="1"/>
        </p:nvPicPr>
        <p:blipFill>
          <a:blip r:embed="rId3"/>
          <a:stretch>
            <a:fillRect/>
          </a:stretch>
        </p:blipFill>
        <p:spPr>
          <a:xfrm>
            <a:off x="3768097" y="5631252"/>
            <a:ext cx="4737952" cy="10163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endParaRPr lang="es-ES"/>
          </a:p>
        </p:txBody>
      </p:sp>
      <p:sp>
        <p:nvSpPr>
          <p:cNvPr id="4" name="Date Placeholder 3"/>
          <p:cNvSpPr>
            <a:spLocks noGrp="1"/>
          </p:cNvSpPr>
          <p:nvPr>
            <p:ph type="dt" sz="half" idx="10"/>
          </p:nvPr>
        </p:nvSpPr>
        <p:spPr/>
        <p:txBody>
          <a:bodyPr/>
          <a:lstStyle/>
          <a:p>
            <a:fld id="{20EBB0C4-6273-4C6E-B9BD-2EDC30F1CD52}"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Content Placeholder 3"/>
          <p:cNvSpPr>
            <a:spLocks noGrp="1"/>
          </p:cNvSpPr>
          <p:nvPr>
            <p:ph sz="half" idx="2" hasCustomPrompt="1"/>
          </p:nvPr>
        </p:nvSpPr>
        <p:spPr>
          <a:xfrm>
            <a:off x="6217920" y="1845735"/>
            <a:ext cx="4937760" cy="4023360"/>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4" name="Content Placeholder 3"/>
          <p:cNvSpPr>
            <a:spLocks noGrp="1"/>
          </p:cNvSpPr>
          <p:nvPr>
            <p:ph sz="half" idx="2" hasCustomPrompt="1"/>
          </p:nvPr>
        </p:nvSpPr>
        <p:spPr>
          <a:xfrm>
            <a:off x="1097280" y="2582334"/>
            <a:ext cx="4937760" cy="3378200"/>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5" name="Text Placeholder 4"/>
          <p:cNvSpPr>
            <a:spLocks noGrp="1"/>
          </p:cNvSpPr>
          <p:nvPr>
            <p:ph type="body" sz="quarter" idx="3" hasCustomPrompt="1"/>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6" name="Content Placeholder 5"/>
          <p:cNvSpPr>
            <a:spLocks noGrp="1"/>
          </p:cNvSpPr>
          <p:nvPr>
            <p:ph sz="quarter" idx="4" hasCustomPrompt="1"/>
          </p:nvPr>
        </p:nvSpPr>
        <p:spPr>
          <a:xfrm>
            <a:off x="6217920" y="2582334"/>
            <a:ext cx="4937760" cy="3378200"/>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4800600" y="731520"/>
            <a:ext cx="6492240" cy="5257800"/>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endParaRPr lang="es-ES"/>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endParaRPr lang="es-ES"/>
          </a:p>
        </p:txBody>
      </p:sp>
      <p:sp>
        <p:nvSpPr>
          <p:cNvPr id="5" name="Date Placeholder 4"/>
          <p:cNvSpPr>
            <a:spLocks noGrp="1"/>
          </p:cNvSpPr>
          <p:nvPr>
            <p:ph type="dt" sz="half" idx="10"/>
          </p:nvPr>
        </p:nvSpPr>
        <p:spPr/>
        <p:txBody>
          <a:bodyPr/>
          <a:lstStyle/>
          <a:p>
            <a:fld id="{C9CAD897-D46E-4AD2-BD9B-49DD3E640873}"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hyperlink" Target="http://planea.sep.gob.mx/ba_drev/"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29274"/>
            <a:ext cx="10515600" cy="2999726"/>
          </a:xfrm>
        </p:spPr>
        <p:txBody>
          <a:bodyPr anchor="ctr"/>
          <a:lstStyle/>
          <a:p>
            <a:r>
              <a:rPr lang="es-ES" dirty="0">
                <a:solidFill>
                  <a:srgbClr val="6B1C32"/>
                </a:solidFill>
              </a:rPr>
              <a:t>EVALUACIÓN DIAGNOSTICA</a:t>
            </a:r>
            <a:br>
              <a:rPr lang="es-ES" dirty="0"/>
            </a:br>
            <a:r>
              <a:rPr lang="es-ES" sz="4000" dirty="0"/>
              <a:t>EN EDUCACIÓN PREESCOLAR</a:t>
            </a:r>
            <a:br>
              <a:rPr lang="es-ES" sz="4000" dirty="0"/>
            </a:br>
            <a:br>
              <a:rPr lang="es-ES" sz="2400" dirty="0"/>
            </a:br>
            <a:r>
              <a:rPr lang="es-ES" sz="4000" dirty="0"/>
              <a:t>FASE 2</a:t>
            </a:r>
            <a:br>
              <a:rPr lang="es-ES" sz="2000" dirty="0"/>
            </a:br>
            <a:br>
              <a:rPr lang="es-ES" sz="2000" dirty="0"/>
            </a:br>
            <a:r>
              <a:rPr lang="es-ES" sz="4000" dirty="0"/>
              <a:t>CICLO ESCOLAR 2024-2025</a:t>
            </a:r>
            <a:endParaRPr lang="es-MX" sz="4000" dirty="0"/>
          </a:p>
        </p:txBody>
      </p:sp>
      <p:cxnSp>
        <p:nvCxnSpPr>
          <p:cNvPr id="4" name="Conector recto 3"/>
          <p:cNvCxnSpPr/>
          <p:nvPr/>
        </p:nvCxnSpPr>
        <p:spPr>
          <a:xfrm>
            <a:off x="5179746" y="3685885"/>
            <a:ext cx="1806270" cy="0"/>
          </a:xfrm>
          <a:prstGeom prst="line">
            <a:avLst/>
          </a:prstGeom>
          <a:ln w="38100">
            <a:solidFill>
              <a:srgbClr val="C2924C"/>
            </a:solidFill>
          </a:ln>
        </p:spPr>
        <p:style>
          <a:lnRef idx="2">
            <a:schemeClr val="accent1"/>
          </a:lnRef>
          <a:fillRef idx="0">
            <a:schemeClr val="accent1"/>
          </a:fillRef>
          <a:effectRef idx="1">
            <a:schemeClr val="accent1"/>
          </a:effectRef>
          <a:fontRef idx="minor">
            <a:schemeClr val="tx1"/>
          </a:fontRef>
        </p:style>
      </p:cxnSp>
      <p:sp>
        <p:nvSpPr>
          <p:cNvPr id="6" name="Marcador de texto 2"/>
          <p:cNvSpPr>
            <a:spLocks noGrp="1"/>
          </p:cNvSpPr>
          <p:nvPr/>
        </p:nvSpPr>
        <p:spPr>
          <a:xfrm>
            <a:off x="965200" y="3945664"/>
            <a:ext cx="10515600" cy="1500187"/>
          </a:xfrm>
          <a:prstGeom prst="rect">
            <a:avLst/>
          </a:prstGeom>
        </p:spPr>
        <p:txBody>
          <a:bodyPr vert="horz" lIns="0" tIns="45720" rIns="0" bIns="45720" rtlCol="0" anchor="ctr">
            <a:normAutofit/>
          </a:bodyPr>
          <a:lstStyle>
            <a:lvl1pPr marL="0" indent="0" algn="ct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b="0" i="0" kern="1200">
                <a:solidFill>
                  <a:srgbClr val="2E2E2D"/>
                </a:solidFill>
                <a:latin typeface="Montserrat Medium" panose="00000600000000000000" pitchFamily="2" charset="77"/>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600" kern="1200">
                <a:solidFill>
                  <a:schemeClr val="tx1">
                    <a:tint val="82000"/>
                  </a:schemeClr>
                </a:solidFill>
                <a:latin typeface="+mn-lt"/>
                <a:ea typeface="+mn-ea"/>
                <a:cs typeface="+mn-cs"/>
              </a:defRPr>
            </a:lvl9pPr>
          </a:lstStyle>
          <a:p>
            <a:r>
              <a:rPr lang="es-ES" dirty="0">
                <a:solidFill>
                  <a:srgbClr val="3C3C3B"/>
                </a:solidFill>
                <a:latin typeface="Montserrat Black" panose="00000A00000000000000" pitchFamily="50" charset="0"/>
              </a:rPr>
              <a:t>Coordinación de Planeación, Evaluación e Infraestructura</a:t>
            </a:r>
            <a:endParaRPr lang="es-ES" dirty="0">
              <a:solidFill>
                <a:srgbClr val="3C3C3B"/>
              </a:solidFill>
              <a:latin typeface="Montserrat Black" panose="00000A00000000000000" pitchFamily="50" charset="0"/>
            </a:endParaRPr>
          </a:p>
          <a:p>
            <a:r>
              <a:rPr lang="es-ES" dirty="0">
                <a:solidFill>
                  <a:srgbClr val="3C3C3B"/>
                </a:solidFill>
                <a:latin typeface="Montserrat Black" panose="00000A00000000000000" pitchFamily="50" charset="0"/>
              </a:rPr>
              <a:t>Dirección de Seguimiento y Evaluación</a:t>
            </a:r>
            <a:endParaRPr lang="es-ES" dirty="0">
              <a:solidFill>
                <a:srgbClr val="3C3C3B"/>
              </a:solidFill>
              <a:latin typeface="Montserrat Black" panose="00000A00000000000000"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56602" y="692330"/>
            <a:ext cx="8074855" cy="966653"/>
          </a:xfrm>
        </p:spPr>
        <p:txBody>
          <a:bodyPr/>
          <a:lstStyle/>
          <a:p>
            <a:r>
              <a:rPr lang="en-GB" b="0" dirty="0">
                <a:solidFill>
                  <a:srgbClr val="6B1C32"/>
                </a:solidFill>
                <a:latin typeface="Montserrat Black" panose="00000A00000000000000" pitchFamily="50" charset="0"/>
              </a:rPr>
              <a:t>Número y porcentaje de alumnos evaluados por modalidad</a:t>
            </a:r>
            <a:endParaRPr lang="es-MX" b="0" dirty="0">
              <a:solidFill>
                <a:srgbClr val="6B1C32"/>
              </a:solidFill>
              <a:latin typeface="Montserrat Black" panose="00000A00000000000000" pitchFamily="50" charset="0"/>
            </a:endParaRPr>
          </a:p>
        </p:txBody>
      </p:sp>
      <p:sp>
        <p:nvSpPr>
          <p:cNvPr id="2" name="CuadroTexto 1"/>
          <p:cNvSpPr txBox="1"/>
          <p:nvPr/>
        </p:nvSpPr>
        <p:spPr>
          <a:xfrm>
            <a:off x="1090558" y="3696502"/>
            <a:ext cx="2104916" cy="1815882"/>
          </a:xfrm>
          <a:prstGeom prst="rect">
            <a:avLst/>
          </a:prstGeom>
          <a:solidFill>
            <a:srgbClr val="DDC398"/>
          </a:solidFill>
          <a:ln>
            <a:solidFill>
              <a:srgbClr val="6B1C32"/>
            </a:solidFill>
          </a:ln>
        </p:spPr>
        <p:txBody>
          <a:bodyPr wrap="square" rtlCol="0" anchor="ctr">
            <a:spAutoFit/>
          </a:bodyPr>
          <a:lstStyle/>
          <a:p>
            <a:pPr algn="ctr"/>
            <a:r>
              <a:rPr lang="es-MX" sz="2800" dirty="0">
                <a:solidFill>
                  <a:srgbClr val="6B1C32"/>
                </a:solidFill>
                <a:latin typeface="Montserrat" panose="00000500000000000000" pitchFamily="50" charset="0"/>
              </a:rPr>
              <a:t>Total de alumnos evaluados</a:t>
            </a:r>
            <a:endParaRPr lang="es-MX" sz="2800" dirty="0">
              <a:solidFill>
                <a:srgbClr val="6B1C32"/>
              </a:solidFill>
              <a:latin typeface="Montserrat" panose="00000500000000000000" pitchFamily="50" charset="0"/>
            </a:endParaRPr>
          </a:p>
          <a:p>
            <a:pPr algn="ctr"/>
            <a:r>
              <a:rPr lang="es-MX" sz="2800" b="1" dirty="0">
                <a:solidFill>
                  <a:srgbClr val="6B1C32"/>
                </a:solidFill>
                <a:latin typeface="Montserrat" panose="00000500000000000000" pitchFamily="50" charset="0"/>
              </a:rPr>
              <a:t>2,818</a:t>
            </a:r>
            <a:endParaRPr lang="es-MX" sz="2800" b="1" dirty="0">
              <a:solidFill>
                <a:srgbClr val="6B1C32"/>
              </a:solidFill>
              <a:latin typeface="Montserrat" panose="00000500000000000000" pitchFamily="50" charset="0"/>
            </a:endParaRPr>
          </a:p>
        </p:txBody>
      </p:sp>
      <p:sp>
        <p:nvSpPr>
          <p:cNvPr id="8" name="CuadroTexto 7"/>
          <p:cNvSpPr txBox="1"/>
          <p:nvPr/>
        </p:nvSpPr>
        <p:spPr>
          <a:xfrm>
            <a:off x="8413750" y="2369434"/>
            <a:ext cx="1701800" cy="584775"/>
          </a:xfrm>
          <a:prstGeom prst="rect">
            <a:avLst/>
          </a:prstGeom>
          <a:solidFill>
            <a:srgbClr val="DDC398"/>
          </a:solidFill>
          <a:ln>
            <a:solidFill>
              <a:srgbClr val="6B1C32"/>
            </a:solidFill>
          </a:ln>
        </p:spPr>
        <p:txBody>
          <a:bodyPr wrap="square" rtlCol="0" anchor="ctr">
            <a:spAutoFit/>
          </a:bodyPr>
          <a:lstStyle/>
          <a:p>
            <a:pPr algn="ctr"/>
            <a:r>
              <a:rPr lang="es-MX" sz="3200" dirty="0">
                <a:solidFill>
                  <a:srgbClr val="6B1C32"/>
                </a:solidFill>
                <a:latin typeface="Montserrat" panose="00000500000000000000" pitchFamily="50" charset="0"/>
              </a:rPr>
              <a:t>71.5%</a:t>
            </a:r>
            <a:endParaRPr lang="es-MX" sz="3200" dirty="0">
              <a:solidFill>
                <a:srgbClr val="6B1C32"/>
              </a:solidFill>
              <a:latin typeface="Montserrat" panose="00000500000000000000" pitchFamily="50" charset="0"/>
            </a:endParaRPr>
          </a:p>
        </p:txBody>
      </p:sp>
      <p:sp>
        <p:nvSpPr>
          <p:cNvPr id="9" name="CuadroTexto 8"/>
          <p:cNvSpPr txBox="1"/>
          <p:nvPr/>
        </p:nvSpPr>
        <p:spPr>
          <a:xfrm>
            <a:off x="8413750" y="3794715"/>
            <a:ext cx="1701800" cy="584775"/>
          </a:xfrm>
          <a:prstGeom prst="rect">
            <a:avLst/>
          </a:prstGeom>
          <a:solidFill>
            <a:srgbClr val="DDC398"/>
          </a:solidFill>
          <a:ln>
            <a:solidFill>
              <a:srgbClr val="6B1C32"/>
            </a:solidFill>
          </a:ln>
        </p:spPr>
        <p:txBody>
          <a:bodyPr wrap="square" rtlCol="0" anchor="ctr">
            <a:spAutoFit/>
          </a:bodyPr>
          <a:lstStyle/>
          <a:p>
            <a:pPr algn="ctr"/>
            <a:r>
              <a:rPr lang="es-MX" sz="3200" dirty="0">
                <a:solidFill>
                  <a:srgbClr val="6B1C32"/>
                </a:solidFill>
                <a:latin typeface="Montserrat" panose="00000500000000000000" pitchFamily="50" charset="0"/>
              </a:rPr>
              <a:t>15.4%</a:t>
            </a:r>
            <a:endParaRPr lang="es-MX" sz="3200" dirty="0">
              <a:solidFill>
                <a:srgbClr val="6B1C32"/>
              </a:solidFill>
              <a:latin typeface="Montserrat" panose="00000500000000000000" pitchFamily="50" charset="0"/>
            </a:endParaRPr>
          </a:p>
        </p:txBody>
      </p:sp>
      <p:sp>
        <p:nvSpPr>
          <p:cNvPr id="10" name="CuadroTexto 9"/>
          <p:cNvSpPr txBox="1"/>
          <p:nvPr/>
        </p:nvSpPr>
        <p:spPr>
          <a:xfrm>
            <a:off x="8413750" y="5219997"/>
            <a:ext cx="1701800" cy="584775"/>
          </a:xfrm>
          <a:prstGeom prst="rect">
            <a:avLst/>
          </a:prstGeom>
          <a:solidFill>
            <a:srgbClr val="DDC398"/>
          </a:solidFill>
          <a:ln>
            <a:solidFill>
              <a:srgbClr val="6B1C32"/>
            </a:solidFill>
          </a:ln>
        </p:spPr>
        <p:txBody>
          <a:bodyPr wrap="square" rtlCol="0" anchor="ctr">
            <a:spAutoFit/>
          </a:bodyPr>
          <a:lstStyle/>
          <a:p>
            <a:pPr algn="ctr"/>
            <a:r>
              <a:rPr lang="es-MX" sz="3200" dirty="0">
                <a:solidFill>
                  <a:srgbClr val="6B1C32"/>
                </a:solidFill>
                <a:latin typeface="Montserrat" panose="00000500000000000000" pitchFamily="50" charset="0"/>
              </a:rPr>
              <a:t>13.1%</a:t>
            </a:r>
            <a:endParaRPr lang="es-MX" sz="3200" dirty="0">
              <a:solidFill>
                <a:srgbClr val="6B1C32"/>
              </a:solidFill>
              <a:latin typeface="Montserrat" panose="00000500000000000000" pitchFamily="50" charset="0"/>
            </a:endParaRPr>
          </a:p>
        </p:txBody>
      </p:sp>
      <p:pic>
        <p:nvPicPr>
          <p:cNvPr id="6" name="Imagen 5"/>
          <p:cNvPicPr>
            <a:picLocks noChangeAspect="1"/>
          </p:cNvPicPr>
          <p:nvPr/>
        </p:nvPicPr>
        <p:blipFill>
          <a:blip r:embed="rId1"/>
          <a:stretch>
            <a:fillRect/>
          </a:stretch>
        </p:blipFill>
        <p:spPr>
          <a:xfrm>
            <a:off x="1393708" y="2015911"/>
            <a:ext cx="1498616" cy="1582953"/>
          </a:xfrm>
          <a:prstGeom prst="rect">
            <a:avLst/>
          </a:prstGeom>
        </p:spPr>
      </p:pic>
      <p:graphicFrame>
        <p:nvGraphicFramePr>
          <p:cNvPr id="5" name="Diagrama 4"/>
          <p:cNvGraphicFramePr/>
          <p:nvPr/>
        </p:nvGraphicFramePr>
        <p:xfrm>
          <a:off x="3689350" y="2008536"/>
          <a:ext cx="4216400" cy="4157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400" y="407964"/>
            <a:ext cx="8243668" cy="1251020"/>
          </a:xfrm>
        </p:spPr>
        <p:txBody>
          <a:bodyPr/>
          <a:lstStyle/>
          <a:p>
            <a:r>
              <a:rPr lang="en-GB" b="0" dirty="0">
                <a:solidFill>
                  <a:srgbClr val="6B1C32"/>
                </a:solidFill>
                <a:latin typeface="Montserrat Black" panose="00000A00000000000000" pitchFamily="50" charset="0"/>
              </a:rPr>
              <a:t>Porcentaje de evaluados por</a:t>
            </a:r>
            <a:br>
              <a:rPr lang="en-GB" b="0" dirty="0">
                <a:solidFill>
                  <a:srgbClr val="6B1C32"/>
                </a:solidFill>
                <a:latin typeface="Montserrat Black" panose="00000A00000000000000" pitchFamily="50" charset="0"/>
              </a:rPr>
            </a:br>
            <a:r>
              <a:rPr lang="en-GB" b="0" dirty="0">
                <a:solidFill>
                  <a:srgbClr val="6B1C32"/>
                </a:solidFill>
                <a:latin typeface="Montserrat Black" panose="00000A00000000000000" pitchFamily="50" charset="0"/>
              </a:rPr>
              <a:t>sexo y modalidad educativa</a:t>
            </a:r>
            <a:endParaRPr lang="es-MX" b="0" dirty="0">
              <a:solidFill>
                <a:srgbClr val="6B1C32"/>
              </a:solidFill>
              <a:latin typeface="Montserrat Black" panose="00000A00000000000000" pitchFamily="50" charset="0"/>
            </a:endParaRPr>
          </a:p>
        </p:txBody>
      </p:sp>
      <p:graphicFrame>
        <p:nvGraphicFramePr>
          <p:cNvPr id="2" name="Tabla 1"/>
          <p:cNvGraphicFramePr>
            <a:graphicFrameLocks noGrp="1"/>
          </p:cNvGraphicFramePr>
          <p:nvPr/>
        </p:nvGraphicFramePr>
        <p:xfrm>
          <a:off x="914400" y="2603527"/>
          <a:ext cx="4203595" cy="2142924"/>
        </p:xfrm>
        <a:graphic>
          <a:graphicData uri="http://schemas.openxmlformats.org/drawingml/2006/table">
            <a:tbl>
              <a:tblPr firstRow="1" bandRow="1">
                <a:tableStyleId>{5C22544A-7EE6-4342-B048-85BDC9FD1C3A}</a:tableStyleId>
              </a:tblPr>
              <a:tblGrid>
                <a:gridCol w="794927"/>
                <a:gridCol w="1395531"/>
                <a:gridCol w="1113455"/>
                <a:gridCol w="899682"/>
              </a:tblGrid>
              <a:tr h="389259">
                <a:tc>
                  <a:txBody>
                    <a:bodyPr/>
                    <a:lstStyle/>
                    <a:p>
                      <a:pPr marL="0" algn="ctr" defTabSz="914400" rtl="0" eaLnBrk="1" fontAlgn="b" latinLnBrk="0" hangingPunct="1"/>
                      <a:r>
                        <a:rPr lang="es-MX" sz="1800" b="1" i="0" u="none" strike="noStrike" kern="1200" dirty="0">
                          <a:solidFill>
                            <a:schemeClr val="bg1"/>
                          </a:solidFill>
                          <a:effectLst/>
                          <a:latin typeface="Montserrat Black" panose="00000A00000000000000" pitchFamily="50" charset="0"/>
                          <a:ea typeface="+mn-ea"/>
                          <a:cs typeface="+mn-cs"/>
                        </a:rPr>
                        <a:t>CT</a:t>
                      </a:r>
                      <a:endParaRPr lang="es-MX" sz="1800" b="1" i="0" u="none" strike="noStrike" kern="1200" dirty="0">
                        <a:solidFill>
                          <a:schemeClr val="bg1"/>
                        </a:solidFill>
                        <a:effectLst/>
                        <a:latin typeface="Montserrat Black" panose="00000A00000000000000" pitchFamily="50" charset="0"/>
                        <a:ea typeface="+mn-ea"/>
                        <a:cs typeface="+mn-cs"/>
                      </a:endParaRPr>
                    </a:p>
                  </a:txBody>
                  <a:tcPr marL="9525" marR="9525" marT="9525" marB="0" anchor="ctr">
                    <a:solidFill>
                      <a:srgbClr val="9F2240"/>
                    </a:solidFill>
                  </a:tcPr>
                </a:tc>
                <a:tc>
                  <a:txBody>
                    <a:bodyPr/>
                    <a:lstStyle/>
                    <a:p>
                      <a:pPr marL="0" algn="ctr" defTabSz="914400" rtl="0" eaLnBrk="1" fontAlgn="b" latinLnBrk="0" hangingPunct="1"/>
                      <a:r>
                        <a:rPr lang="es-MX" sz="1800" b="1" i="0" u="none" strike="noStrike" kern="1200" dirty="0">
                          <a:solidFill>
                            <a:schemeClr val="bg1"/>
                          </a:solidFill>
                          <a:effectLst/>
                          <a:latin typeface="Montserrat Black" panose="00000A00000000000000" pitchFamily="50" charset="0"/>
                          <a:ea typeface="+mn-ea"/>
                          <a:cs typeface="+mn-cs"/>
                        </a:rPr>
                        <a:t>Modalidad</a:t>
                      </a:r>
                      <a:endParaRPr lang="es-MX" sz="1800" b="1" i="0" u="none" strike="noStrike" kern="1200" dirty="0">
                        <a:solidFill>
                          <a:schemeClr val="bg1"/>
                        </a:solidFill>
                        <a:effectLst/>
                        <a:latin typeface="Montserrat Black" panose="00000A00000000000000" pitchFamily="50" charset="0"/>
                        <a:ea typeface="+mn-ea"/>
                        <a:cs typeface="+mn-cs"/>
                      </a:endParaRPr>
                    </a:p>
                  </a:txBody>
                  <a:tcPr marL="9525" marR="9525" marT="9525" marB="0" anchor="ctr">
                    <a:solidFill>
                      <a:srgbClr val="9F2240"/>
                    </a:solidFill>
                  </a:tcPr>
                </a:tc>
                <a:tc>
                  <a:txBody>
                    <a:bodyPr/>
                    <a:lstStyle/>
                    <a:p>
                      <a:pPr marL="0" algn="ctr" defTabSz="914400" rtl="0" eaLnBrk="1" fontAlgn="b" latinLnBrk="0" hangingPunct="1"/>
                      <a:r>
                        <a:rPr lang="es-MX" sz="1800" b="1" i="0" u="none" strike="noStrike" kern="1200" dirty="0">
                          <a:solidFill>
                            <a:schemeClr val="bg1"/>
                          </a:solidFill>
                          <a:effectLst/>
                          <a:latin typeface="Montserrat Black" panose="00000A00000000000000" pitchFamily="50" charset="0"/>
                          <a:ea typeface="+mn-ea"/>
                          <a:cs typeface="+mn-cs"/>
                        </a:rPr>
                        <a:t>Niño</a:t>
                      </a:r>
                      <a:endParaRPr lang="es-MX" sz="1800" b="1" i="0" u="none" strike="noStrike" kern="1200" dirty="0">
                        <a:solidFill>
                          <a:schemeClr val="bg1"/>
                        </a:solidFill>
                        <a:effectLst/>
                        <a:latin typeface="Montserrat Black" panose="00000A00000000000000" pitchFamily="50" charset="0"/>
                        <a:ea typeface="+mn-ea"/>
                        <a:cs typeface="+mn-cs"/>
                      </a:endParaRPr>
                    </a:p>
                  </a:txBody>
                  <a:tcPr marL="9525" marR="9525" marT="9525" marB="0" anchor="ctr">
                    <a:solidFill>
                      <a:srgbClr val="9F2240"/>
                    </a:solidFill>
                  </a:tcPr>
                </a:tc>
                <a:tc>
                  <a:txBody>
                    <a:bodyPr/>
                    <a:lstStyle/>
                    <a:p>
                      <a:pPr marL="0" algn="ctr" defTabSz="914400" rtl="0" eaLnBrk="1" fontAlgn="b" latinLnBrk="0" hangingPunct="1"/>
                      <a:r>
                        <a:rPr lang="es-MX" sz="1800" b="1" i="0" u="none" strike="noStrike" kern="1200" dirty="0">
                          <a:solidFill>
                            <a:schemeClr val="bg1"/>
                          </a:solidFill>
                          <a:effectLst/>
                          <a:latin typeface="Montserrat Black" panose="00000A00000000000000" pitchFamily="50" charset="0"/>
                          <a:ea typeface="+mn-ea"/>
                          <a:cs typeface="+mn-cs"/>
                        </a:rPr>
                        <a:t>Niña</a:t>
                      </a:r>
                      <a:endParaRPr lang="es-MX" sz="1800" b="1" i="0" u="none" strike="noStrike" kern="1200" dirty="0">
                        <a:solidFill>
                          <a:schemeClr val="bg1"/>
                        </a:solidFill>
                        <a:effectLst/>
                        <a:latin typeface="Montserrat Black" panose="00000A00000000000000" pitchFamily="50" charset="0"/>
                        <a:ea typeface="+mn-ea"/>
                        <a:cs typeface="+mn-cs"/>
                      </a:endParaRPr>
                    </a:p>
                  </a:txBody>
                  <a:tcPr marL="9525" marR="9525" marT="9525" marB="0" anchor="ctr">
                    <a:solidFill>
                      <a:srgbClr val="9F2240"/>
                    </a:solidFill>
                  </a:tcPr>
                </a:tc>
              </a:tr>
              <a:tr h="389259">
                <a:tc>
                  <a:txBody>
                    <a:bodyPr/>
                    <a:lstStyle/>
                    <a:p>
                      <a:pPr marL="0" algn="ctr" defTabSz="914400" rtl="0" eaLnBrk="1" fontAlgn="b" latinLnBrk="0" hangingPunct="1"/>
                      <a:r>
                        <a:rPr lang="es-ES" sz="1800" b="0" i="0" u="none" strike="noStrike" kern="1200" dirty="0">
                          <a:solidFill>
                            <a:schemeClr val="tx1"/>
                          </a:solidFill>
                          <a:effectLst/>
                          <a:latin typeface="Montserrat Medium" panose="00000600000000000000" pitchFamily="50" charset="0"/>
                          <a:ea typeface="+mn-ea"/>
                          <a:cs typeface="+mn-cs"/>
                        </a:rPr>
                        <a:t>5</a:t>
                      </a:r>
                      <a:r>
                        <a:rPr lang="es-MX" sz="1800" b="0" i="0" u="none" strike="noStrike" kern="1200" dirty="0">
                          <a:solidFill>
                            <a:schemeClr val="tx1"/>
                          </a:solidFill>
                          <a:effectLst/>
                          <a:latin typeface="Montserrat Medium" panose="00000600000000000000" pitchFamily="50" charset="0"/>
                          <a:ea typeface="+mn-ea"/>
                          <a:cs typeface="+mn-cs"/>
                        </a:rPr>
                        <a:t>0</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General</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50.4%</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49.6%</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r>
              <a:tr h="389259">
                <a:tc>
                  <a:txBody>
                    <a:bodyPr/>
                    <a:lstStyle/>
                    <a:p>
                      <a:pPr marL="0" algn="ctr" defTabSz="914400" rtl="0" eaLnBrk="1" fontAlgn="b" latinLnBrk="0" hangingPunct="1"/>
                      <a:r>
                        <a:rPr lang="es-ES" sz="1800" b="0" i="0" u="none" strike="noStrike" kern="1200" dirty="0">
                          <a:solidFill>
                            <a:schemeClr val="tx1"/>
                          </a:solidFill>
                          <a:effectLst/>
                          <a:latin typeface="Montserrat Medium" panose="00000600000000000000" pitchFamily="50" charset="0"/>
                          <a:ea typeface="+mn-ea"/>
                          <a:cs typeface="+mn-cs"/>
                        </a:rPr>
                        <a:t>1</a:t>
                      </a:r>
                      <a:r>
                        <a:rPr lang="es-MX" sz="1800" b="0" i="0" u="none" strike="noStrike" kern="1200" dirty="0">
                          <a:solidFill>
                            <a:schemeClr val="tx1"/>
                          </a:solidFill>
                          <a:effectLst/>
                          <a:latin typeface="Montserrat Medium" panose="00000600000000000000" pitchFamily="50" charset="0"/>
                          <a:ea typeface="+mn-ea"/>
                          <a:cs typeface="+mn-cs"/>
                        </a:rPr>
                        <a:t>5</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Indígena</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46.5%</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53.5%</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r>
              <a:tr h="389259">
                <a:tc>
                  <a:txBody>
                    <a:bodyPr/>
                    <a:lstStyle/>
                    <a:p>
                      <a:pPr marL="0" algn="ctr" defTabSz="914400" rtl="0" eaLnBrk="1" fontAlgn="b" latinLnBrk="0" hangingPunct="1"/>
                      <a:r>
                        <a:rPr lang="es-ES" sz="1800" b="0" i="0" u="none" strike="noStrike" kern="1200" dirty="0">
                          <a:solidFill>
                            <a:schemeClr val="tx1"/>
                          </a:solidFill>
                          <a:effectLst/>
                          <a:latin typeface="Montserrat Medium" panose="00000600000000000000" pitchFamily="50" charset="0"/>
                          <a:ea typeface="+mn-ea"/>
                          <a:cs typeface="+mn-cs"/>
                        </a:rPr>
                        <a:t>1</a:t>
                      </a:r>
                      <a:r>
                        <a:rPr lang="es-MX" sz="1800" b="0" i="0" u="none" strike="noStrike" kern="1200" dirty="0">
                          <a:solidFill>
                            <a:schemeClr val="tx1"/>
                          </a:solidFill>
                          <a:effectLst/>
                          <a:latin typeface="Montserrat Medium" panose="00000600000000000000" pitchFamily="50" charset="0"/>
                          <a:ea typeface="+mn-ea"/>
                          <a:cs typeface="+mn-cs"/>
                        </a:rPr>
                        <a:t>5</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Particular</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52.4%</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47.6%</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r>
              <a:tr h="585888">
                <a:tc>
                  <a:txBody>
                    <a:bodyPr/>
                    <a:lstStyle/>
                    <a:p>
                      <a:pPr marL="0" algn="ctr" defTabSz="914400" rtl="0" eaLnBrk="1" fontAlgn="b" latinLnBrk="0" hangingPunct="1"/>
                      <a:r>
                        <a:rPr lang="es-ES" sz="1800" b="1" i="0" u="none" strike="noStrike" kern="1200" dirty="0">
                          <a:solidFill>
                            <a:schemeClr val="tx1"/>
                          </a:solidFill>
                          <a:effectLst/>
                          <a:latin typeface="Montserrat Black" panose="00000A00000000000000" pitchFamily="50" charset="0"/>
                          <a:ea typeface="+mn-ea"/>
                          <a:cs typeface="+mn-cs"/>
                        </a:rPr>
                        <a:t>8</a:t>
                      </a:r>
                      <a:r>
                        <a:rPr lang="es-MX" sz="1800" b="1" i="0" u="none" strike="noStrike" kern="1200" dirty="0">
                          <a:solidFill>
                            <a:schemeClr val="tx1"/>
                          </a:solidFill>
                          <a:effectLst/>
                          <a:latin typeface="Montserrat Black" panose="00000A00000000000000" pitchFamily="50" charset="0"/>
                          <a:ea typeface="+mn-ea"/>
                          <a:cs typeface="+mn-cs"/>
                        </a:rPr>
                        <a:t>0</a:t>
                      </a:r>
                      <a:endParaRPr lang="es-MX" sz="1800" b="1" i="0" u="none" strike="noStrike" kern="1200" dirty="0">
                        <a:solidFill>
                          <a:schemeClr val="tx1"/>
                        </a:solidFill>
                        <a:effectLst/>
                        <a:latin typeface="Montserrat Black" panose="00000A00000000000000" pitchFamily="50" charset="0"/>
                        <a:ea typeface="+mn-ea"/>
                        <a:cs typeface="+mn-cs"/>
                      </a:endParaRPr>
                    </a:p>
                  </a:txBody>
                  <a:tcPr marL="9525" marR="9525" marT="9525" marB="0" anchor="ctr">
                    <a:solidFill>
                      <a:srgbClr val="DDC398"/>
                    </a:solidFill>
                  </a:tcPr>
                </a:tc>
                <a:tc>
                  <a:txBody>
                    <a:bodyPr/>
                    <a:lstStyle/>
                    <a:p>
                      <a:pPr marL="0" algn="ctr" defTabSz="914400" rtl="0" eaLnBrk="1" fontAlgn="b" latinLnBrk="0" hangingPunct="1"/>
                      <a:r>
                        <a:rPr lang="es-MX" sz="1800" b="1" i="0" u="none" strike="noStrike" kern="1200" dirty="0">
                          <a:solidFill>
                            <a:schemeClr val="tx1"/>
                          </a:solidFill>
                          <a:effectLst/>
                          <a:latin typeface="Montserrat Black" panose="00000A00000000000000" pitchFamily="50" charset="0"/>
                          <a:ea typeface="+mn-ea"/>
                          <a:cs typeface="+mn-cs"/>
                        </a:rPr>
                        <a:t>Total Preescolar</a:t>
                      </a:r>
                      <a:endParaRPr lang="es-MX" sz="1800" b="1" i="0" u="none" strike="noStrike" kern="1200" dirty="0">
                        <a:solidFill>
                          <a:schemeClr val="tx1"/>
                        </a:solidFill>
                        <a:effectLst/>
                        <a:latin typeface="Montserrat Black" panose="00000A00000000000000" pitchFamily="50" charset="0"/>
                        <a:ea typeface="+mn-ea"/>
                        <a:cs typeface="+mn-cs"/>
                      </a:endParaRPr>
                    </a:p>
                  </a:txBody>
                  <a:tcPr marL="9525" marR="9525" marT="9525" marB="0" anchor="ctr">
                    <a:solidFill>
                      <a:srgbClr val="DDC398"/>
                    </a:solidFill>
                  </a:tcPr>
                </a:tc>
                <a:tc>
                  <a:txBody>
                    <a:bodyPr/>
                    <a:lstStyle/>
                    <a:p>
                      <a:pPr algn="ctr" fontAlgn="b"/>
                      <a:r>
                        <a:rPr lang="es-MX" sz="1800" b="1" i="0" u="none" strike="noStrike" kern="1200" dirty="0">
                          <a:solidFill>
                            <a:schemeClr val="tx1"/>
                          </a:solidFill>
                          <a:effectLst/>
                          <a:latin typeface="Montserrat Black" panose="00000A00000000000000" pitchFamily="50" charset="0"/>
                          <a:ea typeface="+mn-ea"/>
                          <a:cs typeface="+mn-cs"/>
                        </a:rPr>
                        <a:t>49.8%</a:t>
                      </a:r>
                      <a:endParaRPr lang="es-MX" sz="1800" b="1" i="0" u="none" strike="noStrike" kern="1200" dirty="0">
                        <a:solidFill>
                          <a:schemeClr val="tx1"/>
                        </a:solidFill>
                        <a:effectLst/>
                        <a:latin typeface="Montserrat Black" panose="00000A00000000000000" pitchFamily="50" charset="0"/>
                        <a:ea typeface="+mn-ea"/>
                        <a:cs typeface="+mn-cs"/>
                      </a:endParaRPr>
                    </a:p>
                  </a:txBody>
                  <a:tcPr marL="9525" marR="9525" marT="9525" marB="0" anchor="ctr">
                    <a:solidFill>
                      <a:srgbClr val="DDC398"/>
                    </a:solidFill>
                  </a:tcPr>
                </a:tc>
                <a:tc>
                  <a:txBody>
                    <a:bodyPr/>
                    <a:lstStyle/>
                    <a:p>
                      <a:pPr algn="ctr" fontAlgn="b"/>
                      <a:r>
                        <a:rPr lang="es-MX" sz="1800" b="1" i="0" u="none" strike="noStrike" kern="1200" dirty="0">
                          <a:solidFill>
                            <a:schemeClr val="tx1"/>
                          </a:solidFill>
                          <a:effectLst/>
                          <a:latin typeface="Montserrat Black" panose="00000A00000000000000" pitchFamily="50" charset="0"/>
                          <a:ea typeface="+mn-ea"/>
                          <a:cs typeface="+mn-cs"/>
                        </a:rPr>
                        <a:t>50.2%</a:t>
                      </a:r>
                      <a:endParaRPr lang="es-MX" sz="1800" b="1" i="0" u="none" strike="noStrike" kern="1200" dirty="0">
                        <a:solidFill>
                          <a:schemeClr val="tx1"/>
                        </a:solidFill>
                        <a:effectLst/>
                        <a:latin typeface="Montserrat Black" panose="00000A00000000000000" pitchFamily="50" charset="0"/>
                        <a:ea typeface="+mn-ea"/>
                        <a:cs typeface="+mn-cs"/>
                      </a:endParaRPr>
                    </a:p>
                  </a:txBody>
                  <a:tcPr marL="9525" marR="9525" marT="9525" marB="0" anchor="ctr">
                    <a:solidFill>
                      <a:srgbClr val="DDC398"/>
                    </a:solidFill>
                  </a:tcPr>
                </a:tc>
              </a:tr>
            </a:tbl>
          </a:graphicData>
        </a:graphic>
      </p:graphicFrame>
      <p:graphicFrame>
        <p:nvGraphicFramePr>
          <p:cNvPr id="5" name="Gráfico 4"/>
          <p:cNvGraphicFramePr/>
          <p:nvPr/>
        </p:nvGraphicFramePr>
        <p:xfrm>
          <a:off x="5359791" y="2011680"/>
          <a:ext cx="5917809" cy="423437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139483" y="530492"/>
            <a:ext cx="7441810" cy="730515"/>
          </a:xfrm>
        </p:spPr>
        <p:txBody>
          <a:bodyPr/>
          <a:lstStyle/>
          <a:p>
            <a:r>
              <a:rPr lang="es-ES" sz="4000" dirty="0">
                <a:solidFill>
                  <a:srgbClr val="6B1C32"/>
                </a:solidFill>
                <a:latin typeface="Montserrat Black" panose="00000A00000000000000" pitchFamily="50" charset="0"/>
              </a:rPr>
              <a:t>Resultados Globales</a:t>
            </a:r>
            <a:endParaRPr lang="es-MX" sz="4000" dirty="0">
              <a:solidFill>
                <a:srgbClr val="6B1C32"/>
              </a:solidFill>
              <a:latin typeface="Montserrat Black" panose="00000A00000000000000" pitchFamily="50" charset="0"/>
            </a:endParaRPr>
          </a:p>
        </p:txBody>
      </p:sp>
      <p:graphicFrame>
        <p:nvGraphicFramePr>
          <p:cNvPr id="3" name="Tabla 2"/>
          <p:cNvGraphicFramePr>
            <a:graphicFrameLocks noGrp="1"/>
          </p:cNvGraphicFramePr>
          <p:nvPr/>
        </p:nvGraphicFramePr>
        <p:xfrm>
          <a:off x="420896" y="3931605"/>
          <a:ext cx="11350206" cy="2593930"/>
        </p:xfrm>
        <a:graphic>
          <a:graphicData uri="http://schemas.openxmlformats.org/drawingml/2006/table">
            <a:tbl>
              <a:tblPr firstRow="1" bandRow="1">
                <a:tableStyleId>{5C22544A-7EE6-4342-B048-85BDC9FD1C3A}</a:tableStyleId>
              </a:tblPr>
              <a:tblGrid>
                <a:gridCol w="1139483"/>
                <a:gridCol w="972000"/>
                <a:gridCol w="972000"/>
                <a:gridCol w="972000"/>
                <a:gridCol w="972000"/>
                <a:gridCol w="1148234"/>
                <a:gridCol w="1052284"/>
                <a:gridCol w="1001744"/>
                <a:gridCol w="1001744"/>
                <a:gridCol w="1001744"/>
                <a:gridCol w="1116973"/>
              </a:tblGrid>
              <a:tr h="785030">
                <a:tc>
                  <a:txBody>
                    <a:bodyPr/>
                    <a:lstStyle/>
                    <a:p>
                      <a:pPr algn="ctr"/>
                      <a:r>
                        <a:rPr lang="es-ES" sz="1200" dirty="0">
                          <a:latin typeface="Montserrat" panose="00000500000000000000" pitchFamily="50" charset="0"/>
                        </a:rPr>
                        <a:t>Nivel de integración de aprendizaje</a:t>
                      </a:r>
                      <a:endParaRPr lang="es-ES" sz="1200" dirty="0">
                        <a:latin typeface="Montserrat" panose="00000500000000000000" pitchFamily="50" charset="0"/>
                      </a:endParaRPr>
                    </a:p>
                  </a:txBody>
                  <a:tcPr anchor="ctr">
                    <a:solidFill>
                      <a:srgbClr val="6B1C32"/>
                    </a:solidFill>
                  </a:tcPr>
                </a:tc>
                <a:tc>
                  <a:txBody>
                    <a:bodyPr/>
                    <a:lstStyle/>
                    <a:p>
                      <a:pPr algn="ctr"/>
                      <a:r>
                        <a:rPr lang="es-ES" sz="1400" dirty="0">
                          <a:latin typeface="Montserrat" panose="00000500000000000000" pitchFamily="50" charset="0"/>
                        </a:rPr>
                        <a:t>Aciertos</a:t>
                      </a:r>
                      <a:endParaRPr lang="es-ES" sz="1400" dirty="0">
                        <a:latin typeface="Montserrat" panose="00000500000000000000" pitchFamily="50" charset="0"/>
                      </a:endParaRPr>
                    </a:p>
                    <a:p>
                      <a:pPr algn="ctr"/>
                      <a:r>
                        <a:rPr lang="es-ES" sz="1400" dirty="0">
                          <a:latin typeface="Montserrat" panose="00000500000000000000" pitchFamily="50" charset="0"/>
                        </a:rPr>
                        <a:t>LEN</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Aciertos</a:t>
                      </a:r>
                      <a:endParaRPr lang="es-ES" sz="1400" dirty="0">
                        <a:latin typeface="Montserrat"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SPC</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Aciertos</a:t>
                      </a:r>
                      <a:endParaRPr lang="es-ES" sz="1400" dirty="0">
                        <a:latin typeface="Montserrat"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ENS</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Aciertos</a:t>
                      </a:r>
                      <a:endParaRPr lang="es-ES" sz="1400" dirty="0">
                        <a:latin typeface="Montserrat"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HYC</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Promedio GLOBAL</a:t>
                      </a:r>
                      <a:endParaRPr lang="es-MX" sz="1400" dirty="0">
                        <a:latin typeface="Montserrat" panose="00000500000000000000" pitchFamily="50" charset="0"/>
                      </a:endParaRPr>
                    </a:p>
                  </a:txBody>
                  <a:tcPr anchor="ctr">
                    <a:solidFill>
                      <a:srgbClr val="6B1C32"/>
                    </a:solidFill>
                  </a:tcPr>
                </a:tc>
                <a:tc>
                  <a:txBody>
                    <a:bodyPr/>
                    <a:lstStyle/>
                    <a:p>
                      <a:pPr algn="ctr"/>
                      <a:r>
                        <a:rPr lang="es-ES" sz="1400" dirty="0">
                          <a:latin typeface="Montserrat" panose="00000500000000000000" pitchFamily="50" charset="0"/>
                        </a:rPr>
                        <a:t>% aciertos</a:t>
                      </a:r>
                      <a:endParaRPr lang="es-ES" sz="1400" dirty="0">
                        <a:latin typeface="Montserrat" panose="00000500000000000000" pitchFamily="50" charset="0"/>
                      </a:endParaRPr>
                    </a:p>
                    <a:p>
                      <a:pPr algn="ctr"/>
                      <a:r>
                        <a:rPr lang="es-ES" sz="1400" dirty="0">
                          <a:latin typeface="Montserrat" panose="00000500000000000000" pitchFamily="50" charset="0"/>
                        </a:rPr>
                        <a:t>LEN</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 aciertos</a:t>
                      </a:r>
                      <a:endParaRPr lang="es-ES" sz="1400" dirty="0">
                        <a:latin typeface="Montserrat"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SPC</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 aciertos</a:t>
                      </a:r>
                      <a:endParaRPr lang="es-ES" sz="1400" dirty="0">
                        <a:latin typeface="Montserrat"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ENS</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 aciertos</a:t>
                      </a:r>
                      <a:endParaRPr lang="es-ES" sz="1400" dirty="0">
                        <a:latin typeface="Montserrat"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HYC</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 Promedio GLOBAL</a:t>
                      </a:r>
                      <a:endParaRPr lang="es-MX" sz="1400" dirty="0">
                        <a:latin typeface="Montserrat" panose="00000500000000000000" pitchFamily="50" charset="0"/>
                      </a:endParaRPr>
                    </a:p>
                  </a:txBody>
                  <a:tcPr anchor="ctr">
                    <a:solidFill>
                      <a:srgbClr val="6B1C32"/>
                    </a:solidFill>
                  </a:tcPr>
                </a:tc>
              </a:tr>
              <a:tr h="524732">
                <a:tc>
                  <a:txBody>
                    <a:bodyPr/>
                    <a:lstStyle/>
                    <a:p>
                      <a:pPr algn="ctr"/>
                      <a:r>
                        <a:rPr lang="es-ES" sz="1400" b="1" dirty="0">
                          <a:solidFill>
                            <a:srgbClr val="6B1C32"/>
                          </a:solidFill>
                          <a:latin typeface="Montserrat" panose="00000500000000000000" pitchFamily="50" charset="0"/>
                        </a:rPr>
                        <a:t>SE</a:t>
                      </a:r>
                      <a:endParaRPr lang="es-MX" sz="1400" b="1" dirty="0">
                        <a:solidFill>
                          <a:srgbClr val="6B1C32"/>
                        </a:solidFill>
                        <a:latin typeface="Montserrat" panose="00000500000000000000" pitchFamily="50" charset="0"/>
                      </a:endParaRPr>
                    </a:p>
                  </a:txBody>
                  <a:tcPr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49</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64</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61</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59</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algn="ctr" rtl="0" fontAlgn="ctr"/>
                      <a:r>
                        <a:rPr lang="es-MX" sz="1800" b="1" kern="1200" dirty="0">
                          <a:solidFill>
                            <a:srgbClr val="6B1C32"/>
                          </a:solidFill>
                          <a:latin typeface="Montserrat" panose="00000500000000000000" pitchFamily="50" charset="0"/>
                          <a:ea typeface="+mn-ea"/>
                          <a:cs typeface="+mn-cs"/>
                        </a:rPr>
                        <a:t>58</a:t>
                      </a:r>
                      <a:endParaRPr lang="es-MX" sz="1800" b="1"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1.7%</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2.3%</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2.2%</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2.1%</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ctr" latinLnBrk="0" hangingPunct="1"/>
                      <a:r>
                        <a:rPr lang="es-MX" sz="1800" b="1" kern="1200" dirty="0">
                          <a:solidFill>
                            <a:srgbClr val="6B1C32"/>
                          </a:solidFill>
                          <a:latin typeface="Montserrat" panose="00000500000000000000" pitchFamily="50" charset="0"/>
                          <a:ea typeface="+mn-ea"/>
                          <a:cs typeface="+mn-cs"/>
                        </a:rPr>
                        <a:t>2.1%</a:t>
                      </a:r>
                      <a:endParaRPr lang="es-MX" sz="1800" b="1"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r>
              <a:tr h="524732">
                <a:tc>
                  <a:txBody>
                    <a:bodyPr/>
                    <a:lstStyle/>
                    <a:p>
                      <a:pPr algn="ctr"/>
                      <a:r>
                        <a:rPr lang="es-ES" sz="1400" b="1" dirty="0">
                          <a:solidFill>
                            <a:srgbClr val="6B1C32"/>
                          </a:solidFill>
                          <a:latin typeface="Montserrat" panose="00000500000000000000" pitchFamily="50" charset="0"/>
                        </a:rPr>
                        <a:t>RA</a:t>
                      </a:r>
                      <a:endParaRPr lang="es-MX" sz="1400" b="1" dirty="0">
                        <a:solidFill>
                          <a:srgbClr val="6B1C32"/>
                        </a:solidFill>
                        <a:latin typeface="Montserrat" panose="00000500000000000000" pitchFamily="50" charset="0"/>
                      </a:endParaRPr>
                    </a:p>
                  </a:txBody>
                  <a:tcPr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443</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462</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506</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481</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algn="ctr" rtl="0" fontAlgn="ctr"/>
                      <a:r>
                        <a:rPr lang="es-MX" sz="1800" b="1" kern="1200" dirty="0">
                          <a:solidFill>
                            <a:srgbClr val="6B1C32"/>
                          </a:solidFill>
                          <a:latin typeface="Montserrat" panose="00000500000000000000" pitchFamily="50" charset="0"/>
                          <a:ea typeface="+mn-ea"/>
                          <a:cs typeface="+mn-cs"/>
                        </a:rPr>
                        <a:t>473</a:t>
                      </a:r>
                      <a:endParaRPr lang="es-MX" sz="1800" b="1"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15.7%</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16.4%</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18.0%</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17.1%</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ctr" latinLnBrk="0" hangingPunct="1"/>
                      <a:r>
                        <a:rPr lang="es-MX" sz="1800" b="1" kern="1200" dirty="0">
                          <a:solidFill>
                            <a:srgbClr val="6B1C32"/>
                          </a:solidFill>
                          <a:latin typeface="Montserrat" panose="00000500000000000000" pitchFamily="50" charset="0"/>
                          <a:ea typeface="+mn-ea"/>
                          <a:cs typeface="+mn-cs"/>
                        </a:rPr>
                        <a:t>16.8%</a:t>
                      </a:r>
                      <a:endParaRPr lang="es-MX" sz="1800" b="1"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r>
              <a:tr h="360753">
                <a:tc>
                  <a:txBody>
                    <a:bodyPr/>
                    <a:lstStyle/>
                    <a:p>
                      <a:pPr algn="ctr"/>
                      <a:r>
                        <a:rPr lang="es-ES" sz="1400" b="1" dirty="0">
                          <a:solidFill>
                            <a:srgbClr val="6B1C32"/>
                          </a:solidFill>
                          <a:latin typeface="Montserrat" panose="00000500000000000000" pitchFamily="50" charset="0"/>
                        </a:rPr>
                        <a:t>EPD</a:t>
                      </a:r>
                      <a:endParaRPr lang="es-MX" sz="1400" b="1" dirty="0">
                        <a:solidFill>
                          <a:srgbClr val="6B1C32"/>
                        </a:solidFill>
                        <a:latin typeface="Montserrat" panose="00000500000000000000" pitchFamily="50" charset="0"/>
                      </a:endParaRPr>
                    </a:p>
                  </a:txBody>
                  <a:tcPr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1395</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1127</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1246</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1180</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algn="ctr" rtl="0" fontAlgn="ctr"/>
                      <a:r>
                        <a:rPr lang="es-MX" sz="1800" b="1" kern="1200" dirty="0">
                          <a:solidFill>
                            <a:srgbClr val="6B1C32"/>
                          </a:solidFill>
                          <a:latin typeface="Montserrat" panose="00000500000000000000" pitchFamily="50" charset="0"/>
                          <a:ea typeface="+mn-ea"/>
                          <a:cs typeface="+mn-cs"/>
                        </a:rPr>
                        <a:t>1237</a:t>
                      </a:r>
                      <a:endParaRPr lang="es-MX" sz="1800" b="1"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49.5%</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40.0%</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44.2%</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41.9%</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ctr" latinLnBrk="0" hangingPunct="1"/>
                      <a:r>
                        <a:rPr lang="es-MX" sz="1800" b="1" kern="1200" dirty="0">
                          <a:solidFill>
                            <a:srgbClr val="6B1C32"/>
                          </a:solidFill>
                          <a:latin typeface="Montserrat" panose="00000500000000000000" pitchFamily="50" charset="0"/>
                          <a:ea typeface="+mn-ea"/>
                          <a:cs typeface="+mn-cs"/>
                        </a:rPr>
                        <a:t>43.9%</a:t>
                      </a:r>
                      <a:endParaRPr lang="es-MX" sz="1800" b="1"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r>
              <a:tr h="360753">
                <a:tc>
                  <a:txBody>
                    <a:bodyPr/>
                    <a:lstStyle/>
                    <a:p>
                      <a:pPr algn="ctr"/>
                      <a:r>
                        <a:rPr lang="es-ES" sz="1400" b="1" dirty="0">
                          <a:solidFill>
                            <a:srgbClr val="6B1C32"/>
                          </a:solidFill>
                          <a:latin typeface="Montserrat" panose="00000500000000000000" pitchFamily="50" charset="0"/>
                        </a:rPr>
                        <a:t>AD</a:t>
                      </a:r>
                      <a:endParaRPr lang="es-MX" sz="1400" b="1" dirty="0">
                        <a:solidFill>
                          <a:srgbClr val="6B1C32"/>
                        </a:solidFill>
                        <a:latin typeface="Montserrat" panose="00000500000000000000" pitchFamily="50" charset="0"/>
                      </a:endParaRPr>
                    </a:p>
                  </a:txBody>
                  <a:tcPr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931</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1165</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1005</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1098</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ctr" latinLnBrk="0" hangingPunct="1"/>
                      <a:r>
                        <a:rPr lang="es-MX" sz="1800" b="1" kern="1200" dirty="0">
                          <a:solidFill>
                            <a:srgbClr val="6B1C32"/>
                          </a:solidFill>
                          <a:latin typeface="Montserrat" panose="00000500000000000000" pitchFamily="50" charset="0"/>
                          <a:ea typeface="+mn-ea"/>
                          <a:cs typeface="+mn-cs"/>
                        </a:rPr>
                        <a:t>1050</a:t>
                      </a:r>
                      <a:endParaRPr lang="es-MX" sz="1800" b="1"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33.0%</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41.3%</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35.7%</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39.0%</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ctr" latinLnBrk="0" hangingPunct="1"/>
                      <a:r>
                        <a:rPr lang="es-MX" sz="1800" b="1" kern="1200" dirty="0">
                          <a:solidFill>
                            <a:srgbClr val="6B1C32"/>
                          </a:solidFill>
                          <a:latin typeface="Montserrat" panose="00000500000000000000" pitchFamily="50" charset="0"/>
                          <a:ea typeface="+mn-ea"/>
                          <a:cs typeface="+mn-cs"/>
                        </a:rPr>
                        <a:t>37.3%</a:t>
                      </a:r>
                      <a:endParaRPr lang="es-MX" sz="1800" b="1"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r>
            </a:tbl>
          </a:graphicData>
        </a:graphic>
      </p:graphicFrame>
      <p:sp>
        <p:nvSpPr>
          <p:cNvPr id="6" name="CuadroTexto 5"/>
          <p:cNvSpPr txBox="1"/>
          <p:nvPr/>
        </p:nvSpPr>
        <p:spPr>
          <a:xfrm>
            <a:off x="1139483" y="1829506"/>
            <a:ext cx="10044332" cy="1477328"/>
          </a:xfrm>
          <a:prstGeom prst="rect">
            <a:avLst/>
          </a:prstGeom>
          <a:noFill/>
        </p:spPr>
        <p:txBody>
          <a:bodyPr wrap="square">
            <a:spAutoFit/>
          </a:bodyPr>
          <a:lstStyle/>
          <a:p>
            <a:pPr marL="63500" algn="just"/>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Resultados obtenidos por los 2,818 alumnos de educación preescolar:</a:t>
            </a:r>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a:p>
            <a:pPr marL="63500" algn="just"/>
            <a:r>
              <a:rPr lang="es-ES" b="1" dirty="0">
                <a:solidFill>
                  <a:srgbClr val="3C3C3B"/>
                </a:solidFill>
                <a:latin typeface="Montserrat" panose="00000500000000000000" pitchFamily="50" charset="0"/>
                <a:ea typeface="Roboto Condensed Light"/>
                <a:cs typeface="Arial" panose="020B0604020202020204" pitchFamily="34" charset="0"/>
                <a:sym typeface="Roboto Condensed Light"/>
              </a:rPr>
              <a:t>C</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ampos formativos: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Lenguaje </a:t>
            </a:r>
            <a:r>
              <a:rPr lang="es-ES" sz="1800" b="1" dirty="0">
                <a:solidFill>
                  <a:srgbClr val="9F2240"/>
                </a:solidFill>
                <a:latin typeface="Montserrat" panose="00000500000000000000" pitchFamily="50" charset="0"/>
                <a:ea typeface="Roboto Condensed Light"/>
                <a:cs typeface="Arial" panose="020B0604020202020204" pitchFamily="34" charset="0"/>
                <a:sym typeface="Roboto Condensed Light"/>
              </a:rPr>
              <a:t>(LEN)</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 </a:t>
            </a:r>
            <a:r>
              <a:rPr lang="es-MX" sz="1800" dirty="0">
                <a:solidFill>
                  <a:srgbClr val="3C3C3B"/>
                </a:solidFill>
                <a:latin typeface="Montserrat" panose="00000500000000000000" pitchFamily="50" charset="0"/>
              </a:rPr>
              <a:t>Saberes y Pensamiento Científico </a:t>
            </a:r>
            <a:r>
              <a:rPr lang="es-MX" sz="1800" b="1" dirty="0">
                <a:solidFill>
                  <a:srgbClr val="9F2240"/>
                </a:solidFill>
                <a:latin typeface="Montserrat" panose="00000500000000000000" pitchFamily="50" charset="0"/>
              </a:rPr>
              <a:t>(SPC)</a:t>
            </a:r>
            <a:r>
              <a:rPr lang="es-MX" sz="1800" dirty="0">
                <a:solidFill>
                  <a:srgbClr val="3C3C3B"/>
                </a:solidFill>
                <a:latin typeface="Montserrat" panose="00000500000000000000" pitchFamily="50" charset="0"/>
              </a:rPr>
              <a:t>, Ética, Naturaleza y Sociedades </a:t>
            </a:r>
            <a:r>
              <a:rPr lang="es-MX" sz="1800" b="1" dirty="0">
                <a:solidFill>
                  <a:srgbClr val="9F2240"/>
                </a:solidFill>
                <a:latin typeface="Montserrat" panose="00000500000000000000" pitchFamily="50" charset="0"/>
              </a:rPr>
              <a:t>(ENS)</a:t>
            </a:r>
            <a:r>
              <a:rPr lang="es-MX" sz="1800" dirty="0">
                <a:solidFill>
                  <a:srgbClr val="3C3C3B"/>
                </a:solidFill>
                <a:latin typeface="Montserrat" panose="00000500000000000000" pitchFamily="50" charset="0"/>
              </a:rPr>
              <a:t> y De lo Humano y lo Comunitario </a:t>
            </a:r>
            <a:r>
              <a:rPr lang="es-MX" sz="1800" b="1" dirty="0">
                <a:solidFill>
                  <a:srgbClr val="9F2240"/>
                </a:solidFill>
                <a:latin typeface="Montserrat" panose="00000500000000000000" pitchFamily="50" charset="0"/>
              </a:rPr>
              <a:t>(HYC)</a:t>
            </a:r>
            <a:r>
              <a:rPr lang="es-MX" sz="1800" dirty="0">
                <a:solidFill>
                  <a:srgbClr val="3C3C3B"/>
                </a:solidFill>
                <a:latin typeface="Montserrat" panose="00000500000000000000" pitchFamily="50" charset="0"/>
              </a:rPr>
              <a:t>.</a:t>
            </a:r>
            <a:endParaRPr lang="es-MX" sz="1800" dirty="0">
              <a:solidFill>
                <a:srgbClr val="3C3C3B"/>
              </a:solidFill>
              <a:latin typeface="Montserrat" panose="00000500000000000000" pitchFamily="50" charset="0"/>
            </a:endParaRPr>
          </a:p>
          <a:p>
            <a:pPr marL="63500" algn="just"/>
            <a:r>
              <a:rPr lang="es-ES" b="1" dirty="0">
                <a:solidFill>
                  <a:srgbClr val="3C3C3B"/>
                </a:solidFill>
                <a:latin typeface="Montserrat" panose="00000500000000000000" pitchFamily="50" charset="0"/>
                <a:ea typeface="Roboto Condensed Light"/>
                <a:cs typeface="Arial" panose="020B0604020202020204" pitchFamily="34" charset="0"/>
              </a:rPr>
              <a:t>Nivel de integración de aprendizaje</a:t>
            </a:r>
            <a:r>
              <a:rPr lang="es-ES" dirty="0">
                <a:solidFill>
                  <a:srgbClr val="3C3C3B"/>
                </a:solidFill>
                <a:latin typeface="Montserrat" panose="00000500000000000000" pitchFamily="50" charset="0"/>
                <a:ea typeface="Roboto Condensed Light"/>
                <a:cs typeface="Arial" panose="020B0604020202020204" pitchFamily="34" charset="0"/>
              </a:rPr>
              <a:t>: Sin Evidencias </a:t>
            </a:r>
            <a:r>
              <a:rPr lang="es-ES" b="1" dirty="0">
                <a:solidFill>
                  <a:srgbClr val="9F2240"/>
                </a:solidFill>
                <a:latin typeface="Montserrat" panose="00000500000000000000" pitchFamily="50" charset="0"/>
                <a:ea typeface="Roboto Condensed Light"/>
                <a:cs typeface="Arial" panose="020B0604020202020204" pitchFamily="34" charset="0"/>
              </a:rPr>
              <a:t>(SE)</a:t>
            </a:r>
            <a:r>
              <a:rPr lang="es-ES" b="1" dirty="0">
                <a:solidFill>
                  <a:srgbClr val="3C3C3B"/>
                </a:solidFill>
                <a:latin typeface="Montserrat" panose="00000500000000000000" pitchFamily="50" charset="0"/>
                <a:ea typeface="Roboto Condensed Light"/>
                <a:cs typeface="Arial" panose="020B0604020202020204" pitchFamily="34" charset="0"/>
              </a:rPr>
              <a:t>, </a:t>
            </a:r>
            <a:r>
              <a:rPr lang="es-ES" dirty="0">
                <a:solidFill>
                  <a:srgbClr val="3C3C3B"/>
                </a:solidFill>
                <a:latin typeface="Montserrat" panose="00000500000000000000" pitchFamily="50" charset="0"/>
                <a:ea typeface="Roboto Condensed Light"/>
                <a:cs typeface="Arial" panose="020B0604020202020204" pitchFamily="34" charset="0"/>
              </a:rPr>
              <a:t>Requiere Apoyo</a:t>
            </a:r>
            <a:r>
              <a:rPr lang="es-ES" b="1" dirty="0">
                <a:solidFill>
                  <a:srgbClr val="3C3C3B"/>
                </a:solidFill>
                <a:latin typeface="Montserrat" panose="00000500000000000000" pitchFamily="50" charset="0"/>
                <a:ea typeface="Roboto Condensed Light"/>
                <a:cs typeface="Arial" panose="020B0604020202020204" pitchFamily="34" charset="0"/>
              </a:rPr>
              <a:t> </a:t>
            </a:r>
            <a:r>
              <a:rPr lang="es-ES" b="1" dirty="0">
                <a:solidFill>
                  <a:srgbClr val="9F2240"/>
                </a:solidFill>
                <a:latin typeface="Montserrat" panose="00000500000000000000" pitchFamily="50" charset="0"/>
                <a:ea typeface="Roboto Condensed Light"/>
                <a:cs typeface="Arial" panose="020B0604020202020204" pitchFamily="34" charset="0"/>
              </a:rPr>
              <a:t>(RA)</a:t>
            </a:r>
            <a:r>
              <a:rPr lang="es-ES" b="1" dirty="0">
                <a:solidFill>
                  <a:srgbClr val="3C3C3B"/>
                </a:solidFill>
                <a:latin typeface="Montserrat" panose="00000500000000000000" pitchFamily="50" charset="0"/>
                <a:ea typeface="Roboto Condensed Light"/>
                <a:cs typeface="Arial" panose="020B0604020202020204" pitchFamily="34" charset="0"/>
              </a:rPr>
              <a:t>,</a:t>
            </a:r>
            <a:r>
              <a:rPr lang="es-ES" dirty="0">
                <a:solidFill>
                  <a:srgbClr val="3C3C3B"/>
                </a:solidFill>
                <a:latin typeface="Montserrat" panose="00000500000000000000" pitchFamily="50" charset="0"/>
                <a:ea typeface="Roboto Condensed Light"/>
                <a:cs typeface="Arial" panose="020B0604020202020204" pitchFamily="34" charset="0"/>
              </a:rPr>
              <a:t> En Proceso de Desarrollo </a:t>
            </a:r>
            <a:r>
              <a:rPr lang="es-ES" b="1" dirty="0">
                <a:solidFill>
                  <a:srgbClr val="9F2240"/>
                </a:solidFill>
                <a:latin typeface="Montserrat" panose="00000500000000000000" pitchFamily="50" charset="0"/>
                <a:ea typeface="Roboto Condensed Light"/>
                <a:cs typeface="Arial" panose="020B0604020202020204" pitchFamily="34" charset="0"/>
              </a:rPr>
              <a:t>(EPD)</a:t>
            </a:r>
            <a:r>
              <a:rPr lang="es-ES" b="1" dirty="0">
                <a:solidFill>
                  <a:srgbClr val="3C3C3B"/>
                </a:solidFill>
                <a:latin typeface="Montserrat" panose="00000500000000000000" pitchFamily="50" charset="0"/>
                <a:ea typeface="Roboto Condensed Light"/>
                <a:cs typeface="Arial" panose="020B0604020202020204" pitchFamily="34" charset="0"/>
              </a:rPr>
              <a:t>,</a:t>
            </a:r>
            <a:r>
              <a:rPr lang="es-ES" b="1" dirty="0">
                <a:solidFill>
                  <a:srgbClr val="9F2240"/>
                </a:solidFill>
                <a:latin typeface="Montserrat" panose="00000500000000000000" pitchFamily="50" charset="0"/>
                <a:ea typeface="Roboto Condensed Light"/>
                <a:cs typeface="Arial" panose="020B0604020202020204" pitchFamily="34" charset="0"/>
              </a:rPr>
              <a:t> </a:t>
            </a:r>
            <a:r>
              <a:rPr lang="es-ES" dirty="0">
                <a:solidFill>
                  <a:srgbClr val="3C3C3B"/>
                </a:solidFill>
                <a:latin typeface="Montserrat" panose="00000500000000000000" pitchFamily="50" charset="0"/>
                <a:ea typeface="Roboto Condensed Light"/>
                <a:cs typeface="Arial" panose="020B0604020202020204" pitchFamily="34" charset="0"/>
              </a:rPr>
              <a:t>Aprendizaje Desarrollado </a:t>
            </a:r>
            <a:r>
              <a:rPr lang="es-ES" b="1" dirty="0">
                <a:solidFill>
                  <a:srgbClr val="9F2240"/>
                </a:solidFill>
                <a:latin typeface="Montserrat" panose="00000500000000000000" pitchFamily="50" charset="0"/>
                <a:ea typeface="Roboto Condensed Light"/>
                <a:cs typeface="Arial" panose="020B0604020202020204" pitchFamily="34" charset="0"/>
              </a:rPr>
              <a:t>(AD)</a:t>
            </a:r>
            <a:r>
              <a:rPr lang="es-ES" b="1" dirty="0">
                <a:solidFill>
                  <a:srgbClr val="3C3C3B"/>
                </a:solidFill>
                <a:latin typeface="Montserrat" panose="00000500000000000000" pitchFamily="50" charset="0"/>
                <a:ea typeface="Roboto Condensed Light"/>
                <a:cs typeface="Arial" panose="020B0604020202020204" pitchFamily="34" charset="0"/>
              </a:rPr>
              <a:t>.</a:t>
            </a:r>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61303" y="282459"/>
            <a:ext cx="8243668" cy="1251020"/>
          </a:xfrm>
        </p:spPr>
        <p:txBody>
          <a:bodyPr anchor="ctr"/>
          <a:lstStyle/>
          <a:p>
            <a:r>
              <a:rPr lang="en-GB" sz="3000" b="0" dirty="0">
                <a:solidFill>
                  <a:srgbClr val="6B1C32"/>
                </a:solidFill>
                <a:latin typeface="Montserrat Black" panose="00000A00000000000000" pitchFamily="50" charset="0"/>
              </a:rPr>
              <a:t>Resultados por modalidad educativa</a:t>
            </a:r>
            <a:endParaRPr lang="es-MX" sz="3000" b="0" dirty="0">
              <a:solidFill>
                <a:srgbClr val="6B1C32"/>
              </a:solidFill>
              <a:latin typeface="Montserrat Black" panose="00000A00000000000000" pitchFamily="50" charset="0"/>
            </a:endParaRPr>
          </a:p>
        </p:txBody>
      </p:sp>
      <p:graphicFrame>
        <p:nvGraphicFramePr>
          <p:cNvPr id="13" name="Tabla 12"/>
          <p:cNvGraphicFramePr>
            <a:graphicFrameLocks noGrp="1"/>
          </p:cNvGraphicFramePr>
          <p:nvPr/>
        </p:nvGraphicFramePr>
        <p:xfrm>
          <a:off x="961303" y="1601043"/>
          <a:ext cx="10470395" cy="2025746"/>
        </p:xfrm>
        <a:graphic>
          <a:graphicData uri="http://schemas.openxmlformats.org/drawingml/2006/table">
            <a:tbl>
              <a:tblPr>
                <a:tableStyleId>{0E3FDE45-AF77-4B5C-9715-49D594BDF05E}</a:tableStyleId>
              </a:tblPr>
              <a:tblGrid>
                <a:gridCol w="1246265"/>
                <a:gridCol w="614942"/>
                <a:gridCol w="614942"/>
                <a:gridCol w="614942"/>
                <a:gridCol w="614942"/>
                <a:gridCol w="614942"/>
                <a:gridCol w="614942"/>
                <a:gridCol w="614942"/>
                <a:gridCol w="614942"/>
                <a:gridCol w="614942"/>
                <a:gridCol w="614942"/>
                <a:gridCol w="614942"/>
                <a:gridCol w="614942"/>
                <a:gridCol w="614942"/>
                <a:gridCol w="614942"/>
                <a:gridCol w="614942"/>
              </a:tblGrid>
              <a:tr h="464766">
                <a:tc rowSpan="2">
                  <a:txBody>
                    <a:bodyPr/>
                    <a:lstStyle/>
                    <a:p>
                      <a:pPr algn="ctr" fontAlgn="b"/>
                      <a:r>
                        <a:rPr lang="es-ES" sz="1200" u="none" strike="noStrike" kern="1200" dirty="0">
                          <a:solidFill>
                            <a:schemeClr val="bg1"/>
                          </a:solidFill>
                          <a:effectLst/>
                          <a:latin typeface="Montserrat" panose="00000500000000000000" pitchFamily="50" charset="0"/>
                          <a:ea typeface="+mn-ea"/>
                          <a:cs typeface="+mn-cs"/>
                        </a:rPr>
                        <a:t>Nivel de integración de aprendizaje</a:t>
                      </a:r>
                      <a:endParaRPr lang="es-MX" sz="12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gridSpan="3">
                  <a:txBody>
                    <a:bodyPr/>
                    <a:lstStyle/>
                    <a:p>
                      <a:pPr algn="ctr" fontAlgn="b"/>
                      <a:r>
                        <a:rPr lang="es-MX" sz="1300" u="none" strike="noStrike" dirty="0">
                          <a:solidFill>
                            <a:schemeClr val="bg1"/>
                          </a:solidFill>
                          <a:effectLst/>
                          <a:latin typeface="Montserrat" panose="00000500000000000000" pitchFamily="50" charset="0"/>
                        </a:rPr>
                        <a:t>Lenguajes</a:t>
                      </a:r>
                      <a:endParaRPr lang="es-MX"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fontAlgn="b"/>
                      <a:r>
                        <a:rPr lang="es-MX" sz="1200" u="none" strike="noStrike" dirty="0">
                          <a:solidFill>
                            <a:schemeClr val="bg1"/>
                          </a:solidFill>
                          <a:effectLst/>
                          <a:latin typeface="Montserrat" panose="00000500000000000000" pitchFamily="50" charset="0"/>
                        </a:rPr>
                        <a:t>Saberes y Pensamiento Científico</a:t>
                      </a:r>
                      <a:endParaRPr lang="es-MX" sz="12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fontAlgn="b"/>
                      <a:r>
                        <a:rPr lang="es-MX" sz="1300" u="none" strike="noStrike" dirty="0">
                          <a:solidFill>
                            <a:schemeClr val="bg1"/>
                          </a:solidFill>
                          <a:effectLst/>
                          <a:latin typeface="Montserrat" panose="00000500000000000000" pitchFamily="50" charset="0"/>
                        </a:rPr>
                        <a:t>Ética, Naturaleza y Sociedades</a:t>
                      </a:r>
                      <a:endParaRPr lang="es-MX"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fontAlgn="b"/>
                      <a:r>
                        <a:rPr lang="es-ES" sz="1300" u="none" strike="noStrike" dirty="0">
                          <a:solidFill>
                            <a:schemeClr val="bg1"/>
                          </a:solidFill>
                          <a:effectLst/>
                          <a:latin typeface="Montserrat" panose="00000500000000000000" pitchFamily="50" charset="0"/>
                        </a:rPr>
                        <a:t>De lo Humano y lo Comunitario</a:t>
                      </a:r>
                      <a:endParaRPr lang="es-ES"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rtl="0" fontAlgn="ctr"/>
                      <a:r>
                        <a:rPr lang="es-MX" sz="1200" b="1" i="0" u="none" strike="noStrike" dirty="0">
                          <a:solidFill>
                            <a:srgbClr val="FFFFFF"/>
                          </a:solidFill>
                          <a:effectLst/>
                          <a:latin typeface="Montserrat" panose="00000500000000000000" pitchFamily="50" charset="0"/>
                        </a:rPr>
                        <a:t>Promedio de Aciertos</a:t>
                      </a:r>
                      <a:endParaRPr lang="es-MX" sz="1200" b="1" i="0" u="none" strike="noStrike" dirty="0">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c hMerge="1">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r>
              <a:tr h="259660">
                <a:tc vMerge="1">
                  <a:tcPr/>
                </a:tc>
                <a:tc>
                  <a:txBody>
                    <a:bodyPr/>
                    <a:lstStyle/>
                    <a:p>
                      <a:pPr algn="ctr" fontAlgn="b"/>
                      <a:r>
                        <a:rPr lang="es-MX" sz="1400" u="none" strike="noStrike" kern="1200" dirty="0">
                          <a:solidFill>
                            <a:schemeClr val="bg1"/>
                          </a:solidFill>
                          <a:effectLst/>
                          <a:latin typeface="Montserrat" panose="00000500000000000000" pitchFamily="50" charset="0"/>
                          <a:ea typeface="+mn-ea"/>
                          <a:cs typeface="+mn-cs"/>
                        </a:rPr>
                        <a:t>GRL</a:t>
                      </a:r>
                      <a:endParaRPr lang="es-MX" sz="14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kern="1200" dirty="0">
                          <a:solidFill>
                            <a:schemeClr val="bg1"/>
                          </a:solidFill>
                          <a:effectLst/>
                          <a:latin typeface="Montserrat" panose="00000500000000000000" pitchFamily="50" charset="0"/>
                          <a:ea typeface="+mn-ea"/>
                          <a:cs typeface="+mn-cs"/>
                        </a:rPr>
                        <a:t>IND</a:t>
                      </a:r>
                      <a:endParaRPr lang="es-MX" sz="14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GRL</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IND</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GRL</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IND</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GRL</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IND</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400" b="1" i="0" u="none" strike="noStrike">
                          <a:solidFill>
                            <a:srgbClr val="FFFFFF"/>
                          </a:solidFill>
                          <a:effectLst/>
                          <a:latin typeface="Montserrat" panose="00000500000000000000" pitchFamily="50" charset="0"/>
                        </a:rPr>
                        <a:t>GRL</a:t>
                      </a:r>
                      <a:endParaRPr lang="es-MX" sz="1400" b="1" i="0" u="none" strike="noStrike">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c>
                  <a:txBody>
                    <a:bodyPr/>
                    <a:lstStyle/>
                    <a:p>
                      <a:pPr algn="ctr" rtl="0" fontAlgn="ctr"/>
                      <a:r>
                        <a:rPr lang="es-MX" sz="1400" b="1" i="0" u="none" strike="noStrike">
                          <a:solidFill>
                            <a:srgbClr val="FFFFFF"/>
                          </a:solidFill>
                          <a:effectLst/>
                          <a:latin typeface="Montserrat" panose="00000500000000000000" pitchFamily="50" charset="0"/>
                        </a:rPr>
                        <a:t>IND</a:t>
                      </a:r>
                      <a:endParaRPr lang="es-MX" sz="1400" b="1" i="0" u="none" strike="noStrike">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c>
                  <a:txBody>
                    <a:bodyPr/>
                    <a:lstStyle/>
                    <a:p>
                      <a:pPr algn="ctr" rtl="0" fontAlgn="ctr"/>
                      <a:r>
                        <a:rPr lang="es-MX" sz="1400" b="1" i="0" u="none" strike="noStrike" dirty="0">
                          <a:solidFill>
                            <a:srgbClr val="FFFFFF"/>
                          </a:solidFill>
                          <a:effectLst/>
                          <a:latin typeface="Montserrat" panose="00000500000000000000" pitchFamily="50" charset="0"/>
                        </a:rPr>
                        <a:t>PART</a:t>
                      </a:r>
                      <a:endParaRPr lang="es-MX" sz="1400" b="1" i="0" u="none" strike="noStrike" dirty="0">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r>
              <a:tr h="325330">
                <a:tc>
                  <a:txBody>
                    <a:bodyPr/>
                    <a:lstStyle/>
                    <a:p>
                      <a:pPr algn="ctr" fontAlgn="b"/>
                      <a:r>
                        <a:rPr lang="es-ES" sz="1400" b="1" u="none" strike="noStrike" dirty="0">
                          <a:solidFill>
                            <a:schemeClr val="tx1"/>
                          </a:solidFill>
                          <a:effectLst/>
                          <a:latin typeface="Montserrat" panose="00000500000000000000" pitchFamily="50" charset="0"/>
                        </a:rPr>
                        <a:t>SE</a:t>
                      </a:r>
                      <a:endParaRPr lang="es-ES"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46</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0</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3</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54</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4</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6</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57</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0</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4</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56</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0</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3</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52.3</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1.33</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4.33</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r h="325330">
                <a:tc>
                  <a:txBody>
                    <a:bodyPr/>
                    <a:lstStyle/>
                    <a:p>
                      <a:pPr algn="ctr" fontAlgn="b"/>
                      <a:r>
                        <a:rPr lang="es-ES" sz="1400" b="1" u="none" strike="noStrike" dirty="0">
                          <a:solidFill>
                            <a:schemeClr val="tx1"/>
                          </a:solidFill>
                          <a:effectLst/>
                          <a:latin typeface="Montserrat" panose="00000500000000000000" pitchFamily="50" charset="0"/>
                        </a:rPr>
                        <a:t>RA</a:t>
                      </a:r>
                      <a:endParaRPr lang="es-ES"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347</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67</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29</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361</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70</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31</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388</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86</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32</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385</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59</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37</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365</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74.3</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30.7</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r h="325330">
                <a:tc>
                  <a:txBody>
                    <a:bodyPr/>
                    <a:lstStyle/>
                    <a:p>
                      <a:pPr algn="ctr" fontAlgn="b"/>
                      <a:r>
                        <a:rPr lang="es-MX" sz="1400" b="1" u="none" strike="noStrike" dirty="0">
                          <a:solidFill>
                            <a:schemeClr val="tx1"/>
                          </a:solidFill>
                          <a:effectLst/>
                          <a:latin typeface="Montserrat" panose="00000500000000000000" pitchFamily="50" charset="0"/>
                        </a:rPr>
                        <a:t>EPD</a:t>
                      </a:r>
                      <a:endParaRPr lang="es-MX"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1056</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217</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122</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857</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183</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87</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944</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181</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121</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881</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192</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107</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952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194</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110</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r h="325330">
                <a:tc>
                  <a:txBody>
                    <a:bodyPr/>
                    <a:lstStyle/>
                    <a:p>
                      <a:pPr algn="ctr" fontAlgn="b"/>
                      <a:r>
                        <a:rPr lang="es-MX" sz="1400" b="1" u="none" strike="noStrike" dirty="0">
                          <a:solidFill>
                            <a:schemeClr val="tx1"/>
                          </a:solidFill>
                          <a:effectLst/>
                          <a:latin typeface="Montserrat" panose="00000500000000000000" pitchFamily="50" charset="0"/>
                        </a:rPr>
                        <a:t>AD</a:t>
                      </a:r>
                      <a:endParaRPr lang="es-MX"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565</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150</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216</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742</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177</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246</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625</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167</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213</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692</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a:solidFill>
                            <a:srgbClr val="000000"/>
                          </a:solidFill>
                          <a:effectLst/>
                          <a:latin typeface="Montserrat" panose="00000500000000000000" pitchFamily="50" charset="0"/>
                        </a:rPr>
                        <a:t>183</a:t>
                      </a:r>
                      <a:endParaRPr lang="es-MX" sz="1400" b="0" i="0" u="none" strike="noStrike">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algn="ctr" rtl="0" fontAlgn="ctr"/>
                      <a:r>
                        <a:rPr lang="es-MX" sz="1400" b="0" i="0" u="none" strike="noStrike" dirty="0">
                          <a:solidFill>
                            <a:srgbClr val="000000"/>
                          </a:solidFill>
                          <a:effectLst/>
                          <a:latin typeface="Montserrat" panose="00000500000000000000" pitchFamily="50" charset="0"/>
                        </a:rPr>
                        <a:t>223</a:t>
                      </a:r>
                      <a:endParaRPr lang="es-MX" sz="1400" b="0" i="0" u="none" strike="noStrike" dirty="0">
                        <a:solidFill>
                          <a:srgbClr val="000000"/>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644</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165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225</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bl>
          </a:graphicData>
        </a:graphic>
      </p:graphicFrame>
      <p:graphicFrame>
        <p:nvGraphicFramePr>
          <p:cNvPr id="6" name="Tabla 5"/>
          <p:cNvGraphicFramePr>
            <a:graphicFrameLocks noGrp="1"/>
          </p:cNvGraphicFramePr>
          <p:nvPr/>
        </p:nvGraphicFramePr>
        <p:xfrm>
          <a:off x="961303" y="3830886"/>
          <a:ext cx="10470395" cy="2025746"/>
        </p:xfrm>
        <a:graphic>
          <a:graphicData uri="http://schemas.openxmlformats.org/drawingml/2006/table">
            <a:tbl>
              <a:tblPr>
                <a:tableStyleId>{0E3FDE45-AF77-4B5C-9715-49D594BDF05E}</a:tableStyleId>
              </a:tblPr>
              <a:tblGrid>
                <a:gridCol w="1246265"/>
                <a:gridCol w="614942"/>
                <a:gridCol w="614942"/>
                <a:gridCol w="614942"/>
                <a:gridCol w="614942"/>
                <a:gridCol w="614942"/>
                <a:gridCol w="614942"/>
                <a:gridCol w="614942"/>
                <a:gridCol w="614942"/>
                <a:gridCol w="614942"/>
                <a:gridCol w="614942"/>
                <a:gridCol w="614942"/>
                <a:gridCol w="614942"/>
                <a:gridCol w="614942"/>
                <a:gridCol w="614942"/>
                <a:gridCol w="614942"/>
              </a:tblGrid>
              <a:tr h="464766">
                <a:tc rowSpan="2">
                  <a:txBody>
                    <a:bodyPr/>
                    <a:lstStyle/>
                    <a:p>
                      <a:pPr algn="ctr" fontAlgn="b"/>
                      <a:r>
                        <a:rPr lang="es-ES" sz="1200" u="none" strike="noStrike" kern="1200" dirty="0">
                          <a:solidFill>
                            <a:schemeClr val="bg1"/>
                          </a:solidFill>
                          <a:effectLst/>
                          <a:latin typeface="Montserrat" panose="00000500000000000000" pitchFamily="50" charset="0"/>
                          <a:ea typeface="+mn-ea"/>
                          <a:cs typeface="+mn-cs"/>
                        </a:rPr>
                        <a:t>Nivel de integración de aprendizaje</a:t>
                      </a:r>
                      <a:endParaRPr lang="es-MX" sz="12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gridSpan="3">
                  <a:txBody>
                    <a:bodyPr/>
                    <a:lstStyle/>
                    <a:p>
                      <a:pPr algn="ctr" fontAlgn="b"/>
                      <a:r>
                        <a:rPr lang="es-MX" sz="1300" u="none" strike="noStrike" dirty="0">
                          <a:solidFill>
                            <a:schemeClr val="bg1"/>
                          </a:solidFill>
                          <a:effectLst/>
                          <a:latin typeface="Montserrat" panose="00000500000000000000" pitchFamily="50" charset="0"/>
                        </a:rPr>
                        <a:t>Lenguajes</a:t>
                      </a:r>
                      <a:endParaRPr lang="es-MX"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fontAlgn="b"/>
                      <a:r>
                        <a:rPr lang="es-MX" sz="1200" u="none" strike="noStrike" dirty="0">
                          <a:solidFill>
                            <a:schemeClr val="bg1"/>
                          </a:solidFill>
                          <a:effectLst/>
                          <a:latin typeface="Montserrat" panose="00000500000000000000" pitchFamily="50" charset="0"/>
                        </a:rPr>
                        <a:t>Saberes y Pensamiento Científico</a:t>
                      </a:r>
                      <a:endParaRPr lang="es-MX" sz="12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fontAlgn="b"/>
                      <a:r>
                        <a:rPr lang="es-MX" sz="1300" u="none" strike="noStrike" dirty="0">
                          <a:solidFill>
                            <a:schemeClr val="bg1"/>
                          </a:solidFill>
                          <a:effectLst/>
                          <a:latin typeface="Montserrat" panose="00000500000000000000" pitchFamily="50" charset="0"/>
                        </a:rPr>
                        <a:t>Ética, Naturaleza y Sociedades</a:t>
                      </a:r>
                      <a:endParaRPr lang="es-MX"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fontAlgn="b"/>
                      <a:r>
                        <a:rPr lang="es-ES" sz="1300" u="none" strike="noStrike" dirty="0">
                          <a:solidFill>
                            <a:schemeClr val="bg1"/>
                          </a:solidFill>
                          <a:effectLst/>
                          <a:latin typeface="Montserrat" panose="00000500000000000000" pitchFamily="50" charset="0"/>
                        </a:rPr>
                        <a:t>De lo Humano y lo Comunitario</a:t>
                      </a:r>
                      <a:endParaRPr lang="es-ES"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rtl="0" fontAlgn="ctr"/>
                      <a:r>
                        <a:rPr lang="es-MX" sz="1200" b="1" i="0" u="none" strike="noStrike" dirty="0">
                          <a:solidFill>
                            <a:srgbClr val="FFFFFF"/>
                          </a:solidFill>
                          <a:effectLst/>
                          <a:latin typeface="Montserrat" panose="00000500000000000000" pitchFamily="50" charset="0"/>
                        </a:rPr>
                        <a:t>Porcentaje del</a:t>
                      </a:r>
                      <a:endParaRPr lang="es-MX" sz="1200" b="1" i="0" u="none" strike="noStrike" dirty="0">
                        <a:solidFill>
                          <a:srgbClr val="FFFFFF"/>
                        </a:solidFill>
                        <a:effectLst/>
                        <a:latin typeface="Montserrat" panose="00000500000000000000" pitchFamily="50" charset="0"/>
                      </a:endParaRPr>
                    </a:p>
                    <a:p>
                      <a:pPr algn="ctr" rtl="0" fontAlgn="ctr"/>
                      <a:r>
                        <a:rPr lang="es-MX" sz="1200" b="1" i="0" u="none" strike="noStrike" dirty="0">
                          <a:solidFill>
                            <a:srgbClr val="FFFFFF"/>
                          </a:solidFill>
                          <a:effectLst/>
                          <a:latin typeface="Montserrat" panose="00000500000000000000" pitchFamily="50" charset="0"/>
                        </a:rPr>
                        <a:t>Promedio de Aciertos</a:t>
                      </a:r>
                      <a:endParaRPr lang="es-MX" sz="1200" b="1" i="0" u="none" strike="noStrike" dirty="0">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c hMerge="1">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r>
              <a:tr h="259660">
                <a:tc vMerge="1">
                  <a:tcPr/>
                </a:tc>
                <a:tc>
                  <a:txBody>
                    <a:bodyPr/>
                    <a:lstStyle/>
                    <a:p>
                      <a:pPr algn="ctr" fontAlgn="b"/>
                      <a:r>
                        <a:rPr lang="es-MX" sz="1400" u="none" strike="noStrike" kern="1200" dirty="0">
                          <a:solidFill>
                            <a:schemeClr val="bg1"/>
                          </a:solidFill>
                          <a:effectLst/>
                          <a:latin typeface="Montserrat" panose="00000500000000000000" pitchFamily="50" charset="0"/>
                          <a:ea typeface="+mn-ea"/>
                          <a:cs typeface="+mn-cs"/>
                        </a:rPr>
                        <a:t>GRL</a:t>
                      </a:r>
                      <a:endParaRPr lang="es-MX" sz="14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kern="1200" dirty="0">
                          <a:solidFill>
                            <a:schemeClr val="bg1"/>
                          </a:solidFill>
                          <a:effectLst/>
                          <a:latin typeface="Montserrat" panose="00000500000000000000" pitchFamily="50" charset="0"/>
                          <a:ea typeface="+mn-ea"/>
                          <a:cs typeface="+mn-cs"/>
                        </a:rPr>
                        <a:t>IND</a:t>
                      </a:r>
                      <a:endParaRPr lang="es-MX" sz="14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GRL</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IND</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GRL</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IND</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GRL</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IND</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400" b="1" i="0" u="none" strike="noStrike">
                          <a:solidFill>
                            <a:srgbClr val="FFFFFF"/>
                          </a:solidFill>
                          <a:effectLst/>
                          <a:latin typeface="Montserrat" panose="00000500000000000000" pitchFamily="50" charset="0"/>
                        </a:rPr>
                        <a:t>GRL</a:t>
                      </a:r>
                      <a:endParaRPr lang="es-MX" sz="1400" b="1" i="0" u="none" strike="noStrike">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c>
                  <a:txBody>
                    <a:bodyPr/>
                    <a:lstStyle/>
                    <a:p>
                      <a:pPr algn="ctr" rtl="0" fontAlgn="ctr"/>
                      <a:r>
                        <a:rPr lang="es-MX" sz="1400" b="1" i="0" u="none" strike="noStrike">
                          <a:solidFill>
                            <a:srgbClr val="FFFFFF"/>
                          </a:solidFill>
                          <a:effectLst/>
                          <a:latin typeface="Montserrat" panose="00000500000000000000" pitchFamily="50" charset="0"/>
                        </a:rPr>
                        <a:t>IND</a:t>
                      </a:r>
                      <a:endParaRPr lang="es-MX" sz="1400" b="1" i="0" u="none" strike="noStrike">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c>
                  <a:txBody>
                    <a:bodyPr/>
                    <a:lstStyle/>
                    <a:p>
                      <a:pPr algn="ctr" rtl="0" fontAlgn="ctr"/>
                      <a:r>
                        <a:rPr lang="es-MX" sz="1400" b="1" i="0" u="none" strike="noStrike" dirty="0">
                          <a:solidFill>
                            <a:srgbClr val="FFFFFF"/>
                          </a:solidFill>
                          <a:effectLst/>
                          <a:latin typeface="Montserrat" panose="00000500000000000000" pitchFamily="50" charset="0"/>
                        </a:rPr>
                        <a:t>PART</a:t>
                      </a:r>
                      <a:endParaRPr lang="es-MX" sz="1400" b="1" i="0" u="none" strike="noStrike" dirty="0">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r>
              <a:tr h="325330">
                <a:tc>
                  <a:txBody>
                    <a:bodyPr/>
                    <a:lstStyle/>
                    <a:p>
                      <a:pPr algn="ctr" fontAlgn="b"/>
                      <a:r>
                        <a:rPr lang="es-ES" sz="1400" b="1" u="none" strike="noStrike" dirty="0">
                          <a:solidFill>
                            <a:schemeClr val="tx1"/>
                          </a:solidFill>
                          <a:effectLst/>
                          <a:latin typeface="Montserrat" panose="00000500000000000000" pitchFamily="50" charset="0"/>
                        </a:rPr>
                        <a:t>SE</a:t>
                      </a:r>
                      <a:endParaRPr lang="es-ES"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2.3%</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0.0%</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0.8%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2.7%</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0.9%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1.6%</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0.0%</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1.1%</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0.0%</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0.8%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2.6%</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0.3%</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r h="325330">
                <a:tc>
                  <a:txBody>
                    <a:bodyPr/>
                    <a:lstStyle/>
                    <a:p>
                      <a:pPr algn="ctr" fontAlgn="b"/>
                      <a:r>
                        <a:rPr lang="es-ES" sz="1400" b="1" u="none" strike="noStrike" dirty="0">
                          <a:solidFill>
                            <a:schemeClr val="tx1"/>
                          </a:solidFill>
                          <a:effectLst/>
                          <a:latin typeface="Montserrat" panose="00000500000000000000" pitchFamily="50" charset="0"/>
                        </a:rPr>
                        <a:t>RA</a:t>
                      </a:r>
                      <a:endParaRPr lang="es-ES"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17.2%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15.4%</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7.8%</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17.9%</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16.1%</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8.4%</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19.3%</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19.8%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8.6%</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19.1%</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13.6%</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10.0%</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18.1%</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17.1%</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8.3%</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r h="325330">
                <a:tc>
                  <a:txBody>
                    <a:bodyPr/>
                    <a:lstStyle/>
                    <a:p>
                      <a:pPr algn="ctr" fontAlgn="b"/>
                      <a:r>
                        <a:rPr lang="es-MX" sz="1400" b="1" u="none" strike="noStrike" dirty="0">
                          <a:solidFill>
                            <a:schemeClr val="tx1"/>
                          </a:solidFill>
                          <a:effectLst/>
                          <a:latin typeface="Montserrat" panose="00000500000000000000" pitchFamily="50" charset="0"/>
                        </a:rPr>
                        <a:t>EPD</a:t>
                      </a:r>
                      <a:endParaRPr lang="es-MX"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52.4%</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50.0%</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33.0%</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42.6%</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42.2%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23.5%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46.9%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41.7%</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32.7%</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43.7%</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44.2%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28.9%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47.3%</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44.6%</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29.7%</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r h="325330">
                <a:tc>
                  <a:txBody>
                    <a:bodyPr/>
                    <a:lstStyle/>
                    <a:p>
                      <a:pPr algn="ctr" fontAlgn="b"/>
                      <a:r>
                        <a:rPr lang="es-MX" sz="1400" b="1" u="none" strike="noStrike" dirty="0">
                          <a:solidFill>
                            <a:schemeClr val="tx1"/>
                          </a:solidFill>
                          <a:effectLst/>
                          <a:latin typeface="Montserrat" panose="00000500000000000000" pitchFamily="50" charset="0"/>
                        </a:rPr>
                        <a:t>AD</a:t>
                      </a:r>
                      <a:endParaRPr lang="es-MX"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28.1%</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34.6%</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58.4%</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36.8%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40.8%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66.5%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31.0%</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38.5%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57.6%</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34.4%</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42.2%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60.3%</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32.0%</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37.9%</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60.8%</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08538" y="927472"/>
            <a:ext cx="8087978" cy="676246"/>
          </a:xfrm>
        </p:spPr>
        <p:txBody>
          <a:bodyPr/>
          <a:lstStyle/>
          <a:p>
            <a:r>
              <a:rPr lang="es-MX" sz="2800" b="0" dirty="0">
                <a:solidFill>
                  <a:srgbClr val="6B1C32"/>
                </a:solidFill>
                <a:latin typeface="Montserrat Black" panose="00000A00000000000000" pitchFamily="50" charset="0"/>
              </a:rPr>
              <a:t>Análisis de los resultados Generales</a:t>
            </a:r>
            <a:br>
              <a:rPr lang="es-MX" sz="2800" b="0" dirty="0">
                <a:solidFill>
                  <a:srgbClr val="6B1C32"/>
                </a:solidFill>
                <a:latin typeface="Montserrat Black" panose="00000A00000000000000" pitchFamily="50" charset="0"/>
              </a:rPr>
            </a:br>
            <a:endParaRPr lang="es-MX" sz="2800" b="0" dirty="0">
              <a:solidFill>
                <a:srgbClr val="6B1C32"/>
              </a:solidFill>
              <a:latin typeface="Montserrat Black" panose="00000A00000000000000" pitchFamily="50" charset="0"/>
            </a:endParaRPr>
          </a:p>
        </p:txBody>
      </p:sp>
      <p:sp>
        <p:nvSpPr>
          <p:cNvPr id="2" name="Marcador de contenido 1"/>
          <p:cNvSpPr>
            <a:spLocks noGrp="1"/>
          </p:cNvSpPr>
          <p:nvPr>
            <p:ph sz="half" idx="2"/>
          </p:nvPr>
        </p:nvSpPr>
        <p:spPr>
          <a:xfrm>
            <a:off x="908538" y="1824326"/>
            <a:ext cx="10374923" cy="4388907"/>
          </a:xfrm>
        </p:spPr>
        <p:txBody>
          <a:bodyPr>
            <a:normAutofit fontScale="62500" lnSpcReduction="20000"/>
          </a:bodyPr>
          <a:lstStyle/>
          <a:p>
            <a:pPr algn="just"/>
            <a:r>
              <a:rPr lang="es-MX" b="1" dirty="0">
                <a:solidFill>
                  <a:srgbClr val="3C3C3B"/>
                </a:solidFill>
              </a:rPr>
              <a:t>1. </a:t>
            </a:r>
            <a:r>
              <a:rPr lang="es-MX" sz="2300" b="1" dirty="0">
                <a:solidFill>
                  <a:srgbClr val="3C3C3B"/>
                </a:solidFill>
                <a:latin typeface="Montserrat" panose="00000500000000000000" pitchFamily="50" charset="0"/>
                <a:ea typeface="Roboto Condensed Light"/>
                <a:cs typeface="Arial" panose="020B0604020202020204" pitchFamily="34" charset="0"/>
              </a:rPr>
              <a:t>Desempeño </a:t>
            </a:r>
            <a:r>
              <a:rPr lang="es-MX" sz="2300" b="1" dirty="0">
                <a:solidFill>
                  <a:srgbClr val="3C3C3B"/>
                </a:solidFill>
                <a:latin typeface="Montserrat" panose="00000500000000000000" pitchFamily="50" charset="0"/>
                <a:ea typeface="Roboto Condensed Light"/>
                <a:cs typeface="Arial" panose="020B0604020202020204" pitchFamily="34" charset="0"/>
                <a:sym typeface="Arial" panose="020B0604020202020204"/>
              </a:rPr>
              <a:t>General</a:t>
            </a:r>
            <a:r>
              <a:rPr lang="es-MX" sz="2300" b="1" dirty="0">
                <a:solidFill>
                  <a:srgbClr val="3C3C3B"/>
                </a:solidFill>
                <a:latin typeface="Montserrat" panose="00000500000000000000" pitchFamily="50" charset="0"/>
                <a:ea typeface="Roboto Condensed Light"/>
                <a:cs typeface="Arial" panose="020B0604020202020204" pitchFamily="34" charset="0"/>
              </a:rPr>
              <a:t>:</a:t>
            </a:r>
            <a:endParaRPr lang="es-MX" sz="2300" b="1" dirty="0">
              <a:solidFill>
                <a:srgbClr val="3C3C3B"/>
              </a:solidFill>
              <a:latin typeface="Montserrat" panose="00000500000000000000" pitchFamily="50" charset="0"/>
              <a:ea typeface="Roboto Condensed Light"/>
              <a:cs typeface="Arial" panose="020B0604020202020204" pitchFamily="34" charset="0"/>
            </a:endParaRPr>
          </a:p>
          <a:p>
            <a:pPr algn="just"/>
            <a:r>
              <a:rPr lang="es-MX" sz="2300" dirty="0">
                <a:solidFill>
                  <a:srgbClr val="3C3C3B"/>
                </a:solidFill>
                <a:latin typeface="Montserrat" panose="00000500000000000000" pitchFamily="50" charset="0"/>
                <a:ea typeface="Roboto Condensed Light"/>
                <a:cs typeface="Arial" panose="020B0604020202020204" pitchFamily="34" charset="0"/>
              </a:rPr>
              <a:t>Dominio Medio: La mayoría de los estudiantes se encuentran en el nivel "En Proceso de Desarrollo" (EPD) en todas las áreas. Esto sugiere que, en general, los estudiantes están adquiriendo los conocimientos básicos, pero aún requieren más práctica y consolidación.</a:t>
            </a:r>
            <a:endParaRPr lang="es-MX" sz="2300" dirty="0">
              <a:solidFill>
                <a:srgbClr val="3C3C3B"/>
              </a:solidFill>
              <a:latin typeface="Montserrat" panose="00000500000000000000" pitchFamily="50" charset="0"/>
              <a:ea typeface="Roboto Condensed Light"/>
              <a:cs typeface="Arial" panose="020B0604020202020204" pitchFamily="34" charset="0"/>
            </a:endParaRPr>
          </a:p>
          <a:p>
            <a:pPr algn="just"/>
            <a:r>
              <a:rPr lang="es-MX" sz="2300" dirty="0">
                <a:solidFill>
                  <a:srgbClr val="3C3C3B"/>
                </a:solidFill>
                <a:latin typeface="Montserrat" panose="00000500000000000000" pitchFamily="50" charset="0"/>
                <a:ea typeface="Roboto Condensed Light"/>
                <a:cs typeface="Arial" panose="020B0604020202020204" pitchFamily="34" charset="0"/>
              </a:rPr>
              <a:t>Variabilidad entre Áreas: Si bien el nivel "En Proceso de Desarrollo" predomina, se observan algunas diferencias entre las áreas. Por ejemplo, en el área de "Saberes y Pensamiento Científico" hay un porcentaje ligeramente mayor de estudiantes en el nivel "Aprendizaje Desarrollado" (AD), mientras que en el área de "Ética, Naturaleza y Sociedades" hay un porcentaje ligeramente mayor de estudiantes en los niveles más bajos (RA y SE).</a:t>
            </a:r>
            <a:endParaRPr lang="es-MX" sz="2300" dirty="0">
              <a:solidFill>
                <a:srgbClr val="3C3C3B"/>
              </a:solidFill>
              <a:latin typeface="Montserrat" panose="00000500000000000000" pitchFamily="50" charset="0"/>
              <a:ea typeface="Roboto Condensed Light"/>
              <a:cs typeface="Arial" panose="020B0604020202020204" pitchFamily="34" charset="0"/>
            </a:endParaRPr>
          </a:p>
          <a:p>
            <a:pPr algn="just"/>
            <a:r>
              <a:rPr lang="es-MX" sz="2300" b="1" dirty="0">
                <a:solidFill>
                  <a:srgbClr val="3C3C3B"/>
                </a:solidFill>
                <a:latin typeface="Montserrat" panose="00000500000000000000" pitchFamily="50" charset="0"/>
                <a:ea typeface="Roboto Condensed Light"/>
                <a:cs typeface="Arial" panose="020B0604020202020204" pitchFamily="34" charset="0"/>
              </a:rPr>
              <a:t>2. Niveles de Integración:</a:t>
            </a:r>
            <a:endParaRPr lang="es-MX" sz="2300" b="1" dirty="0">
              <a:solidFill>
                <a:srgbClr val="3C3C3B"/>
              </a:solidFill>
              <a:latin typeface="Montserrat" panose="00000500000000000000" pitchFamily="50" charset="0"/>
              <a:ea typeface="Roboto Condensed Light"/>
              <a:cs typeface="Arial" panose="020B0604020202020204" pitchFamily="34" charset="0"/>
            </a:endParaRPr>
          </a:p>
          <a:p>
            <a:pPr algn="just"/>
            <a:r>
              <a:rPr lang="es-MX" sz="2300" dirty="0">
                <a:solidFill>
                  <a:srgbClr val="3C3C3B"/>
                </a:solidFill>
                <a:latin typeface="Montserrat" panose="00000500000000000000" pitchFamily="50" charset="0"/>
                <a:ea typeface="Roboto Condensed Light"/>
                <a:cs typeface="Arial" panose="020B0604020202020204" pitchFamily="34" charset="0"/>
              </a:rPr>
              <a:t>Sin Evidencias de Desarrollo (SE): Un porcentaje relativamente bajo de estudiantes se encuentra en este nivel en todas las áreas, lo que indica que en general los estudiantes han adquirido algunos conocimientos básicos.</a:t>
            </a:r>
            <a:endParaRPr lang="es-MX" sz="2300" dirty="0">
              <a:solidFill>
                <a:srgbClr val="3C3C3B"/>
              </a:solidFill>
              <a:latin typeface="Montserrat" panose="00000500000000000000" pitchFamily="50" charset="0"/>
              <a:ea typeface="Roboto Condensed Light"/>
              <a:cs typeface="Arial" panose="020B0604020202020204" pitchFamily="34" charset="0"/>
            </a:endParaRPr>
          </a:p>
          <a:p>
            <a:pPr algn="just"/>
            <a:r>
              <a:rPr lang="es-MX" sz="2300" dirty="0">
                <a:solidFill>
                  <a:srgbClr val="3C3C3B"/>
                </a:solidFill>
                <a:latin typeface="Montserrat" panose="00000500000000000000" pitchFamily="50" charset="0"/>
                <a:ea typeface="Roboto Condensed Light"/>
                <a:cs typeface="Arial" panose="020B0604020202020204" pitchFamily="34" charset="0"/>
              </a:rPr>
              <a:t>Requiere Apoyo (RA): Un porcentaje considerable de estudiantes requiere apoyo adicional en todas las áreas, especialmente en "Ética, Naturaleza y Sociedades". Esto sugiere la necesidad de implementar estrategias de refuerzo para estos estudiantes.</a:t>
            </a:r>
            <a:endParaRPr lang="es-MX" sz="2300" dirty="0">
              <a:solidFill>
                <a:srgbClr val="3C3C3B"/>
              </a:solidFill>
              <a:latin typeface="Montserrat" panose="00000500000000000000" pitchFamily="50" charset="0"/>
              <a:ea typeface="Roboto Condensed Light"/>
              <a:cs typeface="Arial" panose="020B0604020202020204" pitchFamily="34" charset="0"/>
            </a:endParaRPr>
          </a:p>
          <a:p>
            <a:pPr algn="just"/>
            <a:r>
              <a:rPr lang="es-MX" sz="2300" dirty="0">
                <a:solidFill>
                  <a:srgbClr val="3C3C3B"/>
                </a:solidFill>
                <a:latin typeface="Montserrat" panose="00000500000000000000" pitchFamily="50" charset="0"/>
                <a:ea typeface="Roboto Condensed Light"/>
                <a:cs typeface="Arial" panose="020B0604020202020204" pitchFamily="34" charset="0"/>
              </a:rPr>
              <a:t>En Proceso de Desarrollo (EPD): Como se mencionó anteriormente, este es el nivel más común en todas las áreas, lo que indica que la mayoría de los estudiantes están progresando en su aprendizaje.</a:t>
            </a:r>
            <a:endParaRPr lang="es-MX" sz="2300" dirty="0">
              <a:solidFill>
                <a:srgbClr val="3C3C3B"/>
              </a:solidFill>
              <a:latin typeface="Montserrat" panose="00000500000000000000" pitchFamily="50" charset="0"/>
              <a:ea typeface="Roboto Condensed Light"/>
              <a:cs typeface="Arial" panose="020B0604020202020204" pitchFamily="34" charset="0"/>
            </a:endParaRPr>
          </a:p>
          <a:p>
            <a:pPr algn="just"/>
            <a:r>
              <a:rPr lang="es-MX" sz="2300" dirty="0">
                <a:solidFill>
                  <a:srgbClr val="3C3C3B"/>
                </a:solidFill>
                <a:latin typeface="Montserrat" panose="00000500000000000000" pitchFamily="50" charset="0"/>
                <a:ea typeface="Roboto Condensed Light"/>
                <a:cs typeface="Arial" panose="020B0604020202020204" pitchFamily="34" charset="0"/>
              </a:rPr>
              <a:t>Aprendizaje Desarrollado (AD): Aunque un porcentaje menor de estudiantes ha alcanzado este nivel, es importante destacar que en todas las áreas hay estudiantes que demuestran un alto nivel de dominio.</a:t>
            </a:r>
            <a:endParaRPr lang="es-MX" sz="2300" dirty="0">
              <a:solidFill>
                <a:srgbClr val="3C3C3B"/>
              </a:solidFill>
              <a:latin typeface="Montserrat" panose="00000500000000000000" pitchFamily="50" charset="0"/>
              <a:ea typeface="Roboto Condensed Light"/>
              <a:cs typeface="Arial" panose="020B0604020202020204" pitchFamily="34" charset="0"/>
            </a:endParaRPr>
          </a:p>
          <a:p>
            <a:pPr algn="just"/>
            <a:endParaRPr lang="es-MX" sz="2300" dirty="0">
              <a:solidFill>
                <a:srgbClr val="3C3C3B"/>
              </a:solidFill>
              <a:latin typeface="Montserrat" panose="00000500000000000000" pitchFamily="50" charset="0"/>
              <a:ea typeface="Roboto Condensed Light"/>
              <a:cs typeface="Arial" panose="020B0604020202020204" pitchFamily="34" charset="0"/>
            </a:endParaRPr>
          </a:p>
          <a:p>
            <a:pPr algn="just"/>
            <a:endParaRPr lang="es-MX" sz="2300" dirty="0">
              <a:solidFill>
                <a:srgbClr val="3C3C3B"/>
              </a:solidFill>
              <a:latin typeface="Montserrat" panose="00000500000000000000" pitchFamily="50" charset="0"/>
              <a:ea typeface="Roboto Condensed Light"/>
              <a:cs typeface="Arial" panose="020B0604020202020204" pitchFamily="34" charset="0"/>
            </a:endParaRPr>
          </a:p>
          <a:p>
            <a:pPr algn="just"/>
            <a:endParaRPr lang="es-MX" dirty="0">
              <a:solidFill>
                <a:srgbClr val="3C3C3B"/>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2"/>
          </p:nvPr>
        </p:nvSpPr>
        <p:spPr>
          <a:xfrm>
            <a:off x="914400" y="2389461"/>
            <a:ext cx="10234246" cy="2688445"/>
          </a:xfrm>
        </p:spPr>
        <p:txBody>
          <a:bodyPr>
            <a:normAutofit/>
          </a:bodyPr>
          <a:lstStyle/>
          <a:p>
            <a:pPr algn="just">
              <a:lnSpc>
                <a:spcPct val="70000"/>
              </a:lnSpc>
            </a:pPr>
            <a:r>
              <a:rPr lang="es-MX" sz="1800" b="1" dirty="0">
                <a:solidFill>
                  <a:srgbClr val="3C3C3B"/>
                </a:solidFill>
                <a:latin typeface="Montserrat" panose="00000500000000000000" pitchFamily="50" charset="0"/>
                <a:ea typeface="Roboto Condensed Light"/>
                <a:cs typeface="Arial" panose="020B0604020202020204" pitchFamily="34" charset="0"/>
              </a:rPr>
              <a:t>Necesidad de Apoyo Diferenciado: </a:t>
            </a:r>
            <a:r>
              <a:rPr lang="es-MX" sz="1800" dirty="0">
                <a:solidFill>
                  <a:srgbClr val="3C3C3B"/>
                </a:solidFill>
                <a:latin typeface="Montserrat" panose="00000500000000000000" pitchFamily="50" charset="0"/>
                <a:ea typeface="Roboto Condensed Light"/>
                <a:cs typeface="Arial" panose="020B0604020202020204" pitchFamily="34" charset="0"/>
              </a:rPr>
              <a:t>Los resultados indican que es necesario implementar estrategias de enseñanza y aprendizaje diferenciadas para atender las necesidades específicas de cada estudiante, según su nivel de dominio en cada área.</a:t>
            </a:r>
            <a:endParaRPr lang="es-MX" sz="1800" dirty="0">
              <a:solidFill>
                <a:srgbClr val="3C3C3B"/>
              </a:solidFill>
              <a:latin typeface="Montserrat" panose="00000500000000000000" pitchFamily="50" charset="0"/>
              <a:ea typeface="Roboto Condensed Light"/>
              <a:cs typeface="Arial" panose="020B0604020202020204" pitchFamily="34" charset="0"/>
            </a:endParaRPr>
          </a:p>
          <a:p>
            <a:pPr algn="just">
              <a:lnSpc>
                <a:spcPct val="70000"/>
              </a:lnSpc>
            </a:pPr>
            <a:r>
              <a:rPr lang="es-MX" sz="1800" b="1" dirty="0">
                <a:solidFill>
                  <a:srgbClr val="3C3C3B"/>
                </a:solidFill>
                <a:latin typeface="Montserrat" panose="00000500000000000000" pitchFamily="50" charset="0"/>
                <a:ea typeface="Roboto Condensed Light"/>
                <a:cs typeface="Arial" panose="020B0604020202020204" pitchFamily="34" charset="0"/>
              </a:rPr>
              <a:t>Fortalecimiento de las Áreas Débiles: </a:t>
            </a:r>
            <a:r>
              <a:rPr lang="es-MX" sz="1800" dirty="0">
                <a:solidFill>
                  <a:srgbClr val="3C3C3B"/>
                </a:solidFill>
                <a:latin typeface="Montserrat" panose="00000500000000000000" pitchFamily="50" charset="0"/>
                <a:ea typeface="Roboto Condensed Light"/>
                <a:cs typeface="Arial" panose="020B0604020202020204" pitchFamily="34" charset="0"/>
              </a:rPr>
              <a:t>Se requiere un mayor énfasis en las áreas donde los estudiantes presentan mayores dificultades, como "Ética, Naturaleza y Sociedades".</a:t>
            </a:r>
            <a:endParaRPr lang="es-MX" sz="1800" dirty="0">
              <a:solidFill>
                <a:srgbClr val="3C3C3B"/>
              </a:solidFill>
              <a:latin typeface="Montserrat" panose="00000500000000000000" pitchFamily="50" charset="0"/>
              <a:ea typeface="Roboto Condensed Light"/>
              <a:cs typeface="Arial" panose="020B0604020202020204" pitchFamily="34" charset="0"/>
            </a:endParaRPr>
          </a:p>
          <a:p>
            <a:pPr algn="just">
              <a:lnSpc>
                <a:spcPct val="70000"/>
              </a:lnSpc>
            </a:pPr>
            <a:r>
              <a:rPr lang="es-MX" sz="1800" b="1" dirty="0">
                <a:solidFill>
                  <a:srgbClr val="3C3C3B"/>
                </a:solidFill>
                <a:latin typeface="Montserrat" panose="00000500000000000000" pitchFamily="50" charset="0"/>
                <a:ea typeface="Roboto Condensed Light"/>
                <a:cs typeface="Arial" panose="020B0604020202020204" pitchFamily="34" charset="0"/>
              </a:rPr>
              <a:t>Equidad Educativa: </a:t>
            </a:r>
            <a:r>
              <a:rPr lang="es-MX" sz="1800" dirty="0">
                <a:solidFill>
                  <a:srgbClr val="3C3C3B"/>
                </a:solidFill>
                <a:latin typeface="Montserrat" panose="00000500000000000000" pitchFamily="50" charset="0"/>
                <a:ea typeface="Roboto Condensed Light"/>
                <a:cs typeface="Arial" panose="020B0604020202020204" pitchFamily="34" charset="0"/>
              </a:rPr>
              <a:t>Es importante trabajar para reducir las brechas existentes entre los estudiantes y garantizar que todos tengan las mismas oportunidades de aprendizaje</a:t>
            </a:r>
            <a:endParaRPr lang="es-MX" sz="1800" dirty="0">
              <a:solidFill>
                <a:srgbClr val="3C3C3B"/>
              </a:solidFill>
              <a:latin typeface="Montserrat" panose="00000500000000000000" pitchFamily="50" charset="0"/>
              <a:ea typeface="Roboto Condensed Light"/>
              <a:cs typeface="Arial" panose="020B0604020202020204" pitchFamily="34" charset="0"/>
            </a:endParaRPr>
          </a:p>
          <a:p>
            <a:pPr algn="just">
              <a:lnSpc>
                <a:spcPct val="70000"/>
              </a:lnSpc>
            </a:pPr>
            <a:endParaRPr lang="es-MX" sz="1800" dirty="0">
              <a:solidFill>
                <a:srgbClr val="3C3C3B"/>
              </a:solidFill>
              <a:latin typeface="Montserrat" panose="00000500000000000000" pitchFamily="50" charset="0"/>
              <a:ea typeface="Roboto Condensed Light"/>
              <a:cs typeface="Arial" panose="020B0604020202020204" pitchFamily="34" charset="0"/>
            </a:endParaRPr>
          </a:p>
        </p:txBody>
      </p:sp>
      <p:sp>
        <p:nvSpPr>
          <p:cNvPr id="3" name="Título 2"/>
          <p:cNvSpPr>
            <a:spLocks noGrp="1"/>
          </p:cNvSpPr>
          <p:nvPr>
            <p:ph type="title"/>
          </p:nvPr>
        </p:nvSpPr>
        <p:spPr>
          <a:xfrm>
            <a:off x="914400" y="692330"/>
            <a:ext cx="8006862" cy="966653"/>
          </a:xfrm>
        </p:spPr>
        <p:txBody>
          <a:bodyPr/>
          <a:lstStyle/>
          <a:p>
            <a:r>
              <a:rPr lang="es-MX" sz="2400" b="0" dirty="0">
                <a:solidFill>
                  <a:srgbClr val="3C3C3B"/>
                </a:solidFill>
                <a:latin typeface="Montserrat Black" panose="00000A00000000000000" pitchFamily="50" charset="0"/>
              </a:rPr>
              <a:t>Implicaciones para la Educación</a:t>
            </a:r>
            <a:endParaRPr lang="es-MX" sz="2400" b="0" dirty="0">
              <a:solidFill>
                <a:srgbClr val="3C3C3B"/>
              </a:solidFill>
              <a:latin typeface="Montserrat Black" panose="00000A00000000000000" pitchFamily="50"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Resultados de educación preescolar</a:t>
            </a:r>
            <a:endParaRPr lang="es-MX" dirty="0"/>
          </a:p>
        </p:txBody>
      </p:sp>
      <p:sp>
        <p:nvSpPr>
          <p:cNvPr id="6" name="Marcador de contenido 5"/>
          <p:cNvSpPr>
            <a:spLocks noGrp="1"/>
          </p:cNvSpPr>
          <p:nvPr>
            <p:ph sz="half" idx="2"/>
          </p:nvPr>
        </p:nvSpPr>
        <p:spPr/>
        <p:txBody>
          <a:bodyPr>
            <a:normAutofit/>
          </a:bodyPr>
          <a:lstStyle/>
          <a:p>
            <a:pPr algn="ctr"/>
            <a:r>
              <a:rPr lang="es-ES" sz="4000" b="1" dirty="0">
                <a:solidFill>
                  <a:schemeClr val="bg1">
                    <a:lumMod val="50000"/>
                  </a:schemeClr>
                </a:solidFill>
              </a:rPr>
              <a:t>LENGUAJES</a:t>
            </a:r>
            <a:endParaRPr lang="es-MX" sz="4000" b="1" dirty="0">
              <a:solidFill>
                <a:schemeClr val="bg1">
                  <a:lumMod val="50000"/>
                </a:schemeClr>
              </a:solidFill>
            </a:endParaRPr>
          </a:p>
        </p:txBody>
      </p:sp>
      <p:sp>
        <p:nvSpPr>
          <p:cNvPr id="9" name="CuadroTexto 8"/>
          <p:cNvSpPr txBox="1"/>
          <p:nvPr/>
        </p:nvSpPr>
        <p:spPr>
          <a:xfrm>
            <a:off x="3053687" y="3247746"/>
            <a:ext cx="6107372" cy="369332"/>
          </a:xfrm>
          <a:prstGeom prst="rect">
            <a:avLst/>
          </a:prstGeom>
          <a:noFill/>
        </p:spPr>
        <p:txBody>
          <a:bodyPr wrap="square">
            <a:spAutoFit/>
          </a:bodyPr>
          <a:lstStyle/>
          <a:p>
            <a:endParaRPr lang="es-MX" dirty="0"/>
          </a:p>
        </p:txBody>
      </p:sp>
      <p:sp>
        <p:nvSpPr>
          <p:cNvPr id="11" name="CuadroTexto 10"/>
          <p:cNvSpPr txBox="1"/>
          <p:nvPr/>
        </p:nvSpPr>
        <p:spPr>
          <a:xfrm>
            <a:off x="3053687" y="3247746"/>
            <a:ext cx="6107372" cy="369332"/>
          </a:xfrm>
          <a:prstGeom prst="rect">
            <a:avLst/>
          </a:prstGeom>
          <a:noFill/>
        </p:spPr>
        <p:txBody>
          <a:bodyPr wrap="square">
            <a:spAutoFit/>
          </a:bodyPr>
          <a:lstStyle/>
          <a:p>
            <a:endParaRPr lang="es-MX" dirty="0"/>
          </a:p>
        </p:txBody>
      </p:sp>
      <p:pic>
        <p:nvPicPr>
          <p:cNvPr id="17" name="Imagen 16"/>
          <p:cNvPicPr>
            <a:picLocks noChangeAspect="1"/>
          </p:cNvPicPr>
          <p:nvPr/>
        </p:nvPicPr>
        <p:blipFill>
          <a:blip r:embed="rId1"/>
          <a:stretch>
            <a:fillRect/>
          </a:stretch>
        </p:blipFill>
        <p:spPr>
          <a:xfrm>
            <a:off x="3924979" y="3617078"/>
            <a:ext cx="4364788" cy="3135756"/>
          </a:xfrm>
          <a:prstGeom prst="rect">
            <a:avLst/>
          </a:prstGeom>
        </p:spPr>
      </p:pic>
      <p:pic>
        <p:nvPicPr>
          <p:cNvPr id="25" name="Imagen 24"/>
          <p:cNvPicPr>
            <a:picLocks noChangeAspect="1"/>
          </p:cNvPicPr>
          <p:nvPr/>
        </p:nvPicPr>
        <p:blipFill>
          <a:blip r:embed="rId2"/>
          <a:stretch>
            <a:fillRect/>
          </a:stretch>
        </p:blipFill>
        <p:spPr>
          <a:xfrm>
            <a:off x="863833" y="3977075"/>
            <a:ext cx="2564943" cy="2265042"/>
          </a:xfrm>
          <a:prstGeom prst="rect">
            <a:avLst/>
          </a:prstGeom>
        </p:spPr>
      </p:pic>
      <p:pic>
        <p:nvPicPr>
          <p:cNvPr id="27" name="Imagen 26"/>
          <p:cNvPicPr>
            <a:picLocks noChangeAspect="1"/>
          </p:cNvPicPr>
          <p:nvPr/>
        </p:nvPicPr>
        <p:blipFill>
          <a:blip r:embed="rId3"/>
          <a:stretch>
            <a:fillRect/>
          </a:stretch>
        </p:blipFill>
        <p:spPr>
          <a:xfrm>
            <a:off x="9035715" y="4127795"/>
            <a:ext cx="2292452" cy="21143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42536" y="520504"/>
            <a:ext cx="7846142" cy="966653"/>
          </a:xfrm>
        </p:spPr>
        <p:txBody>
          <a:bodyPr/>
          <a:lstStyle/>
          <a:p>
            <a:pPr algn="ctr"/>
            <a:r>
              <a:rPr lang="en-GB" sz="2400" b="0" dirty="0">
                <a:solidFill>
                  <a:srgbClr val="6B1C32"/>
                </a:solidFill>
                <a:latin typeface="Montserrat" panose="00000500000000000000" pitchFamily="50" charset="0"/>
              </a:rPr>
              <a:t>Porcentaje del nivel de integración del aprendizaje </a:t>
            </a:r>
            <a:r>
              <a:rPr lang="en-GB" sz="2400" b="0" dirty="0">
                <a:solidFill>
                  <a:srgbClr val="6B1C32"/>
                </a:solidFill>
                <a:latin typeface="Montserrat Black" panose="00000A00000000000000" pitchFamily="50" charset="0"/>
              </a:rPr>
              <a:t>“Lenguajes”</a:t>
            </a:r>
            <a:endParaRPr lang="es-MX" sz="2400" b="0" dirty="0">
              <a:solidFill>
                <a:srgbClr val="6B1C32"/>
              </a:solidFill>
              <a:latin typeface="Montserrat" panose="00000500000000000000" pitchFamily="50" charset="0"/>
            </a:endParaRPr>
          </a:p>
        </p:txBody>
      </p:sp>
      <p:graphicFrame>
        <p:nvGraphicFramePr>
          <p:cNvPr id="7" name="Gráfico 6"/>
          <p:cNvGraphicFramePr/>
          <p:nvPr/>
        </p:nvGraphicFramePr>
        <p:xfrm>
          <a:off x="1211167" y="1828976"/>
          <a:ext cx="9958581" cy="4403013"/>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sz="half" idx="2"/>
          </p:nvPr>
        </p:nvSpPr>
        <p:spPr bwMode="auto">
          <a:xfrm>
            <a:off x="914400" y="2046685"/>
            <a:ext cx="1035918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Dominio General:</a:t>
            </a:r>
            <a:r>
              <a:rPr kumimoji="0" lang="es-MX" altLang="es-MX" sz="1800" b="0" i="0" u="none" strike="noStrike" cap="none" normalizeH="0" baseline="0" dirty="0">
                <a:ln>
                  <a:noFill/>
                </a:ln>
                <a:solidFill>
                  <a:srgbClr val="3C3C3B"/>
                </a:solidFill>
                <a:effectLst/>
                <a:latin typeface="Arial" panose="020B0604020202020204" pitchFamily="34" charset="0"/>
              </a:rPr>
              <a:t> La mayoría de los niños en todas las modalidades educativas se encuentran en el nivel "En Proceso de Desarrollo" (EPD). Esto indica que, en general, los niños están adquiriendo las habilidades lingüísticas básicas, pero aún requieren más experiencias y actividades para consolidar sus conocimientos.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Variabilidad entre Modalidades:</a:t>
            </a:r>
            <a:r>
              <a:rPr kumimoji="0" lang="es-MX" altLang="es-MX" sz="1800" b="0" i="0" u="none" strike="noStrike" cap="none" normalizeH="0" baseline="0" dirty="0">
                <a:ln>
                  <a:noFill/>
                </a:ln>
                <a:solidFill>
                  <a:srgbClr val="3C3C3B"/>
                </a:solidFill>
                <a:effectLst/>
                <a:latin typeface="Arial" panose="020B0604020202020204" pitchFamily="34" charset="0"/>
              </a:rPr>
              <a:t>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Escuelas Particulares:</a:t>
            </a:r>
            <a:r>
              <a:rPr kumimoji="0" lang="es-MX" altLang="es-MX" sz="1800" b="0" i="0" u="none" strike="noStrike" cap="none" normalizeH="0" baseline="0" dirty="0">
                <a:ln>
                  <a:noFill/>
                </a:ln>
                <a:solidFill>
                  <a:srgbClr val="3C3C3B"/>
                </a:solidFill>
                <a:effectLst/>
                <a:latin typeface="Arial" panose="020B0604020202020204" pitchFamily="34" charset="0"/>
              </a:rPr>
              <a:t> Destacan con un mayor porcentaje de niños en el nivel "Aprendizaje Desarrollado" (AD). Esto sugiere que ofrecen un entorno de aprendizaje más enriquecido en cuanto al desarrollo del lenguaje.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Escuelas Indígenas y Generales:</a:t>
            </a:r>
            <a:r>
              <a:rPr kumimoji="0" lang="es-MX" altLang="es-MX" sz="1800" b="0" i="0" u="none" strike="noStrike" cap="none" normalizeH="0" baseline="0" dirty="0">
                <a:ln>
                  <a:noFill/>
                </a:ln>
                <a:solidFill>
                  <a:srgbClr val="3C3C3B"/>
                </a:solidFill>
                <a:effectLst/>
                <a:latin typeface="Arial" panose="020B0604020202020204" pitchFamily="34" charset="0"/>
              </a:rPr>
              <a:t> Presentan resultados similares, con un porcentaje ligeramente menor de niños en el nivel "Aprendizaje Desarrollado" (AD) y un mayor porcentaje en los niveles "Requiere Apoyo" (RA) y "Sin Evidencias de Desarrollo" (SE). Esto podría deberse a factores como recursos limitados, diferencias en el enfoque pedagógico o el contexto sociocultural.</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1800" b="0" i="0" u="none" strike="noStrike" cap="none" normalizeH="0" baseline="0" dirty="0">
              <a:ln>
                <a:noFill/>
              </a:ln>
              <a:solidFill>
                <a:srgbClr val="3C3C3B"/>
              </a:solidFill>
              <a:effectLst/>
              <a:latin typeface="Arial" panose="020B0604020202020204" pitchFamily="34" charset="0"/>
            </a:endParaRPr>
          </a:p>
        </p:txBody>
      </p:sp>
      <p:sp>
        <p:nvSpPr>
          <p:cNvPr id="3" name="Título 2"/>
          <p:cNvSpPr>
            <a:spLocks noGrp="1"/>
          </p:cNvSpPr>
          <p:nvPr>
            <p:ph type="title"/>
          </p:nvPr>
        </p:nvSpPr>
        <p:spPr>
          <a:xfrm>
            <a:off x="914399" y="692330"/>
            <a:ext cx="8008375" cy="966653"/>
          </a:xfrm>
        </p:spPr>
        <p:txBody>
          <a:bodyPr/>
          <a:lstStyle/>
          <a:p>
            <a:r>
              <a:rPr lang="en-GB" sz="2000" b="0" dirty="0">
                <a:solidFill>
                  <a:srgbClr val="6B1C32"/>
                </a:solidFill>
                <a:latin typeface="Montserrat Black" panose="00000A00000000000000" pitchFamily="50" charset="0"/>
              </a:rPr>
              <a:t>Análisis del campo formativo “Lenguaje”</a:t>
            </a:r>
            <a:endParaRPr lang="es-MX" sz="2000" b="0" dirty="0">
              <a:solidFill>
                <a:srgbClr val="6B1C32"/>
              </a:solidFill>
              <a:latin typeface="Montserrat Black" panose="00000A00000000000000" pitchFamily="50"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sz="half" idx="2"/>
          </p:nvPr>
        </p:nvSpPr>
        <p:spPr bwMode="auto">
          <a:xfrm>
            <a:off x="914400" y="1751247"/>
            <a:ext cx="10287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Importancia del Desarrollo del Lenguaje en la Primera Infancia:</a:t>
            </a:r>
            <a:r>
              <a:rPr kumimoji="0" lang="es-MX" altLang="es-MX" sz="1800" b="0" i="0" u="none" strike="noStrike" cap="none" normalizeH="0" baseline="0" dirty="0">
                <a:ln>
                  <a:noFill/>
                </a:ln>
                <a:solidFill>
                  <a:srgbClr val="3C3C3B"/>
                </a:solidFill>
                <a:effectLst/>
                <a:latin typeface="Arial" panose="020B0604020202020204" pitchFamily="34" charset="0"/>
              </a:rPr>
              <a:t> Los resultados muestran que el desarrollo del lenguaje en los primeros años de vida es fundamental para el aprendizaje posterior. Es necesario ofrecer a los niños experiencias lingüísticas ricas y variadas.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Adaptación a las Necesidades de cada Modalidad:</a:t>
            </a:r>
            <a:r>
              <a:rPr kumimoji="0" lang="es-MX" altLang="es-MX" sz="1800" b="0" i="0" u="none" strike="noStrike" cap="none" normalizeH="0" baseline="0" dirty="0">
                <a:ln>
                  <a:noFill/>
                </a:ln>
                <a:solidFill>
                  <a:srgbClr val="3C3C3B"/>
                </a:solidFill>
                <a:effectLst/>
                <a:latin typeface="Arial" panose="020B0604020202020204" pitchFamily="34" charset="0"/>
              </a:rPr>
              <a:t> Las escuelas deben adaptar sus programas y recursos para atender las necesidades específicas de los niños, considerando el contexto en el que se encuentran.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Fortalecimiento de las Áreas Débiles:</a:t>
            </a:r>
            <a:r>
              <a:rPr kumimoji="0" lang="es-MX" altLang="es-MX" sz="1800" b="0" i="0" u="none" strike="noStrike" cap="none" normalizeH="0" baseline="0" dirty="0">
                <a:ln>
                  <a:noFill/>
                </a:ln>
                <a:solidFill>
                  <a:srgbClr val="3C3C3B"/>
                </a:solidFill>
                <a:effectLst/>
                <a:latin typeface="Arial" panose="020B0604020202020204" pitchFamily="34" charset="0"/>
              </a:rPr>
              <a:t> Se requiere un mayor énfasis en el desarrollo de las habilidades lingüísticas en todas las modalidades educativas, especialmente en aquellas donde los resultados son más bajos.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Equidad Educativa:</a:t>
            </a:r>
            <a:r>
              <a:rPr kumimoji="0" lang="es-MX" altLang="es-MX" sz="1800" b="0" i="0" u="none" strike="noStrike" cap="none" normalizeH="0" baseline="0" dirty="0">
                <a:ln>
                  <a:noFill/>
                </a:ln>
                <a:solidFill>
                  <a:srgbClr val="3C3C3B"/>
                </a:solidFill>
                <a:effectLst/>
                <a:latin typeface="Arial" panose="020B0604020202020204" pitchFamily="34" charset="0"/>
              </a:rPr>
              <a:t> Es importante trabajar para reducir las brechas existentes entre las diferentes modalidades educativas y garantizar que todos los niños tengan las mismas oportunidades de desarrollar sus habilidades lingüísticas. </a:t>
            </a:r>
            <a:endParaRPr kumimoji="0" lang="es-MX" altLang="es-MX" sz="1800" b="0" i="0" u="none" strike="noStrike" cap="none" normalizeH="0" baseline="0" dirty="0">
              <a:ln>
                <a:noFill/>
              </a:ln>
              <a:solidFill>
                <a:srgbClr val="3C3C3B"/>
              </a:solidFill>
              <a:effectLst/>
              <a:latin typeface="Arial" panose="020B0604020202020204" pitchFamily="34" charset="0"/>
            </a:endParaRPr>
          </a:p>
        </p:txBody>
      </p:sp>
      <p:sp>
        <p:nvSpPr>
          <p:cNvPr id="2" name="Título 2"/>
          <p:cNvSpPr>
            <a:spLocks noGrp="1"/>
          </p:cNvSpPr>
          <p:nvPr>
            <p:ph type="title"/>
          </p:nvPr>
        </p:nvSpPr>
        <p:spPr>
          <a:xfrm>
            <a:off x="914400" y="410976"/>
            <a:ext cx="7889631" cy="966653"/>
          </a:xfrm>
        </p:spPr>
        <p:txBody>
          <a:bodyPr/>
          <a:lstStyle/>
          <a:p>
            <a:r>
              <a:rPr lang="es-MX" sz="2000" b="0" dirty="0">
                <a:solidFill>
                  <a:srgbClr val="3C3C3B"/>
                </a:solidFill>
                <a:latin typeface="Montserrat Black" panose="00000A00000000000000" pitchFamily="50" charset="0"/>
              </a:rPr>
              <a:t>Implicaciones para la Educación en Preescolar</a:t>
            </a:r>
            <a:endParaRPr lang="es-MX" sz="2000" b="0" dirty="0">
              <a:solidFill>
                <a:srgbClr val="3C3C3B"/>
              </a:solidFill>
              <a:latin typeface="Montserrat Black" panose="00000A00000000000000" pitchFamily="5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b="0" dirty="0">
                <a:solidFill>
                  <a:srgbClr val="6B1C32"/>
                </a:solidFill>
                <a:latin typeface="Montserrat Black" panose="00000A00000000000000" pitchFamily="50" charset="0"/>
              </a:rPr>
              <a:t>Contenido</a:t>
            </a:r>
            <a:endParaRPr lang="es-MX" sz="4000" b="0" dirty="0">
              <a:solidFill>
                <a:srgbClr val="6B1C32"/>
              </a:solidFill>
              <a:latin typeface="Montserrat Black" panose="00000A00000000000000" pitchFamily="50" charset="0"/>
            </a:endParaRPr>
          </a:p>
        </p:txBody>
      </p:sp>
      <p:sp>
        <p:nvSpPr>
          <p:cNvPr id="5" name="CuadroTexto 4"/>
          <p:cNvSpPr txBox="1"/>
          <p:nvPr/>
        </p:nvSpPr>
        <p:spPr>
          <a:xfrm>
            <a:off x="825305" y="1728963"/>
            <a:ext cx="9823030" cy="4893647"/>
          </a:xfrm>
          <a:prstGeom prst="rect">
            <a:avLst/>
          </a:prstGeom>
          <a:noFill/>
        </p:spPr>
        <p:txBody>
          <a:bodyPr wrap="square" rtlCol="0">
            <a:spAutoFit/>
          </a:bodyPr>
          <a:lstStyle/>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Evaluación diagnóstica para alumnos de educación preescolar, Fase 2, contenido.</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características de los ejercicios integradores del aprendizaje (EIA) y ventajas de la evaluación a través de EIA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Datos de la prueba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Matricula en tercer grado de educación preescolar</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Objetivo de la evaluación diagnostica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¿Cómo se integra la prueba?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Cobertura de participación</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Número de alumnos evaluados por modalidad</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Porcentaje de evaluados por sexo y modalidad educativa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Resultados en porcentajes por nivel de Integración de aprendizaje</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Análisis de la gráfica por campos formativos</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Porcentaje general del nivel de integración del aprendizaje por campo formativo y modalidad educativa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Porcentaje del nivel de integración del aprendizaje del campo formativo  “LEN” y modalidad educativa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Análisis a la gráfica % del nivel de integración del aprendizaje del campo formativo “LEN”  y modalidad educativa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Porcentaje del nivel de integración del aprendizaje del campo formativo “SPC” y  modalidad educativa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Análisis del % del nivel de integración del aprendizaje del campo formativo “SPC” y  modalidad educativa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Porcentaje del nivel de integración del aprendizaje por campo formativo “ENS” y modalidad educativa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Análisis a la gráfica % del nivel de integración del aprendizaje del campo formativo “ENS” y modalidad educativa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Porcentaje del nivel de integración del aprendizaje por campo formativo “HYC” y modalidad educativa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Análisis a la gráfica % del nivel de integración del aprendizaje del campo formativo “HYC” y modalidad educativa</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Resultados de educación preescolar: Lenguajes</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Resultados de educación preescolar: Saberes y Pensamiento Científico</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Resultados de educación preescolar: Ética, Naturaleza y Sociedades</a:t>
            </a:r>
            <a:endParaRPr lang="es-ES" sz="125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50" dirty="0">
                <a:solidFill>
                  <a:srgbClr val="3C3C3B"/>
                </a:solidFill>
                <a:latin typeface="Montserrat" panose="00000500000000000000" pitchFamily="50" charset="0"/>
              </a:rPr>
              <a:t>Resultados de educación preescolar: De lo Humano y lo Comunitario</a:t>
            </a:r>
            <a:endParaRPr lang="es-ES" sz="1250" dirty="0">
              <a:solidFill>
                <a:srgbClr val="3C3C3B"/>
              </a:solidFill>
              <a:latin typeface="Montserrat" panose="00000500000000000000" pitchFamily="50" charset="0"/>
            </a:endParaRPr>
          </a:p>
        </p:txBody>
      </p:sp>
      <p:sp>
        <p:nvSpPr>
          <p:cNvPr id="6" name="CuadroTexto 5"/>
          <p:cNvSpPr txBox="1"/>
          <p:nvPr/>
        </p:nvSpPr>
        <p:spPr>
          <a:xfrm>
            <a:off x="8414141" y="1732364"/>
            <a:ext cx="2797126" cy="4708981"/>
          </a:xfrm>
          <a:prstGeom prst="rect">
            <a:avLst/>
          </a:prstGeom>
          <a:noFill/>
        </p:spPr>
        <p:txBody>
          <a:bodyPr wrap="square" rtlCol="0">
            <a:spAutoFit/>
          </a:bodyPr>
          <a:lstStyle/>
          <a:p>
            <a:pPr marL="284480" indent="-284480" algn="r">
              <a:buClr>
                <a:srgbClr val="6B1C32"/>
              </a:buClr>
            </a:pPr>
            <a:r>
              <a:rPr lang="es-ES" sz="1250" dirty="0">
                <a:solidFill>
                  <a:srgbClr val="3C3C3B"/>
                </a:solidFill>
                <a:latin typeface="Montserrat" panose="00000500000000000000" pitchFamily="50" charset="0"/>
              </a:rPr>
              <a:t>..…03</a:t>
            </a:r>
            <a:endParaRPr lang="es-ES"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04</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05</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 …..</a:t>
            </a:r>
            <a:r>
              <a:rPr lang="es-MX" sz="1250" dirty="0">
                <a:solidFill>
                  <a:srgbClr val="3C3C3B"/>
                </a:solidFill>
                <a:latin typeface="Montserrat" panose="00000500000000000000" pitchFamily="50" charset="0"/>
              </a:rPr>
              <a:t>06</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 …..</a:t>
            </a:r>
            <a:r>
              <a:rPr lang="es-MX" sz="1250" dirty="0">
                <a:solidFill>
                  <a:srgbClr val="3C3C3B"/>
                </a:solidFill>
                <a:latin typeface="Montserrat" panose="00000500000000000000" pitchFamily="50" charset="0"/>
              </a:rPr>
              <a:t>07</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 …..</a:t>
            </a:r>
            <a:r>
              <a:rPr lang="es-MX" sz="1250" dirty="0">
                <a:solidFill>
                  <a:srgbClr val="3C3C3B"/>
                </a:solidFill>
                <a:latin typeface="Montserrat" panose="00000500000000000000" pitchFamily="50" charset="0"/>
              </a:rPr>
              <a:t>08</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09</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10</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…..11</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12</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13</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15</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…..16</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17</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19</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…..20</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…..2</a:t>
            </a:r>
            <a:r>
              <a:rPr lang="es-MX" sz="1250" dirty="0">
                <a:solidFill>
                  <a:srgbClr val="3C3C3B"/>
                </a:solidFill>
                <a:latin typeface="Montserrat" panose="00000500000000000000" pitchFamily="50" charset="0"/>
              </a:rPr>
              <a:t>2</a:t>
            </a:r>
            <a:endParaRPr lang="es-ES"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23</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25</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26</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28</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a:t>
            </a:r>
            <a:r>
              <a:rPr lang="es-MX" sz="1250" dirty="0">
                <a:solidFill>
                  <a:srgbClr val="3C3C3B"/>
                </a:solidFill>
                <a:latin typeface="Montserrat" panose="00000500000000000000" pitchFamily="50" charset="0"/>
              </a:rPr>
              <a:t>30</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 …..</a:t>
            </a:r>
            <a:r>
              <a:rPr lang="es-MX" sz="1250" dirty="0">
                <a:solidFill>
                  <a:srgbClr val="3C3C3B"/>
                </a:solidFill>
                <a:latin typeface="Montserrat" panose="00000500000000000000" pitchFamily="50" charset="0"/>
              </a:rPr>
              <a:t>32</a:t>
            </a:r>
            <a:endParaRPr lang="es-MX" sz="1250" dirty="0">
              <a:solidFill>
                <a:srgbClr val="3C3C3B"/>
              </a:solidFill>
              <a:latin typeface="Montserrat" panose="00000500000000000000" pitchFamily="50" charset="0"/>
            </a:endParaRPr>
          </a:p>
          <a:p>
            <a:pPr marL="284480" indent="-284480" algn="r">
              <a:buClr>
                <a:srgbClr val="6B1C32"/>
              </a:buClr>
            </a:pPr>
            <a:r>
              <a:rPr lang="es-ES" sz="1250" dirty="0">
                <a:solidFill>
                  <a:srgbClr val="3C3C3B"/>
                </a:solidFill>
                <a:latin typeface="Montserrat" panose="00000500000000000000" pitchFamily="50" charset="0"/>
              </a:rPr>
              <a:t> …..</a:t>
            </a:r>
            <a:r>
              <a:rPr lang="es-MX" sz="1250" dirty="0">
                <a:solidFill>
                  <a:srgbClr val="3C3C3B"/>
                </a:solidFill>
                <a:latin typeface="Montserrat" panose="00000500000000000000" pitchFamily="50" charset="0"/>
              </a:rPr>
              <a:t>34</a:t>
            </a:r>
            <a:endParaRPr lang="es-MX" sz="1250" dirty="0">
              <a:solidFill>
                <a:srgbClr val="3C3C3B"/>
              </a:solidFill>
              <a:latin typeface="Montserrat" panose="00000500000000000000" pitchFamily="50"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Resultados de educación preescolar</a:t>
            </a:r>
            <a:endParaRPr lang="es-MX" dirty="0"/>
          </a:p>
        </p:txBody>
      </p:sp>
      <p:sp>
        <p:nvSpPr>
          <p:cNvPr id="6" name="Marcador de contenido 5"/>
          <p:cNvSpPr>
            <a:spLocks noGrp="1"/>
          </p:cNvSpPr>
          <p:nvPr>
            <p:ph sz="half" idx="2"/>
          </p:nvPr>
        </p:nvSpPr>
        <p:spPr/>
        <p:txBody>
          <a:bodyPr>
            <a:normAutofit/>
          </a:bodyPr>
          <a:lstStyle/>
          <a:p>
            <a:pPr algn="ctr"/>
            <a:r>
              <a:rPr lang="es-ES" sz="4000" b="1" dirty="0">
                <a:solidFill>
                  <a:schemeClr val="bg1">
                    <a:lumMod val="50000"/>
                  </a:schemeClr>
                </a:solidFill>
              </a:rPr>
              <a:t>Saberes y Pensamiento Científico</a:t>
            </a:r>
            <a:endParaRPr lang="es-MX" sz="4000" b="1" dirty="0">
              <a:solidFill>
                <a:schemeClr val="bg1">
                  <a:lumMod val="50000"/>
                </a:schemeClr>
              </a:solidFill>
            </a:endParaRPr>
          </a:p>
        </p:txBody>
      </p:sp>
      <p:sp>
        <p:nvSpPr>
          <p:cNvPr id="9" name="CuadroTexto 8"/>
          <p:cNvSpPr txBox="1"/>
          <p:nvPr/>
        </p:nvSpPr>
        <p:spPr>
          <a:xfrm>
            <a:off x="3053687" y="3247746"/>
            <a:ext cx="6107372" cy="369332"/>
          </a:xfrm>
          <a:prstGeom prst="rect">
            <a:avLst/>
          </a:prstGeom>
          <a:noFill/>
        </p:spPr>
        <p:txBody>
          <a:bodyPr wrap="square">
            <a:spAutoFit/>
          </a:bodyPr>
          <a:lstStyle/>
          <a:p>
            <a:endParaRPr lang="es-MX" dirty="0"/>
          </a:p>
        </p:txBody>
      </p:sp>
      <p:sp>
        <p:nvSpPr>
          <p:cNvPr id="11" name="CuadroTexto 10"/>
          <p:cNvSpPr txBox="1"/>
          <p:nvPr/>
        </p:nvSpPr>
        <p:spPr>
          <a:xfrm>
            <a:off x="3053687" y="3247746"/>
            <a:ext cx="6107372" cy="369332"/>
          </a:xfrm>
          <a:prstGeom prst="rect">
            <a:avLst/>
          </a:prstGeom>
          <a:noFill/>
        </p:spPr>
        <p:txBody>
          <a:bodyPr wrap="square">
            <a:spAutoFit/>
          </a:bodyPr>
          <a:lstStyle/>
          <a:p>
            <a:endParaRPr lang="es-MX" dirty="0"/>
          </a:p>
        </p:txBody>
      </p:sp>
      <p:pic>
        <p:nvPicPr>
          <p:cNvPr id="10" name="Imagen 9"/>
          <p:cNvPicPr>
            <a:picLocks noChangeAspect="1"/>
          </p:cNvPicPr>
          <p:nvPr/>
        </p:nvPicPr>
        <p:blipFill>
          <a:blip r:embed="rId1"/>
          <a:stretch>
            <a:fillRect/>
          </a:stretch>
        </p:blipFill>
        <p:spPr>
          <a:xfrm>
            <a:off x="4402530" y="3697783"/>
            <a:ext cx="3386940" cy="3048246"/>
          </a:xfrm>
          <a:prstGeom prst="rect">
            <a:avLst/>
          </a:prstGeom>
        </p:spPr>
      </p:pic>
      <p:pic>
        <p:nvPicPr>
          <p:cNvPr id="12" name="Imagen 11"/>
          <p:cNvPicPr>
            <a:picLocks noChangeAspect="1"/>
          </p:cNvPicPr>
          <p:nvPr/>
        </p:nvPicPr>
        <p:blipFill>
          <a:blip r:embed="rId2"/>
          <a:stretch>
            <a:fillRect/>
          </a:stretch>
        </p:blipFill>
        <p:spPr>
          <a:xfrm>
            <a:off x="1137739" y="4202588"/>
            <a:ext cx="2686425" cy="2038635"/>
          </a:xfrm>
          <a:prstGeom prst="rect">
            <a:avLst/>
          </a:prstGeom>
        </p:spPr>
      </p:pic>
      <p:pic>
        <p:nvPicPr>
          <p:cNvPr id="14" name="Imagen 13"/>
          <p:cNvPicPr>
            <a:picLocks noChangeAspect="1"/>
          </p:cNvPicPr>
          <p:nvPr/>
        </p:nvPicPr>
        <p:blipFill>
          <a:blip r:embed="rId3"/>
          <a:stretch>
            <a:fillRect/>
          </a:stretch>
        </p:blipFill>
        <p:spPr>
          <a:xfrm>
            <a:off x="9097042" y="4021587"/>
            <a:ext cx="2667372" cy="24006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12874" y="661181"/>
            <a:ext cx="7877908" cy="899329"/>
          </a:xfrm>
        </p:spPr>
        <p:txBody>
          <a:bodyPr/>
          <a:lstStyle/>
          <a:p>
            <a:pPr algn="ctr"/>
            <a:r>
              <a:rPr lang="en-GB" sz="2400" b="0" dirty="0">
                <a:solidFill>
                  <a:srgbClr val="6B1C32"/>
                </a:solidFill>
                <a:latin typeface="Montserrat" panose="00000500000000000000" pitchFamily="50" charset="0"/>
              </a:rPr>
              <a:t>Porcentaje del nivel de integración del aprendizaje </a:t>
            </a:r>
            <a:r>
              <a:rPr lang="en-GB" sz="2400" b="0" dirty="0">
                <a:solidFill>
                  <a:srgbClr val="6B1C32"/>
                </a:solidFill>
                <a:latin typeface="Montserrat Black" panose="00000A00000000000000" pitchFamily="50" charset="0"/>
              </a:rPr>
              <a:t>“</a:t>
            </a:r>
            <a:r>
              <a:rPr lang="es-MX" sz="2400" b="0" dirty="0">
                <a:solidFill>
                  <a:srgbClr val="6B1C32"/>
                </a:solidFill>
                <a:latin typeface="Montserrat Black" panose="00000A00000000000000" pitchFamily="50" charset="0"/>
              </a:rPr>
              <a:t>Saberes y Pensamiento Científico</a:t>
            </a:r>
            <a:r>
              <a:rPr lang="en-GB" sz="2400" b="0" dirty="0">
                <a:solidFill>
                  <a:srgbClr val="6B1C32"/>
                </a:solidFill>
                <a:latin typeface="Montserrat Black" panose="00000A00000000000000" pitchFamily="50" charset="0"/>
              </a:rPr>
              <a:t>”</a:t>
            </a:r>
            <a:endParaRPr lang="es-MX" sz="2400" b="0" dirty="0">
              <a:solidFill>
                <a:srgbClr val="6B1C32"/>
              </a:solidFill>
              <a:latin typeface="Montserrat" panose="00000500000000000000" pitchFamily="50" charset="0"/>
            </a:endParaRPr>
          </a:p>
        </p:txBody>
      </p:sp>
      <p:graphicFrame>
        <p:nvGraphicFramePr>
          <p:cNvPr id="5" name="Gráfico 4"/>
          <p:cNvGraphicFramePr/>
          <p:nvPr/>
        </p:nvGraphicFramePr>
        <p:xfrm>
          <a:off x="1253370" y="1786771"/>
          <a:ext cx="9888241" cy="441004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half" idx="2"/>
          </p:nvPr>
        </p:nvSpPr>
        <p:spPr bwMode="auto">
          <a:xfrm>
            <a:off x="914399" y="2011892"/>
            <a:ext cx="10262937"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Dominio General:</a:t>
            </a:r>
            <a:r>
              <a:rPr kumimoji="0" lang="es-MX" altLang="es-MX" sz="1800" b="0" i="0" u="none" strike="noStrike" cap="none" normalizeH="0" baseline="0" dirty="0">
                <a:ln>
                  <a:noFill/>
                </a:ln>
                <a:solidFill>
                  <a:srgbClr val="3C3C3B"/>
                </a:solidFill>
                <a:effectLst/>
                <a:latin typeface="Arial" panose="020B0604020202020204" pitchFamily="34" charset="0"/>
              </a:rPr>
              <a:t> La mayoría de los niños en todas las modalidades educativas se encuentran en el nivel "En Proceso de Desarrollo" (EPD). Esto indica que, en general, los niños están iniciando su exploración del mundo científico, pero aún requieren más experiencias y actividades para consolidar sus conocimientos.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Variabilidad entre Modalidades:</a:t>
            </a:r>
            <a:r>
              <a:rPr kumimoji="0" lang="es-MX" altLang="es-MX" sz="1800" b="0" i="0" u="none" strike="noStrike" cap="none" normalizeH="0" baseline="0" dirty="0">
                <a:ln>
                  <a:noFill/>
                </a:ln>
                <a:solidFill>
                  <a:srgbClr val="3C3C3B"/>
                </a:solidFill>
                <a:effectLst/>
                <a:latin typeface="Arial" panose="020B0604020202020204" pitchFamily="34" charset="0"/>
              </a:rPr>
              <a:t>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Escuelas Particulares:</a:t>
            </a:r>
            <a:r>
              <a:rPr kumimoji="0" lang="es-MX" altLang="es-MX" sz="1800" b="0" i="0" u="none" strike="noStrike" cap="none" normalizeH="0" baseline="0" dirty="0">
                <a:ln>
                  <a:noFill/>
                </a:ln>
                <a:solidFill>
                  <a:srgbClr val="3C3C3B"/>
                </a:solidFill>
                <a:effectLst/>
                <a:latin typeface="Arial" panose="020B0604020202020204" pitchFamily="34" charset="0"/>
              </a:rPr>
              <a:t> Destacan con un mayor porcentaje de niños en el nivel "Aprendizaje Desarrollado" (AD). Esto sugiere que ofrecen un entorno de aprendizaje más enriquecido en cuanto a la exploración científica.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Escuelas Indígenas y Generales:</a:t>
            </a:r>
            <a:r>
              <a:rPr kumimoji="0" lang="es-MX" altLang="es-MX" sz="1800" b="0" i="0" u="none" strike="noStrike" cap="none" normalizeH="0" baseline="0" dirty="0">
                <a:ln>
                  <a:noFill/>
                </a:ln>
                <a:solidFill>
                  <a:srgbClr val="3C3C3B"/>
                </a:solidFill>
                <a:effectLst/>
                <a:latin typeface="Arial" panose="020B0604020202020204" pitchFamily="34" charset="0"/>
              </a:rPr>
              <a:t> Presentan resultados similares, con un porcentaje ligeramente menor de niños en el nivel "Aprendizaje Desarrollado" (AD) y un mayor porcentaje en los niveles "Requiere Apoyo" (RA) y "Sin Evidencias de Desarrollo" (SE). Esto podría deberse a factores como recursos limitados, diferencias en el enfoque pedagógico o el contexto sociocultural.</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1800" b="0" i="0" u="none" strike="noStrike" cap="none" normalizeH="0" baseline="0" dirty="0">
              <a:ln>
                <a:noFill/>
              </a:ln>
              <a:solidFill>
                <a:srgbClr val="3C3C3B"/>
              </a:solidFill>
              <a:effectLst/>
              <a:latin typeface="Arial" panose="020B0604020202020204" pitchFamily="34" charset="0"/>
            </a:endParaRPr>
          </a:p>
        </p:txBody>
      </p:sp>
      <p:sp>
        <p:nvSpPr>
          <p:cNvPr id="3" name="Título 2"/>
          <p:cNvSpPr>
            <a:spLocks noGrp="1"/>
          </p:cNvSpPr>
          <p:nvPr>
            <p:ph type="title"/>
          </p:nvPr>
        </p:nvSpPr>
        <p:spPr>
          <a:xfrm>
            <a:off x="914399" y="692330"/>
            <a:ext cx="8124093" cy="966653"/>
          </a:xfrm>
        </p:spPr>
        <p:txBody>
          <a:bodyPr/>
          <a:lstStyle/>
          <a:p>
            <a:br>
              <a:rPr lang="en-GB" sz="2000" b="0" dirty="0">
                <a:solidFill>
                  <a:srgbClr val="6B1C32"/>
                </a:solidFill>
                <a:latin typeface="Montserrat Black" panose="00000A00000000000000" pitchFamily="50" charset="0"/>
              </a:rPr>
            </a:br>
            <a:r>
              <a:rPr lang="es-MX" sz="2000" b="0" dirty="0" err="1">
                <a:solidFill>
                  <a:srgbClr val="6B1C32"/>
                </a:solidFill>
                <a:latin typeface="Montserrat Black" panose="00000A00000000000000" pitchFamily="50" charset="0"/>
              </a:rPr>
              <a:t>An</a:t>
            </a:r>
            <a:r>
              <a:rPr lang="en-GB" sz="2000" b="0" dirty="0">
                <a:solidFill>
                  <a:srgbClr val="6B1C32"/>
                </a:solidFill>
                <a:latin typeface="Montserrat Black" panose="00000A00000000000000" pitchFamily="50" charset="0"/>
              </a:rPr>
              <a:t>álisis del campo formativo “</a:t>
            </a:r>
            <a:r>
              <a:rPr lang="es-MX" sz="2000" b="0" dirty="0">
                <a:solidFill>
                  <a:srgbClr val="6B1C32"/>
                </a:solidFill>
                <a:latin typeface="Montserrat Black" panose="00000A00000000000000" pitchFamily="50" charset="0"/>
              </a:rPr>
              <a:t>Saberes y Pensamiento Científico</a:t>
            </a:r>
            <a:r>
              <a:rPr lang="en-GB" sz="2000" b="0" dirty="0">
                <a:solidFill>
                  <a:srgbClr val="6B1C32"/>
                </a:solidFill>
                <a:latin typeface="Montserrat Black" panose="00000A00000000000000" pitchFamily="50" charset="0"/>
              </a:rPr>
              <a:t>”</a:t>
            </a:r>
            <a:endParaRPr lang="es-MX" sz="2000" b="0" dirty="0">
              <a:solidFill>
                <a:srgbClr val="6B1C32"/>
              </a:solidFill>
              <a:latin typeface="Montserrat Black" panose="00000A00000000000000" pitchFamily="50"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2"/>
          </p:nvPr>
        </p:nvSpPr>
        <p:spPr>
          <a:xfrm>
            <a:off x="914399" y="2011892"/>
            <a:ext cx="10222523" cy="3762375"/>
          </a:xfrm>
        </p:spPr>
        <p:txBody>
          <a:bodyPr>
            <a:normAutofit/>
          </a:bodyPr>
          <a:lstStyle/>
          <a:p>
            <a:pPr algn="just"/>
            <a:r>
              <a:rPr lang="es-MX" b="1" dirty="0"/>
              <a:t>Importancia de la Exploración Científica desde la Primera Infancia:</a:t>
            </a:r>
            <a:r>
              <a:rPr lang="es-MX" dirty="0"/>
              <a:t> Los resultados muestran que los niños en preescolar son capaces de desarrollar habilidades científicas básicas. Es fundamental ofrecerles experiencias de aprendizaje significativas que fomenten su curiosidad y su deseo de explorar el mundo que les rodea.</a:t>
            </a:r>
            <a:endParaRPr lang="es-MX" dirty="0"/>
          </a:p>
          <a:p>
            <a:pPr algn="just"/>
            <a:r>
              <a:rPr lang="es-MX" b="1" dirty="0"/>
              <a:t>Adaptación a las Necesidades de cada Modalidad:</a:t>
            </a:r>
            <a:r>
              <a:rPr lang="es-MX" dirty="0"/>
              <a:t> Las escuelas deben adaptar sus programas y recursos para atender las necesidades específicas de los niños, considerando el contexto en el que se encuentran.</a:t>
            </a:r>
            <a:endParaRPr lang="es-MX" dirty="0"/>
          </a:p>
          <a:p>
            <a:pPr algn="just"/>
            <a:r>
              <a:rPr lang="es-MX" b="1" dirty="0"/>
              <a:t>Fortalecimiento de las Áreas Débiles:</a:t>
            </a:r>
            <a:r>
              <a:rPr lang="es-MX" dirty="0"/>
              <a:t> Se requiere un mayor énfasis en el desarrollo de habilidades científicas básicas en todas las modalidades educativas, especialmente en aquellas donde los resultados son más bajos.</a:t>
            </a:r>
            <a:endParaRPr lang="es-MX" dirty="0"/>
          </a:p>
          <a:p>
            <a:pPr algn="just"/>
            <a:r>
              <a:rPr lang="es-MX" b="1" dirty="0"/>
              <a:t>Equidad Educativa:</a:t>
            </a:r>
            <a:r>
              <a:rPr lang="es-MX" dirty="0"/>
              <a:t> Es importante trabajar para reducir las brechas existentes entre las diferentes modalidades educativas y garantizar que todos los niños tengan las mismas oportunidades de desarrollar su pensamiento científico.</a:t>
            </a:r>
            <a:endParaRPr lang="es-MX" dirty="0"/>
          </a:p>
          <a:p>
            <a:pPr algn="just"/>
            <a:endParaRPr lang="es-MX" dirty="0"/>
          </a:p>
        </p:txBody>
      </p:sp>
      <p:sp>
        <p:nvSpPr>
          <p:cNvPr id="3" name="Título 2"/>
          <p:cNvSpPr>
            <a:spLocks noGrp="1"/>
          </p:cNvSpPr>
          <p:nvPr>
            <p:ph type="title"/>
          </p:nvPr>
        </p:nvSpPr>
        <p:spPr>
          <a:xfrm>
            <a:off x="914399" y="305468"/>
            <a:ext cx="7549662" cy="966653"/>
          </a:xfrm>
        </p:spPr>
        <p:txBody>
          <a:bodyPr/>
          <a:lstStyle/>
          <a:p>
            <a:r>
              <a:rPr lang="es-MX" sz="2000" b="0" dirty="0">
                <a:solidFill>
                  <a:srgbClr val="3C3C3B"/>
                </a:solidFill>
                <a:latin typeface="Montserrat Black" panose="00000A00000000000000" pitchFamily="50" charset="0"/>
              </a:rPr>
              <a:t>Implicaciones para la Educación Preescolar</a:t>
            </a:r>
            <a:endParaRPr lang="es-MX" sz="2000" b="0" dirty="0">
              <a:solidFill>
                <a:srgbClr val="3C3C3B"/>
              </a:solidFill>
              <a:latin typeface="Montserrat Black" panose="00000A00000000000000" pitchFamily="50"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Resultados de educación preescolar</a:t>
            </a:r>
            <a:endParaRPr lang="es-MX" dirty="0"/>
          </a:p>
        </p:txBody>
      </p:sp>
      <p:sp>
        <p:nvSpPr>
          <p:cNvPr id="6" name="Marcador de contenido 5"/>
          <p:cNvSpPr>
            <a:spLocks noGrp="1"/>
          </p:cNvSpPr>
          <p:nvPr>
            <p:ph sz="half" idx="2"/>
          </p:nvPr>
        </p:nvSpPr>
        <p:spPr/>
        <p:txBody>
          <a:bodyPr>
            <a:normAutofit/>
          </a:bodyPr>
          <a:lstStyle/>
          <a:p>
            <a:pPr algn="ctr"/>
            <a:r>
              <a:rPr lang="es-ES" sz="4000" b="1" dirty="0">
                <a:solidFill>
                  <a:schemeClr val="bg1">
                    <a:lumMod val="50000"/>
                  </a:schemeClr>
                </a:solidFill>
              </a:rPr>
              <a:t>Ética, Naturaleza y Sociedades</a:t>
            </a:r>
            <a:endParaRPr lang="es-MX" sz="4000" b="1" dirty="0">
              <a:solidFill>
                <a:schemeClr val="bg1">
                  <a:lumMod val="50000"/>
                </a:schemeClr>
              </a:solidFill>
            </a:endParaRPr>
          </a:p>
        </p:txBody>
      </p:sp>
      <p:sp>
        <p:nvSpPr>
          <p:cNvPr id="9" name="CuadroTexto 8"/>
          <p:cNvSpPr txBox="1"/>
          <p:nvPr/>
        </p:nvSpPr>
        <p:spPr>
          <a:xfrm>
            <a:off x="3053687" y="3247746"/>
            <a:ext cx="6107372" cy="369332"/>
          </a:xfrm>
          <a:prstGeom prst="rect">
            <a:avLst/>
          </a:prstGeom>
          <a:noFill/>
        </p:spPr>
        <p:txBody>
          <a:bodyPr wrap="square">
            <a:spAutoFit/>
          </a:bodyPr>
          <a:lstStyle/>
          <a:p>
            <a:endParaRPr lang="es-MX" dirty="0"/>
          </a:p>
        </p:txBody>
      </p:sp>
      <p:sp>
        <p:nvSpPr>
          <p:cNvPr id="11" name="CuadroTexto 10"/>
          <p:cNvSpPr txBox="1"/>
          <p:nvPr/>
        </p:nvSpPr>
        <p:spPr>
          <a:xfrm>
            <a:off x="3053687" y="3247746"/>
            <a:ext cx="6107372" cy="369332"/>
          </a:xfrm>
          <a:prstGeom prst="rect">
            <a:avLst/>
          </a:prstGeom>
          <a:noFill/>
        </p:spPr>
        <p:txBody>
          <a:bodyPr wrap="square">
            <a:spAutoFit/>
          </a:bodyPr>
          <a:lstStyle/>
          <a:p>
            <a:endParaRPr lang="es-MX" dirty="0"/>
          </a:p>
        </p:txBody>
      </p:sp>
      <p:pic>
        <p:nvPicPr>
          <p:cNvPr id="4" name="Imagen 3"/>
          <p:cNvPicPr>
            <a:picLocks noChangeAspect="1"/>
          </p:cNvPicPr>
          <p:nvPr/>
        </p:nvPicPr>
        <p:blipFill>
          <a:blip r:embed="rId1"/>
          <a:stretch>
            <a:fillRect/>
          </a:stretch>
        </p:blipFill>
        <p:spPr>
          <a:xfrm>
            <a:off x="8625385" y="3860359"/>
            <a:ext cx="2824485" cy="2708806"/>
          </a:xfrm>
          <a:prstGeom prst="rect">
            <a:avLst/>
          </a:prstGeom>
        </p:spPr>
      </p:pic>
      <p:pic>
        <p:nvPicPr>
          <p:cNvPr id="20" name="Imagen 19"/>
          <p:cNvPicPr>
            <a:picLocks noChangeAspect="1"/>
          </p:cNvPicPr>
          <p:nvPr/>
        </p:nvPicPr>
        <p:blipFill>
          <a:blip r:embed="rId2"/>
          <a:stretch>
            <a:fillRect/>
          </a:stretch>
        </p:blipFill>
        <p:spPr>
          <a:xfrm>
            <a:off x="800825" y="3860359"/>
            <a:ext cx="2765790" cy="2579208"/>
          </a:xfrm>
          <a:prstGeom prst="rect">
            <a:avLst/>
          </a:prstGeom>
        </p:spPr>
      </p:pic>
      <p:pic>
        <p:nvPicPr>
          <p:cNvPr id="22" name="Imagen 21"/>
          <p:cNvPicPr>
            <a:picLocks noChangeAspect="1"/>
          </p:cNvPicPr>
          <p:nvPr/>
        </p:nvPicPr>
        <p:blipFill>
          <a:blip r:embed="rId3"/>
          <a:stretch>
            <a:fillRect/>
          </a:stretch>
        </p:blipFill>
        <p:spPr>
          <a:xfrm>
            <a:off x="4306693" y="3593550"/>
            <a:ext cx="3578614" cy="325080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56424" y="647115"/>
            <a:ext cx="7681428" cy="871192"/>
          </a:xfrm>
        </p:spPr>
        <p:txBody>
          <a:bodyPr/>
          <a:lstStyle/>
          <a:p>
            <a:pPr algn="ctr"/>
            <a:r>
              <a:rPr lang="en-GB" sz="2000" b="0" dirty="0">
                <a:solidFill>
                  <a:srgbClr val="6B1C32"/>
                </a:solidFill>
                <a:latin typeface="Montserrat" panose="00000500000000000000" pitchFamily="50" charset="0"/>
              </a:rPr>
              <a:t>Porcentaje del nivel de integración del aprendizaje</a:t>
            </a:r>
            <a:br>
              <a:rPr lang="en-GB" sz="2000" b="0" dirty="0">
                <a:solidFill>
                  <a:srgbClr val="6B1C32"/>
                </a:solidFill>
                <a:latin typeface="Montserrat" panose="00000500000000000000" pitchFamily="50" charset="0"/>
              </a:rPr>
            </a:br>
            <a:r>
              <a:rPr lang="en-GB" sz="2200" b="0" dirty="0">
                <a:solidFill>
                  <a:srgbClr val="6B1C32"/>
                </a:solidFill>
                <a:latin typeface="Montserrat Black" panose="00000A00000000000000" pitchFamily="50" charset="0"/>
              </a:rPr>
              <a:t>“</a:t>
            </a:r>
            <a:r>
              <a:rPr lang="es-MX" sz="2200" b="0" dirty="0">
                <a:solidFill>
                  <a:srgbClr val="6B1C32"/>
                </a:solidFill>
                <a:latin typeface="Montserrat Black" panose="00000A00000000000000" pitchFamily="50" charset="0"/>
              </a:rPr>
              <a:t>Ética, Naturaleza y Sociedades</a:t>
            </a:r>
            <a:r>
              <a:rPr lang="en-GB" sz="2200" b="0" dirty="0">
                <a:solidFill>
                  <a:srgbClr val="6B1C32"/>
                </a:solidFill>
                <a:latin typeface="Montserrat Black" panose="00000A00000000000000" pitchFamily="50" charset="0"/>
              </a:rPr>
              <a:t>”</a:t>
            </a:r>
            <a:endParaRPr lang="es-MX" sz="2200" b="0" dirty="0">
              <a:solidFill>
                <a:srgbClr val="6B1C32"/>
              </a:solidFill>
              <a:latin typeface="Montserrat" panose="00000500000000000000" pitchFamily="50" charset="0"/>
            </a:endParaRPr>
          </a:p>
        </p:txBody>
      </p:sp>
      <p:graphicFrame>
        <p:nvGraphicFramePr>
          <p:cNvPr id="5" name="Gráfico 4"/>
          <p:cNvGraphicFramePr/>
          <p:nvPr/>
        </p:nvGraphicFramePr>
        <p:xfrm>
          <a:off x="1183033" y="1786768"/>
          <a:ext cx="10028918" cy="4424117"/>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2"/>
          </p:nvPr>
        </p:nvSpPr>
        <p:spPr>
          <a:xfrm>
            <a:off x="914400" y="2011892"/>
            <a:ext cx="10163908" cy="3762375"/>
          </a:xfrm>
        </p:spPr>
        <p:txBody>
          <a:bodyPr>
            <a:normAutofit/>
          </a:bodyPr>
          <a:lstStyle/>
          <a:p>
            <a:r>
              <a:rPr lang="es-MX" b="1" dirty="0">
                <a:solidFill>
                  <a:srgbClr val="3C3C3B"/>
                </a:solidFill>
              </a:rPr>
              <a:t>Dominio General:</a:t>
            </a:r>
            <a:r>
              <a:rPr lang="es-MX" dirty="0">
                <a:solidFill>
                  <a:srgbClr val="3C3C3B"/>
                </a:solidFill>
              </a:rPr>
              <a:t> La mayoría de los niños en todas las modalidades educativas se encuentran en el nivel "En Proceso de Desarrollo" (EPD). Esto indica que, en general, los niños están iniciando su exploración de conceptos relacionados con ética, naturaleza y sociedades, pero aún requieren más experiencias y actividades para consolidar sus conocimientos.</a:t>
            </a:r>
            <a:endParaRPr lang="es-MX" dirty="0">
              <a:solidFill>
                <a:srgbClr val="3C3C3B"/>
              </a:solidFill>
            </a:endParaRPr>
          </a:p>
          <a:p>
            <a:r>
              <a:rPr lang="es-MX" b="1" dirty="0">
                <a:solidFill>
                  <a:srgbClr val="3C3C3B"/>
                </a:solidFill>
              </a:rPr>
              <a:t>Variabilidad entre Modalidades:</a:t>
            </a:r>
            <a:r>
              <a:rPr lang="es-MX" dirty="0">
                <a:solidFill>
                  <a:srgbClr val="3C3C3B"/>
                </a:solidFill>
              </a:rPr>
              <a:t> </a:t>
            </a:r>
            <a:endParaRPr lang="es-MX" dirty="0">
              <a:solidFill>
                <a:srgbClr val="3C3C3B"/>
              </a:solidFill>
            </a:endParaRPr>
          </a:p>
          <a:p>
            <a:pPr lvl="1"/>
            <a:r>
              <a:rPr lang="es-MX" b="1" dirty="0">
                <a:solidFill>
                  <a:srgbClr val="3C3C3B"/>
                </a:solidFill>
              </a:rPr>
              <a:t>Escuelas Particulares:</a:t>
            </a:r>
            <a:r>
              <a:rPr lang="es-MX" dirty="0">
                <a:solidFill>
                  <a:srgbClr val="3C3C3B"/>
                </a:solidFill>
              </a:rPr>
              <a:t> Destacan con un mayor porcentaje de niños en el nivel "Aprendizaje Desarrollado" (AD). Esto sugiere que ofrecen un entorno de aprendizaje más enriquecido en cuanto a la exploración de estos conceptos.</a:t>
            </a:r>
            <a:endParaRPr lang="es-MX" dirty="0">
              <a:solidFill>
                <a:srgbClr val="3C3C3B"/>
              </a:solidFill>
            </a:endParaRPr>
          </a:p>
          <a:p>
            <a:pPr lvl="1"/>
            <a:r>
              <a:rPr lang="es-MX" b="1" dirty="0">
                <a:solidFill>
                  <a:srgbClr val="3C3C3B"/>
                </a:solidFill>
              </a:rPr>
              <a:t>Escuelas Indígenas y Generales:</a:t>
            </a:r>
            <a:r>
              <a:rPr lang="es-MX" dirty="0">
                <a:solidFill>
                  <a:srgbClr val="3C3C3B"/>
                </a:solidFill>
              </a:rPr>
              <a:t> Presentan resultados similares, con un porcentaje ligeramente menor de niños en el nivel "Aprendizaje Desarrollado" (AD) y un mayor porcentaje en los niveles "Requiere Apoyo" (RA) y "Sin Evidencias de Desarrollo" (SE). Esto podría deberse a factores como recursos limitados, diferencias en el enfoque pedagógico o el contexto sociocultural.</a:t>
            </a:r>
            <a:endParaRPr lang="es-MX" dirty="0">
              <a:solidFill>
                <a:srgbClr val="3C3C3B"/>
              </a:solidFill>
            </a:endParaRPr>
          </a:p>
          <a:p>
            <a:endParaRPr lang="es-MX" dirty="0">
              <a:solidFill>
                <a:srgbClr val="3C3C3B"/>
              </a:solidFill>
            </a:endParaRPr>
          </a:p>
        </p:txBody>
      </p:sp>
      <p:sp>
        <p:nvSpPr>
          <p:cNvPr id="3" name="Título 2"/>
          <p:cNvSpPr>
            <a:spLocks noGrp="1"/>
          </p:cNvSpPr>
          <p:nvPr>
            <p:ph type="title"/>
          </p:nvPr>
        </p:nvSpPr>
        <p:spPr>
          <a:xfrm>
            <a:off x="914400" y="516484"/>
            <a:ext cx="8405446" cy="966653"/>
          </a:xfrm>
        </p:spPr>
        <p:txBody>
          <a:bodyPr/>
          <a:lstStyle/>
          <a:p>
            <a:r>
              <a:rPr lang="en-GB" sz="2000" b="0" dirty="0">
                <a:solidFill>
                  <a:srgbClr val="6B1C32"/>
                </a:solidFill>
                <a:latin typeface="Montserrat Black" panose="00000A00000000000000" pitchFamily="50" charset="0"/>
              </a:rPr>
              <a:t>Análisis del campo formativo “Etica, naturaleza y sociedades”</a:t>
            </a:r>
            <a:endParaRPr lang="es-MX" sz="2000" b="0" dirty="0">
              <a:solidFill>
                <a:srgbClr val="6B1C32"/>
              </a:solidFill>
              <a:latin typeface="Montserrat Black" panose="00000A00000000000000" pitchFamily="50"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2"/>
          </p:nvPr>
        </p:nvSpPr>
        <p:spPr>
          <a:xfrm>
            <a:off x="914399" y="2011892"/>
            <a:ext cx="10656277" cy="3762375"/>
          </a:xfrm>
        </p:spPr>
        <p:txBody>
          <a:bodyPr>
            <a:normAutofit/>
          </a:bodyPr>
          <a:lstStyle/>
          <a:p>
            <a:pPr algn="just"/>
            <a:r>
              <a:rPr lang="es-MX" b="1" dirty="0">
                <a:solidFill>
                  <a:srgbClr val="3C3C3B"/>
                </a:solidFill>
              </a:rPr>
              <a:t>Importancia de la Formación Ciudadana desde la Primera Infancia:</a:t>
            </a:r>
            <a:r>
              <a:rPr lang="es-MX" dirty="0">
                <a:solidFill>
                  <a:srgbClr val="3C3C3B"/>
                </a:solidFill>
              </a:rPr>
              <a:t> Los resultados muestran que los niños en preescolar son capaces de desarrollar conceptos básicos relacionados con ética, ciudadanía y respeto por la naturaleza. Es fundamental ofrecerles experiencias de aprendizaje significativas que fomenten su desarrollo social y emocional.</a:t>
            </a:r>
            <a:endParaRPr lang="es-MX" dirty="0">
              <a:solidFill>
                <a:srgbClr val="3C3C3B"/>
              </a:solidFill>
            </a:endParaRPr>
          </a:p>
          <a:p>
            <a:pPr algn="just"/>
            <a:r>
              <a:rPr lang="es-MX" b="1" dirty="0">
                <a:solidFill>
                  <a:srgbClr val="3C3C3B"/>
                </a:solidFill>
              </a:rPr>
              <a:t>Adaptación a las Necesidades de cada Modalidad:</a:t>
            </a:r>
            <a:r>
              <a:rPr lang="es-MX" dirty="0">
                <a:solidFill>
                  <a:srgbClr val="3C3C3B"/>
                </a:solidFill>
              </a:rPr>
              <a:t> Las escuelas deben adaptar sus programas y recursos para atender las necesidades específicas de los niños, considerando el contexto en el que se encuentran.</a:t>
            </a:r>
            <a:endParaRPr lang="es-MX" dirty="0">
              <a:solidFill>
                <a:srgbClr val="3C3C3B"/>
              </a:solidFill>
            </a:endParaRPr>
          </a:p>
          <a:p>
            <a:pPr algn="just"/>
            <a:r>
              <a:rPr lang="es-MX" b="1" dirty="0">
                <a:solidFill>
                  <a:srgbClr val="3C3C3B"/>
                </a:solidFill>
              </a:rPr>
              <a:t>Fortalecimiento de las Áreas Débiles:</a:t>
            </a:r>
            <a:r>
              <a:rPr lang="es-MX" dirty="0">
                <a:solidFill>
                  <a:srgbClr val="3C3C3B"/>
                </a:solidFill>
              </a:rPr>
              <a:t> Se requiere un mayor énfasis en el desarrollo de habilidades sociales, cívicas y ambientales en todas las modalidades educativas, especialmente en aquellas donde los resultados son más bajos.</a:t>
            </a:r>
            <a:endParaRPr lang="es-MX" dirty="0">
              <a:solidFill>
                <a:srgbClr val="3C3C3B"/>
              </a:solidFill>
            </a:endParaRPr>
          </a:p>
          <a:p>
            <a:pPr algn="just"/>
            <a:r>
              <a:rPr lang="es-MX" b="1" dirty="0">
                <a:solidFill>
                  <a:srgbClr val="3C3C3B"/>
                </a:solidFill>
              </a:rPr>
              <a:t>Equidad Educativa:</a:t>
            </a:r>
            <a:r>
              <a:rPr lang="es-MX" dirty="0">
                <a:solidFill>
                  <a:srgbClr val="3C3C3B"/>
                </a:solidFill>
              </a:rPr>
              <a:t> Es importante trabajar para reducir las brechas existentes entre las diferentes modalidades educativas y garantizar que todos los niños tengan las mismas oportunidades de desarrollar su sentido de ciudadanía y respeto por el entorno.</a:t>
            </a:r>
            <a:endParaRPr lang="es-MX" dirty="0">
              <a:solidFill>
                <a:srgbClr val="3C3C3B"/>
              </a:solidFill>
            </a:endParaRPr>
          </a:p>
          <a:p>
            <a:endParaRPr lang="es-MX" dirty="0">
              <a:solidFill>
                <a:srgbClr val="3C3C3B"/>
              </a:solidFill>
            </a:endParaRPr>
          </a:p>
        </p:txBody>
      </p:sp>
      <p:sp>
        <p:nvSpPr>
          <p:cNvPr id="3" name="Título 2"/>
          <p:cNvSpPr>
            <a:spLocks noGrp="1"/>
          </p:cNvSpPr>
          <p:nvPr>
            <p:ph type="title"/>
          </p:nvPr>
        </p:nvSpPr>
        <p:spPr>
          <a:xfrm>
            <a:off x="914399" y="469592"/>
            <a:ext cx="8042032" cy="966653"/>
          </a:xfrm>
        </p:spPr>
        <p:txBody>
          <a:bodyPr/>
          <a:lstStyle/>
          <a:p>
            <a:r>
              <a:rPr lang="es-MX" sz="2000" b="0" dirty="0">
                <a:solidFill>
                  <a:srgbClr val="3C3C3B"/>
                </a:solidFill>
                <a:latin typeface="Montserrat Black" panose="00000A00000000000000" pitchFamily="50" charset="0"/>
              </a:rPr>
              <a:t>Implicaciones para la Educación Preescolar</a:t>
            </a:r>
            <a:endParaRPr lang="es-MX" sz="2000" b="0" dirty="0">
              <a:solidFill>
                <a:srgbClr val="3C3C3B"/>
              </a:solidFill>
              <a:latin typeface="Montserrat Black" panose="00000A00000000000000" pitchFamily="50"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Resultados de educación preescolar</a:t>
            </a:r>
            <a:endParaRPr lang="es-MX" dirty="0"/>
          </a:p>
        </p:txBody>
      </p:sp>
      <p:sp>
        <p:nvSpPr>
          <p:cNvPr id="6" name="Marcador de contenido 5"/>
          <p:cNvSpPr>
            <a:spLocks noGrp="1"/>
          </p:cNvSpPr>
          <p:nvPr>
            <p:ph sz="half" idx="2"/>
          </p:nvPr>
        </p:nvSpPr>
        <p:spPr/>
        <p:txBody>
          <a:bodyPr>
            <a:normAutofit/>
          </a:bodyPr>
          <a:lstStyle/>
          <a:p>
            <a:pPr algn="ctr"/>
            <a:r>
              <a:rPr lang="es-ES" sz="4000" b="1" dirty="0">
                <a:solidFill>
                  <a:schemeClr val="bg1">
                    <a:lumMod val="50000"/>
                  </a:schemeClr>
                </a:solidFill>
              </a:rPr>
              <a:t>De lo Humano y lo Comunitario</a:t>
            </a:r>
            <a:endParaRPr lang="es-MX" sz="4000" b="1" dirty="0">
              <a:solidFill>
                <a:schemeClr val="bg1">
                  <a:lumMod val="50000"/>
                </a:schemeClr>
              </a:solidFill>
            </a:endParaRPr>
          </a:p>
        </p:txBody>
      </p:sp>
      <p:sp>
        <p:nvSpPr>
          <p:cNvPr id="9" name="CuadroTexto 8"/>
          <p:cNvSpPr txBox="1"/>
          <p:nvPr/>
        </p:nvSpPr>
        <p:spPr>
          <a:xfrm>
            <a:off x="3053687" y="3247746"/>
            <a:ext cx="6107372" cy="369332"/>
          </a:xfrm>
          <a:prstGeom prst="rect">
            <a:avLst/>
          </a:prstGeom>
          <a:noFill/>
        </p:spPr>
        <p:txBody>
          <a:bodyPr wrap="square">
            <a:spAutoFit/>
          </a:bodyPr>
          <a:lstStyle/>
          <a:p>
            <a:endParaRPr lang="es-MX" dirty="0"/>
          </a:p>
        </p:txBody>
      </p:sp>
      <p:sp>
        <p:nvSpPr>
          <p:cNvPr id="11" name="CuadroTexto 10"/>
          <p:cNvSpPr txBox="1"/>
          <p:nvPr/>
        </p:nvSpPr>
        <p:spPr>
          <a:xfrm>
            <a:off x="3053687" y="3247746"/>
            <a:ext cx="6107372" cy="369332"/>
          </a:xfrm>
          <a:prstGeom prst="rect">
            <a:avLst/>
          </a:prstGeom>
          <a:noFill/>
        </p:spPr>
        <p:txBody>
          <a:bodyPr wrap="square">
            <a:spAutoFit/>
          </a:bodyPr>
          <a:lstStyle/>
          <a:p>
            <a:endParaRPr lang="es-MX" dirty="0"/>
          </a:p>
        </p:txBody>
      </p:sp>
      <p:pic>
        <p:nvPicPr>
          <p:cNvPr id="3" name="Imagen 2"/>
          <p:cNvPicPr>
            <a:picLocks noChangeAspect="1"/>
          </p:cNvPicPr>
          <p:nvPr/>
        </p:nvPicPr>
        <p:blipFill>
          <a:blip r:embed="rId1"/>
          <a:stretch>
            <a:fillRect/>
          </a:stretch>
        </p:blipFill>
        <p:spPr>
          <a:xfrm>
            <a:off x="8686062" y="3881034"/>
            <a:ext cx="3067478" cy="2648320"/>
          </a:xfrm>
          <a:prstGeom prst="rect">
            <a:avLst/>
          </a:prstGeom>
        </p:spPr>
      </p:pic>
      <p:pic>
        <p:nvPicPr>
          <p:cNvPr id="12" name="Imagen 11"/>
          <p:cNvPicPr>
            <a:picLocks noChangeAspect="1"/>
          </p:cNvPicPr>
          <p:nvPr/>
        </p:nvPicPr>
        <p:blipFill>
          <a:blip r:embed="rId2"/>
          <a:stretch>
            <a:fillRect/>
          </a:stretch>
        </p:blipFill>
        <p:spPr>
          <a:xfrm>
            <a:off x="4151213" y="3881034"/>
            <a:ext cx="3889573" cy="2813734"/>
          </a:xfrm>
          <a:prstGeom prst="rect">
            <a:avLst/>
          </a:prstGeom>
        </p:spPr>
      </p:pic>
      <p:pic>
        <p:nvPicPr>
          <p:cNvPr id="16" name="Imagen 15"/>
          <p:cNvPicPr>
            <a:picLocks noChangeAspect="1"/>
          </p:cNvPicPr>
          <p:nvPr/>
        </p:nvPicPr>
        <p:blipFill>
          <a:blip r:embed="rId3"/>
          <a:stretch>
            <a:fillRect/>
          </a:stretch>
        </p:blipFill>
        <p:spPr>
          <a:xfrm>
            <a:off x="595966" y="3881034"/>
            <a:ext cx="3067478" cy="248637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40830" y="647114"/>
            <a:ext cx="7855005" cy="914399"/>
          </a:xfrm>
        </p:spPr>
        <p:txBody>
          <a:bodyPr/>
          <a:lstStyle/>
          <a:p>
            <a:pPr algn="ctr"/>
            <a:r>
              <a:rPr lang="en-GB" sz="2400" b="0" dirty="0">
                <a:solidFill>
                  <a:srgbClr val="6B1C32"/>
                </a:solidFill>
                <a:latin typeface="Montserrat" panose="00000500000000000000" pitchFamily="50" charset="0"/>
              </a:rPr>
              <a:t>Porcentaje del nivel de integración del aprendizaje</a:t>
            </a:r>
            <a:br>
              <a:rPr lang="en-GB" sz="2400" b="0" dirty="0">
                <a:solidFill>
                  <a:srgbClr val="6B1C32"/>
                </a:solidFill>
                <a:latin typeface="Montserrat" panose="00000500000000000000" pitchFamily="50" charset="0"/>
              </a:rPr>
            </a:br>
            <a:r>
              <a:rPr lang="en-GB" sz="2400" b="0" dirty="0">
                <a:solidFill>
                  <a:srgbClr val="6B1C32"/>
                </a:solidFill>
                <a:latin typeface="Montserrat Black" panose="00000A00000000000000" pitchFamily="50" charset="0"/>
              </a:rPr>
              <a:t>“</a:t>
            </a:r>
            <a:r>
              <a:rPr lang="es-MX" sz="2400" b="0" dirty="0">
                <a:solidFill>
                  <a:srgbClr val="6B1C32"/>
                </a:solidFill>
                <a:latin typeface="Montserrat Black" panose="00000A00000000000000" pitchFamily="50" charset="0"/>
              </a:rPr>
              <a:t>De lo humano y lo comunitario</a:t>
            </a:r>
            <a:r>
              <a:rPr lang="en-GB" sz="2400" b="0" dirty="0">
                <a:solidFill>
                  <a:srgbClr val="6B1C32"/>
                </a:solidFill>
                <a:latin typeface="Montserrat Black" panose="00000A00000000000000" pitchFamily="50" charset="0"/>
              </a:rPr>
              <a:t>”</a:t>
            </a:r>
            <a:endParaRPr lang="es-MX" sz="2400" b="0" dirty="0">
              <a:solidFill>
                <a:srgbClr val="6B1C32"/>
              </a:solidFill>
              <a:latin typeface="Montserrat" panose="00000500000000000000" pitchFamily="50" charset="0"/>
            </a:endParaRPr>
          </a:p>
        </p:txBody>
      </p:sp>
      <p:graphicFrame>
        <p:nvGraphicFramePr>
          <p:cNvPr id="2" name="Gráfico 1"/>
          <p:cNvGraphicFramePr/>
          <p:nvPr/>
        </p:nvGraphicFramePr>
        <p:xfrm>
          <a:off x="1140830" y="1814906"/>
          <a:ext cx="10113324" cy="439598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p:cNvSpPr>
            <a:spLocks noGrp="1"/>
          </p:cNvSpPr>
          <p:nvPr>
            <p:ph type="title"/>
          </p:nvPr>
        </p:nvSpPr>
        <p:spPr>
          <a:xfrm>
            <a:off x="914400" y="692330"/>
            <a:ext cx="7315200" cy="966653"/>
          </a:xfrm>
        </p:spPr>
        <p:txBody>
          <a:bodyPr/>
          <a:lstStyle/>
          <a:p>
            <a:pPr algn="just"/>
            <a:r>
              <a:rPr lang="es-ES" sz="2500" b="0" dirty="0">
                <a:solidFill>
                  <a:srgbClr val="6B1C32"/>
                </a:solidFill>
                <a:latin typeface="Montserrat Black" panose="00000A00000000000000" pitchFamily="50" charset="0"/>
              </a:rPr>
              <a:t>Evaluación diagnóstica para alumnos de educación preescolar, Fase 2, contenido:</a:t>
            </a:r>
            <a:endParaRPr lang="es-MX" sz="2500" b="0" dirty="0">
              <a:solidFill>
                <a:srgbClr val="6B1C32"/>
              </a:solidFill>
              <a:latin typeface="Montserrat Black" panose="00000A00000000000000" pitchFamily="50" charset="0"/>
            </a:endParaRPr>
          </a:p>
        </p:txBody>
      </p:sp>
      <p:sp>
        <p:nvSpPr>
          <p:cNvPr id="8" name="Google Shape;111;p14"/>
          <p:cNvSpPr txBox="1"/>
          <p:nvPr/>
        </p:nvSpPr>
        <p:spPr>
          <a:xfrm>
            <a:off x="914400" y="2095087"/>
            <a:ext cx="10671749" cy="3335046"/>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63500" algn="just"/>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La evaluación diagnóstica dirigida a alumnos de Educación Básica Ciclo Escolar 2024-2025, es un trabajo coordinado entre la Secretaría de Educación Pública </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(SEP)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a través de la Dirección General de Análisis y Diagnóstico del Aprovechamiento Educativo </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(DGADAE)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y la Comisión Nacional para la Mejora Continua de la Educación </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(MEJOREDU)</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 con las autoridades educativas estatales.</a:t>
            </a:r>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a:p>
            <a:pPr marL="63500" algn="just"/>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a:p>
            <a:pPr marL="63500" algn="just"/>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El proceso de aplicación se llevó a cabo en el mes de septiembre de 2024, contando con la participación de 2 mil 818 alumnos de 80 escuelas muestras de tercer grado de educación Preescolar, en sus tres modalidades educativas: General </a:t>
            </a:r>
            <a:r>
              <a:rPr lang="es-ES" sz="1800" b="1" dirty="0">
                <a:solidFill>
                  <a:srgbClr val="6B1C32"/>
                </a:solidFill>
                <a:latin typeface="Montserrat" panose="00000500000000000000" pitchFamily="50" charset="0"/>
                <a:ea typeface="Roboto Condensed Light"/>
                <a:cs typeface="Arial" panose="020B0604020202020204" pitchFamily="34" charset="0"/>
                <a:sym typeface="Roboto Condensed Light"/>
              </a:rPr>
              <a:t>(GRL)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Indígena</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 </a:t>
            </a:r>
            <a:r>
              <a:rPr lang="es-ES" sz="1800" b="1" dirty="0">
                <a:solidFill>
                  <a:srgbClr val="6B1C32"/>
                </a:solidFill>
                <a:latin typeface="Montserrat" panose="00000500000000000000" pitchFamily="50" charset="0"/>
                <a:ea typeface="Roboto Condensed Light"/>
                <a:cs typeface="Arial" panose="020B0604020202020204" pitchFamily="34" charset="0"/>
                <a:sym typeface="Roboto Condensed Light"/>
              </a:rPr>
              <a:t>(IND)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y Particular </a:t>
            </a:r>
            <a:r>
              <a:rPr lang="es-ES" sz="1800" b="1" dirty="0">
                <a:solidFill>
                  <a:srgbClr val="6B1C32"/>
                </a:solidFill>
                <a:latin typeface="Montserrat" panose="00000500000000000000" pitchFamily="50" charset="0"/>
                <a:ea typeface="Roboto Condensed Light"/>
                <a:cs typeface="Arial" panose="020B0604020202020204" pitchFamily="34" charset="0"/>
                <a:sym typeface="Roboto Condensed Light"/>
              </a:rPr>
              <a:t>(PART)</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a:t>
            </a:r>
            <a:endParaRPr lang="es-ES" sz="1800" dirty="0">
              <a:solidFill>
                <a:srgbClr val="3C3C3B"/>
              </a:solidFill>
              <a:latin typeface="Montserrat" panose="00000500000000000000" pitchFamily="50" charset="0"/>
              <a:ea typeface="Roboto Condensed Light"/>
              <a:cs typeface="Arial" panose="020B0604020202020204" pitchFamily="34" charset="0"/>
            </a:endParaRPr>
          </a:p>
          <a:p>
            <a:pPr marL="63500" algn="just"/>
            <a:endParaRPr lang="es-ES" sz="1800" b="1" dirty="0">
              <a:solidFill>
                <a:srgbClr val="3C3C3B"/>
              </a:solidFill>
              <a:latin typeface="Montserrat" panose="00000500000000000000" pitchFamily="50" charset="0"/>
              <a:ea typeface="Roboto Condensed Light"/>
              <a:cs typeface="Arial" panose="020B0604020202020204" pitchFamily="34" charset="0"/>
            </a:endParaRPr>
          </a:p>
          <a:p>
            <a:pPr marL="63500" algn="just"/>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a:p>
            <a:pPr marL="63500" algn="just"/>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half" idx="2"/>
          </p:nvPr>
        </p:nvSpPr>
        <p:spPr bwMode="auto">
          <a:xfrm>
            <a:off x="914400" y="2011892"/>
            <a:ext cx="102870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Dominio General:</a:t>
            </a:r>
            <a:r>
              <a:rPr kumimoji="0" lang="es-MX" altLang="es-MX" sz="1800" b="0" i="0" u="none" strike="noStrike" cap="none" normalizeH="0" baseline="0" dirty="0">
                <a:ln>
                  <a:noFill/>
                </a:ln>
                <a:solidFill>
                  <a:srgbClr val="3C3C3B"/>
                </a:solidFill>
                <a:effectLst/>
                <a:latin typeface="Arial" panose="020B0604020202020204" pitchFamily="34" charset="0"/>
              </a:rPr>
              <a:t> La mayoría de los niños en todas las modalidades educativas se encuentran en el nivel "En Proceso de Desarrollo" (EPD). Esto indica que, en general, los niños están adquiriendo las habilidades básicas relacionadas con lo humano y lo comunitario, pero aún requieren más experiencias y actividades para consolidar sus conocimientos.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Variabilidad entre Modalidades:</a:t>
            </a:r>
            <a:r>
              <a:rPr kumimoji="0" lang="es-MX" altLang="es-MX" sz="1800" b="0" i="0" u="none" strike="noStrike" cap="none" normalizeH="0" baseline="0" dirty="0">
                <a:ln>
                  <a:noFill/>
                </a:ln>
                <a:solidFill>
                  <a:srgbClr val="3C3C3B"/>
                </a:solidFill>
                <a:effectLst/>
                <a:latin typeface="Arial" panose="020B0604020202020204" pitchFamily="34" charset="0"/>
              </a:rPr>
              <a:t>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Escuelas Particulares:</a:t>
            </a:r>
            <a:r>
              <a:rPr kumimoji="0" lang="es-MX" altLang="es-MX" sz="1800" b="0" i="0" u="none" strike="noStrike" cap="none" normalizeH="0" baseline="0" dirty="0">
                <a:ln>
                  <a:noFill/>
                </a:ln>
                <a:solidFill>
                  <a:srgbClr val="3C3C3B"/>
                </a:solidFill>
                <a:effectLst/>
                <a:latin typeface="Arial" panose="020B0604020202020204" pitchFamily="34" charset="0"/>
              </a:rPr>
              <a:t> Destacan con un mayor porcentaje de niños en el nivel "Aprendizaje Desarrollado" (AD). Esto sugiere que ofrecen un entorno de aprendizaje más enriquecido en cuanto al desarrollo de habilidades sociales, emocionales y tecnológicas.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Escuelas Indígenas y Generales:</a:t>
            </a:r>
            <a:r>
              <a:rPr kumimoji="0" lang="es-MX" altLang="es-MX" sz="1800" b="0" i="0" u="none" strike="noStrike" cap="none" normalizeH="0" baseline="0" dirty="0">
                <a:ln>
                  <a:noFill/>
                </a:ln>
                <a:solidFill>
                  <a:srgbClr val="3C3C3B"/>
                </a:solidFill>
                <a:effectLst/>
                <a:latin typeface="Arial" panose="020B0604020202020204" pitchFamily="34" charset="0"/>
              </a:rPr>
              <a:t> Presentan resultados similares, con un porcentaje ligeramente menor de niños en el nivel "Aprendizaje Desarrollado" (AD) y un mayor porcentaje en los niveles "Requiere Apoyo" (RA) y "Sin Evidencias de Desarrollo" (SE). Esto podría deberse a factores como recursos limitados, diferencias en el enfoque pedagógico o el contexto sociocultural</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s-MX" altLang="es-MX" sz="1800" b="0" i="0" u="none" strike="noStrike" cap="none" normalizeH="0" baseline="0" dirty="0">
              <a:ln>
                <a:noFill/>
              </a:ln>
              <a:solidFill>
                <a:srgbClr val="3C3C3B"/>
              </a:solidFill>
              <a:effectLst/>
              <a:latin typeface="Arial" panose="020B0604020202020204" pitchFamily="34" charset="0"/>
            </a:endParaRPr>
          </a:p>
        </p:txBody>
      </p:sp>
      <p:sp>
        <p:nvSpPr>
          <p:cNvPr id="3" name="Título 2"/>
          <p:cNvSpPr>
            <a:spLocks noGrp="1"/>
          </p:cNvSpPr>
          <p:nvPr>
            <p:ph type="title"/>
          </p:nvPr>
        </p:nvSpPr>
        <p:spPr>
          <a:xfrm>
            <a:off x="914400" y="493038"/>
            <a:ext cx="7934632" cy="966653"/>
          </a:xfrm>
        </p:spPr>
        <p:txBody>
          <a:bodyPr/>
          <a:lstStyle/>
          <a:p>
            <a:r>
              <a:rPr lang="en-GB" sz="2000" b="0" dirty="0">
                <a:solidFill>
                  <a:srgbClr val="6B1C32"/>
                </a:solidFill>
                <a:latin typeface="Montserrat Black" panose="00000A00000000000000" pitchFamily="50" charset="0"/>
              </a:rPr>
              <a:t>Análisis del campo formativo “De lo humano y lo comunitario”</a:t>
            </a:r>
            <a:endParaRPr lang="es-MX" sz="2000" b="0" dirty="0">
              <a:solidFill>
                <a:srgbClr val="6B1C32"/>
              </a:solidFill>
              <a:latin typeface="Montserrat Black" panose="00000A00000000000000" pitchFamily="50"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half" idx="2"/>
          </p:nvPr>
        </p:nvSpPr>
        <p:spPr bwMode="auto">
          <a:xfrm>
            <a:off x="914400" y="2011892"/>
            <a:ext cx="10178716"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Importancia del Desarrollo Socioemocional desde la Primera Infancia:</a:t>
            </a:r>
            <a:r>
              <a:rPr kumimoji="0" lang="es-MX" altLang="es-MX" sz="1800" b="0" i="0" u="none" strike="noStrike" cap="none" normalizeH="0" baseline="0" dirty="0">
                <a:ln>
                  <a:noFill/>
                </a:ln>
                <a:solidFill>
                  <a:srgbClr val="3C3C3B"/>
                </a:solidFill>
                <a:effectLst/>
                <a:latin typeface="Arial" panose="020B0604020202020204" pitchFamily="34" charset="0"/>
              </a:rPr>
              <a:t> Los resultados muestran que el desarrollo de habilidades socioemocionales, tecnológicas y ciudadanas en la educación preescolar es fundamental para la formación de individuos completos y capaces de interactuar de manera efectiva en la sociedad.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Adaptación a las Necesidades de cada Modalidad:</a:t>
            </a:r>
            <a:r>
              <a:rPr kumimoji="0" lang="es-MX" altLang="es-MX" sz="1800" b="0" i="0" u="none" strike="noStrike" cap="none" normalizeH="0" baseline="0" dirty="0">
                <a:ln>
                  <a:noFill/>
                </a:ln>
                <a:solidFill>
                  <a:srgbClr val="3C3C3B"/>
                </a:solidFill>
                <a:effectLst/>
                <a:latin typeface="Arial" panose="020B0604020202020204" pitchFamily="34" charset="0"/>
              </a:rPr>
              <a:t> Las escuelas deben adaptar sus programas y recursos para atender las necesidades específicas de los niños, considerando el contexto en el que se encuentran.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Fortalecimiento de las Áreas Débiles:</a:t>
            </a:r>
            <a:r>
              <a:rPr kumimoji="0" lang="es-MX" altLang="es-MX" sz="1800" b="0" i="0" u="none" strike="noStrike" cap="none" normalizeH="0" baseline="0" dirty="0">
                <a:ln>
                  <a:noFill/>
                </a:ln>
                <a:solidFill>
                  <a:srgbClr val="3C3C3B"/>
                </a:solidFill>
                <a:effectLst/>
                <a:latin typeface="Arial" panose="020B0604020202020204" pitchFamily="34" charset="0"/>
              </a:rPr>
              <a:t> Se requiere un mayor énfasis en el desarrollo de habilidades socioemocionales, tecnológicas y ciudadanas en todas las modalidades educativas, especialmente en aquellas donde los resultados son más bajos.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Equidad Educativa:</a:t>
            </a:r>
            <a:r>
              <a:rPr kumimoji="0" lang="es-MX" altLang="es-MX" sz="1800" b="0" i="0" u="none" strike="noStrike" cap="none" normalizeH="0" baseline="0" dirty="0">
                <a:ln>
                  <a:noFill/>
                </a:ln>
                <a:solidFill>
                  <a:srgbClr val="3C3C3B"/>
                </a:solidFill>
                <a:effectLst/>
                <a:latin typeface="Arial" panose="020B0604020202020204" pitchFamily="34" charset="0"/>
              </a:rPr>
              <a:t> Es importante trabajar para reducir las brechas existentes entre las diferentes modalidades educativas y garantizar que todos los niños tengan las mismas oportunidades de desarrollar estas habilidades. </a:t>
            </a:r>
            <a:endParaRPr kumimoji="0" lang="es-MX" altLang="es-MX" sz="1800" b="0" i="0" u="none" strike="noStrike" cap="none" normalizeH="0" baseline="0" dirty="0">
              <a:ln>
                <a:noFill/>
              </a:ln>
              <a:solidFill>
                <a:srgbClr val="3C3C3B"/>
              </a:solidFill>
              <a:effectLst/>
              <a:latin typeface="Arial" panose="020B0604020202020204" pitchFamily="34" charset="0"/>
            </a:endParaRPr>
          </a:p>
        </p:txBody>
      </p:sp>
      <p:sp>
        <p:nvSpPr>
          <p:cNvPr id="3" name="Título 2"/>
          <p:cNvSpPr>
            <a:spLocks noGrp="1"/>
          </p:cNvSpPr>
          <p:nvPr>
            <p:ph type="title"/>
          </p:nvPr>
        </p:nvSpPr>
        <p:spPr>
          <a:xfrm>
            <a:off x="914400" y="352361"/>
            <a:ext cx="7889631" cy="966653"/>
          </a:xfrm>
        </p:spPr>
        <p:txBody>
          <a:bodyPr/>
          <a:lstStyle/>
          <a:p>
            <a:r>
              <a:rPr lang="es-MX" sz="2000" b="0" dirty="0">
                <a:solidFill>
                  <a:srgbClr val="3C3C3B"/>
                </a:solidFill>
                <a:latin typeface="Montserrat Black" panose="00000A00000000000000" pitchFamily="50" charset="0"/>
              </a:rPr>
              <a:t>Implicaciones para la Educación Preescolar</a:t>
            </a:r>
            <a:endParaRPr lang="es-MX" sz="2000" b="0" dirty="0">
              <a:solidFill>
                <a:srgbClr val="3C3C3B"/>
              </a:solidFill>
              <a:latin typeface="Montserrat Black" panose="00000A00000000000000" pitchFamily="50"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13650"/>
            <a:ext cx="10515600" cy="1443324"/>
          </a:xfrm>
        </p:spPr>
        <p:txBody>
          <a:bodyPr anchor="ctr"/>
          <a:lstStyle/>
          <a:p>
            <a:r>
              <a:rPr lang="es-ES" dirty="0"/>
              <a:t>ANEXOS</a:t>
            </a:r>
            <a:endParaRPr lang="es-MX" dirty="0"/>
          </a:p>
        </p:txBody>
      </p:sp>
      <p:cxnSp>
        <p:nvCxnSpPr>
          <p:cNvPr id="8" name="Conector recto 7"/>
          <p:cNvCxnSpPr/>
          <p:nvPr/>
        </p:nvCxnSpPr>
        <p:spPr>
          <a:xfrm>
            <a:off x="4957680" y="3501026"/>
            <a:ext cx="1969679" cy="0"/>
          </a:xfrm>
          <a:prstGeom prst="line">
            <a:avLst/>
          </a:prstGeom>
          <a:ln w="38100">
            <a:solidFill>
              <a:srgbClr val="C2924C"/>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45697" y="2024635"/>
            <a:ext cx="10100603" cy="3477875"/>
          </a:xfrm>
          <a:prstGeom prst="rect">
            <a:avLst/>
          </a:prstGeom>
          <a:noFill/>
        </p:spPr>
        <p:txBody>
          <a:bodyPr wrap="square">
            <a:spAutoFit/>
          </a:bodyPr>
          <a:lstStyle/>
          <a:p>
            <a:pPr marL="342900" indent="-342900" algn="just">
              <a:buClr>
                <a:srgbClr val="6B1C32"/>
              </a:buClr>
              <a:buFont typeface="Wingdings" panose="05000000000000000000" pitchFamily="2" charset="2"/>
              <a:buChar char="Ø"/>
            </a:pPr>
            <a:r>
              <a:rPr lang="es-ES" sz="2000" dirty="0">
                <a:solidFill>
                  <a:srgbClr val="3C3C3B"/>
                </a:solidFill>
                <a:latin typeface="Montserrat" panose="00000500000000000000" pitchFamily="50" charset="0"/>
              </a:rPr>
              <a:t>Ofrecer a los docentes una estrategia de evaluación que les permita identificar los aprendizajes adquiridos por los alumnos en el grado inmediato anterior, a fin de elaborar un plan de acción con base en los resultados obtenidos, así como fortalecer los aprendizajes del ciclo escolar que habrán de cursar.</a:t>
            </a:r>
            <a:endParaRPr lang="es-ES" sz="2000" dirty="0">
              <a:solidFill>
                <a:srgbClr val="3C3C3B"/>
              </a:solidFill>
              <a:latin typeface="Montserrat" panose="00000500000000000000" pitchFamily="50" charset="0"/>
            </a:endParaRPr>
          </a:p>
          <a:p>
            <a:pPr marL="342900" indent="-342900" algn="just">
              <a:buClr>
                <a:srgbClr val="6B1C32"/>
              </a:buClr>
              <a:buFont typeface="Wingdings" panose="05000000000000000000" pitchFamily="2" charset="2"/>
              <a:buChar char="Ø"/>
            </a:pPr>
            <a:r>
              <a:rPr lang="es-ES" sz="2000" dirty="0">
                <a:solidFill>
                  <a:srgbClr val="3C3C3B"/>
                </a:solidFill>
                <a:latin typeface="Montserrat" panose="00000500000000000000" pitchFamily="50" charset="0"/>
              </a:rPr>
              <a:t>Contribuir al diálogo entre las maestras y maestros con el propósito de generar estrategias para el fortalecimiento de su práctica pedagógica a nivel grupal e individual.</a:t>
            </a:r>
            <a:endParaRPr lang="es-ES" sz="2000" dirty="0">
              <a:solidFill>
                <a:srgbClr val="3C3C3B"/>
              </a:solidFill>
              <a:latin typeface="Montserrat" panose="00000500000000000000" pitchFamily="50" charset="0"/>
            </a:endParaRPr>
          </a:p>
          <a:p>
            <a:pPr marL="342900" indent="-342900" algn="just">
              <a:buClr>
                <a:srgbClr val="6B1C32"/>
              </a:buClr>
              <a:buFont typeface="Wingdings" panose="05000000000000000000" pitchFamily="2" charset="2"/>
              <a:buChar char="Ø"/>
            </a:pPr>
            <a:r>
              <a:rPr lang="es-ES" sz="2000" dirty="0">
                <a:solidFill>
                  <a:srgbClr val="3C3C3B"/>
                </a:solidFill>
                <a:latin typeface="Montserrat" panose="00000500000000000000" pitchFamily="50" charset="0"/>
              </a:rPr>
              <a:t>Aportar información al Consejo Técnico Escolar, que contribuya al análisis de las fortalezas y áreas de oportunidad detectadas, a nivel de grupo y escuela.</a:t>
            </a:r>
            <a:endParaRPr lang="es-MX" sz="2000" dirty="0">
              <a:solidFill>
                <a:srgbClr val="3C3C3B"/>
              </a:solidFill>
              <a:latin typeface="Montserrat" panose="00000500000000000000" pitchFamily="50" charset="0"/>
            </a:endParaRPr>
          </a:p>
        </p:txBody>
      </p:sp>
      <p:sp>
        <p:nvSpPr>
          <p:cNvPr id="2" name="CuadroTexto 1"/>
          <p:cNvSpPr txBox="1"/>
          <p:nvPr/>
        </p:nvSpPr>
        <p:spPr>
          <a:xfrm>
            <a:off x="994938" y="5734782"/>
            <a:ext cx="4454660" cy="461665"/>
          </a:xfrm>
          <a:prstGeom prst="rect">
            <a:avLst/>
          </a:prstGeom>
          <a:noFill/>
        </p:spPr>
        <p:txBody>
          <a:bodyPr wrap="square" rtlCol="0">
            <a:spAutoFit/>
          </a:bodyPr>
          <a:lstStyle/>
          <a:p>
            <a:r>
              <a:rPr lang="es-ES" sz="1200" dirty="0"/>
              <a:t>Fuente: tomado de </a:t>
            </a:r>
            <a:r>
              <a:rPr lang="es-ES" sz="1200" dirty="0">
                <a:hlinkClick r:id="rId1"/>
              </a:rPr>
              <a:t>http://planea.sep.gob.mx/ba_drev/</a:t>
            </a:r>
            <a:endParaRPr lang="es-ES" sz="1200" dirty="0"/>
          </a:p>
          <a:p>
            <a:endParaRPr lang="es-MX" sz="1200" dirty="0"/>
          </a:p>
        </p:txBody>
      </p:sp>
      <p:sp>
        <p:nvSpPr>
          <p:cNvPr id="7" name="Título 3"/>
          <p:cNvSpPr>
            <a:spLocks noGrp="1"/>
          </p:cNvSpPr>
          <p:nvPr>
            <p:ph type="title"/>
          </p:nvPr>
        </p:nvSpPr>
        <p:spPr>
          <a:xfrm>
            <a:off x="914399" y="692330"/>
            <a:ext cx="7906043" cy="966653"/>
          </a:xfrm>
        </p:spPr>
        <p:txBody>
          <a:bodyPr anchor="ctr"/>
          <a:lstStyle/>
          <a:p>
            <a:pPr algn="ctr"/>
            <a:r>
              <a:rPr lang="es-ES" sz="3200" b="0" dirty="0">
                <a:solidFill>
                  <a:srgbClr val="6B1C32"/>
                </a:solidFill>
                <a:latin typeface="Montserrat Black" panose="00000A00000000000000" pitchFamily="50" charset="0"/>
              </a:rPr>
              <a:t>Objetivo de la evaluación diagnostica</a:t>
            </a:r>
            <a:endParaRPr lang="es-MX" sz="3200" b="0" dirty="0">
              <a:solidFill>
                <a:srgbClr val="6B1C32"/>
              </a:solidFill>
              <a:latin typeface="Montserrat Black" panose="00000A00000000000000" pitchFamily="5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56393" y="1127185"/>
            <a:ext cx="5420884" cy="688880"/>
          </a:xfrm>
        </p:spPr>
        <p:txBody>
          <a:bodyPr anchor="ctr"/>
          <a:lstStyle/>
          <a:p>
            <a:pPr algn="ctr"/>
            <a:r>
              <a:rPr lang="es-MX" sz="2000" b="0" dirty="0">
                <a:solidFill>
                  <a:srgbClr val="6B1C32"/>
                </a:solidFill>
                <a:latin typeface="Montserrat Black" panose="00000A00000000000000" pitchFamily="50" charset="0"/>
              </a:rPr>
              <a:t>Características de los Ejercicios Integradores del Aprendizaje (EIA): </a:t>
            </a:r>
            <a:endParaRPr lang="es-MX" sz="2000" b="0" dirty="0">
              <a:solidFill>
                <a:srgbClr val="6B1C32"/>
              </a:solidFill>
              <a:latin typeface="Montserrat Black" panose="00000A00000000000000" pitchFamily="50" charset="0"/>
            </a:endParaRPr>
          </a:p>
        </p:txBody>
      </p:sp>
      <p:pic>
        <p:nvPicPr>
          <p:cNvPr id="13" name="Imagen 12"/>
          <p:cNvPicPr>
            <a:picLocks noChangeAspect="1"/>
          </p:cNvPicPr>
          <p:nvPr/>
        </p:nvPicPr>
        <p:blipFill rotWithShape="1">
          <a:blip r:embed="rId1"/>
          <a:srcRect l="39062" t="25862" r="17813" b="16928"/>
          <a:stretch>
            <a:fillRect/>
          </a:stretch>
        </p:blipFill>
        <p:spPr>
          <a:xfrm>
            <a:off x="626733" y="1870871"/>
            <a:ext cx="5298675" cy="4405495"/>
          </a:xfrm>
          <a:prstGeom prst="rect">
            <a:avLst/>
          </a:prstGeom>
        </p:spPr>
      </p:pic>
      <p:pic>
        <p:nvPicPr>
          <p:cNvPr id="15" name="Imagen 14"/>
          <p:cNvPicPr>
            <a:picLocks noChangeAspect="1"/>
          </p:cNvPicPr>
          <p:nvPr/>
        </p:nvPicPr>
        <p:blipFill rotWithShape="1">
          <a:blip r:embed="rId2"/>
          <a:srcRect l="40000" t="24155" r="18282" b="4978"/>
          <a:stretch>
            <a:fillRect/>
          </a:stretch>
        </p:blipFill>
        <p:spPr>
          <a:xfrm>
            <a:off x="6789060" y="1870871"/>
            <a:ext cx="4488540" cy="4405496"/>
          </a:xfrm>
          <a:prstGeom prst="rect">
            <a:avLst/>
          </a:prstGeom>
        </p:spPr>
      </p:pic>
      <p:sp>
        <p:nvSpPr>
          <p:cNvPr id="16" name="Título 3"/>
          <p:cNvSpPr txBox="1"/>
          <p:nvPr/>
        </p:nvSpPr>
        <p:spPr>
          <a:xfrm>
            <a:off x="6873468" y="1169389"/>
            <a:ext cx="4190999" cy="942874"/>
          </a:xfrm>
          <a:prstGeom prst="rect">
            <a:avLst/>
          </a:prstGeom>
        </p:spPr>
        <p:txBody>
          <a:bodyPr>
            <a:normAutofit/>
          </a:bodyPr>
          <a:lstStyle>
            <a:lvl1pPr algn="ctr" defTabSz="914400" rtl="0" eaLnBrk="1" latinLnBrk="0" hangingPunct="1">
              <a:lnSpc>
                <a:spcPct val="90000"/>
              </a:lnSpc>
              <a:spcBef>
                <a:spcPct val="0"/>
              </a:spcBef>
              <a:buNone/>
              <a:defRPr sz="3200" b="1" i="0" kern="1200">
                <a:solidFill>
                  <a:srgbClr val="9F2240"/>
                </a:solidFill>
                <a:latin typeface="Montserrat SemiBold" panose="00000700000000000000" pitchFamily="2" charset="77"/>
                <a:ea typeface="+mj-ea"/>
                <a:cs typeface="+mj-cs"/>
              </a:defRPr>
            </a:lvl1pPr>
          </a:lstStyle>
          <a:p>
            <a:r>
              <a:rPr lang="es-MX" sz="2000" b="0" dirty="0">
                <a:solidFill>
                  <a:srgbClr val="6B1C32"/>
                </a:solidFill>
                <a:latin typeface="Montserrat Black" panose="00000A00000000000000" pitchFamily="50" charset="0"/>
              </a:rPr>
              <a:t>V</a:t>
            </a:r>
            <a:r>
              <a:rPr lang="en-GB" sz="2000" b="0" dirty="0">
                <a:solidFill>
                  <a:srgbClr val="6B1C32"/>
                </a:solidFill>
                <a:latin typeface="Montserrat Black" panose="00000A00000000000000" pitchFamily="50" charset="0"/>
              </a:rPr>
              <a:t>entajas de la evaluación a través de EIA</a:t>
            </a:r>
            <a:endParaRPr lang="es-MX" sz="2000" b="0" dirty="0">
              <a:solidFill>
                <a:srgbClr val="6B1C32"/>
              </a:solidFill>
              <a:latin typeface="Montserrat Black" panose="00000A00000000000000" pitchFamily="50"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914399" y="537584"/>
            <a:ext cx="7441810" cy="966653"/>
          </a:xfrm>
        </p:spPr>
        <p:txBody>
          <a:bodyPr/>
          <a:lstStyle/>
          <a:p>
            <a:r>
              <a:rPr lang="es-ES" sz="3600" b="0" dirty="0">
                <a:solidFill>
                  <a:srgbClr val="6B1C32"/>
                </a:solidFill>
                <a:latin typeface="Montserrat Black" panose="00000A00000000000000" pitchFamily="50" charset="0"/>
              </a:rPr>
              <a:t>¿Cómo se integra la prueba?</a:t>
            </a:r>
            <a:endParaRPr lang="es-MX" sz="3600" b="0" dirty="0"/>
          </a:p>
        </p:txBody>
      </p:sp>
      <p:sp>
        <p:nvSpPr>
          <p:cNvPr id="2" name="CuadroTexto 1"/>
          <p:cNvSpPr txBox="1"/>
          <p:nvPr/>
        </p:nvSpPr>
        <p:spPr>
          <a:xfrm>
            <a:off x="914399" y="1745334"/>
            <a:ext cx="10578906" cy="1815882"/>
          </a:xfrm>
          <a:prstGeom prst="rect">
            <a:avLst/>
          </a:prstGeom>
          <a:noFill/>
        </p:spPr>
        <p:txBody>
          <a:bodyPr wrap="square">
            <a:spAutoFit/>
          </a:bodyPr>
          <a:lstStyle/>
          <a:p>
            <a:pPr algn="just">
              <a:buClr>
                <a:srgbClr val="800000"/>
              </a:buClr>
            </a:pPr>
            <a:r>
              <a:rPr lang="es-ES" sz="1600" dirty="0">
                <a:solidFill>
                  <a:srgbClr val="2C2C2B"/>
                </a:solidFill>
                <a:latin typeface="Montserrat" panose="00000500000000000000" pitchFamily="50" charset="0"/>
                <a:ea typeface="Verdana" panose="020B0604030504040204" pitchFamily="34" charset="0"/>
              </a:rPr>
              <a:t>Esta evaluación para el ciclo escolar 2024-2025 tiene como referencia los campos formativos, las frases y los Procesos de Desarrollo de Aprendizaje </a:t>
            </a:r>
            <a:r>
              <a:rPr lang="es-ES"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rPr>
              <a:t>(PDA)</a:t>
            </a:r>
            <a:r>
              <a:rPr lang="es-ES" sz="1600" dirty="0">
                <a:solidFill>
                  <a:srgbClr val="3C3C3B"/>
                </a:solidFill>
                <a:latin typeface="Montserrat" panose="00000500000000000000" pitchFamily="50" charset="0"/>
                <a:ea typeface="Verdana" panose="020B0604030504040204" pitchFamily="34" charset="0"/>
              </a:rPr>
              <a:t> del Plan de Estudio para la Educación Preescolar, Primaria y Secundaria 2022. De acuerdo con los principios y orientaciones de la Nueva Escuela Mexicana </a:t>
            </a:r>
            <a:r>
              <a:rPr lang="es-ES"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rPr>
              <a:t>(NEM)</a:t>
            </a:r>
            <a:r>
              <a:rPr lang="es-ES" sz="1600" dirty="0">
                <a:solidFill>
                  <a:srgbClr val="3C3C3B"/>
                </a:solidFill>
                <a:latin typeface="Montserrat" panose="00000500000000000000" pitchFamily="50" charset="0"/>
                <a:ea typeface="Verdana" panose="020B0604030504040204" pitchFamily="34" charset="0"/>
              </a:rPr>
              <a:t>, la Evaluación Diagnóstica se realizó a través de Ejercicios Integradores del Aprendizaje </a:t>
            </a:r>
            <a:r>
              <a:rPr lang="es-ES"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rPr>
              <a:t>(EIA)</a:t>
            </a:r>
            <a:r>
              <a:rPr lang="es-ES" sz="1600" dirty="0">
                <a:solidFill>
                  <a:srgbClr val="3C3C3B"/>
                </a:solidFill>
                <a:latin typeface="Montserrat" panose="00000500000000000000" pitchFamily="50" charset="0"/>
                <a:ea typeface="Verdana" panose="020B0604030504040204" pitchFamily="34" charset="0"/>
              </a:rPr>
              <a:t>, que fueron desarrollados por docentes frente a grupo, Asesores Técnicos Pedagógicos de distintas entidades federativas y especialistas de Diseño Curricular de la Secretaría de Educación Pública </a:t>
            </a:r>
            <a:r>
              <a:rPr lang="es-ES"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rPr>
              <a:t>(SEP).</a:t>
            </a:r>
            <a:endParaRPr lang="es-MX"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endParaRPr>
          </a:p>
        </p:txBody>
      </p:sp>
      <p:sp>
        <p:nvSpPr>
          <p:cNvPr id="6" name="Título 3"/>
          <p:cNvSpPr txBox="1"/>
          <p:nvPr/>
        </p:nvSpPr>
        <p:spPr>
          <a:xfrm>
            <a:off x="914399" y="3785412"/>
            <a:ext cx="10578906" cy="2766248"/>
          </a:xfrm>
          <a:prstGeom prst="rect">
            <a:avLst/>
          </a:prstGeom>
        </p:spPr>
        <p:txBody>
          <a:bodyPr anchor="ctr">
            <a:normAutofit/>
          </a:bodyPr>
          <a:lstStyle>
            <a:lvl1pPr algn="ctr" defTabSz="914400" rtl="0" eaLnBrk="1" latinLnBrk="0" hangingPunct="1">
              <a:lnSpc>
                <a:spcPct val="90000"/>
              </a:lnSpc>
              <a:spcBef>
                <a:spcPct val="0"/>
              </a:spcBef>
              <a:buNone/>
              <a:defRPr sz="3200" b="1" i="0" kern="1200">
                <a:solidFill>
                  <a:srgbClr val="9F2240"/>
                </a:solidFill>
                <a:latin typeface="Montserrat SemiBold" panose="00000700000000000000" pitchFamily="2" charset="77"/>
                <a:ea typeface="+mj-ea"/>
                <a:cs typeface="+mj-cs"/>
              </a:defRPr>
            </a:lvl1pPr>
          </a:lstStyle>
          <a:p>
            <a:pPr marL="342900" indent="-342900" algn="l">
              <a:buFont typeface="Arial" panose="020B0604020202020204" pitchFamily="34" charset="0"/>
              <a:buChar char="•"/>
            </a:pPr>
            <a:r>
              <a:rPr lang="en-GB" sz="2000" dirty="0">
                <a:solidFill>
                  <a:srgbClr val="6B1C32"/>
                </a:solidFill>
              </a:rPr>
              <a:t>Ejercicios Integradores de Aprendizaje (EIA)</a:t>
            </a:r>
            <a:endParaRPr lang="en-GB" sz="2000" dirty="0">
              <a:solidFill>
                <a:srgbClr val="6B1C32"/>
              </a:solidFill>
            </a:endParaRPr>
          </a:p>
          <a:p>
            <a:pPr marL="342900" indent="-342900" algn="l">
              <a:buFont typeface="Arial" panose="020B0604020202020204" pitchFamily="34" charset="0"/>
              <a:buChar char="•"/>
            </a:pPr>
            <a:endParaRPr lang="en-GB" sz="2000" dirty="0">
              <a:solidFill>
                <a:srgbClr val="6B1C32"/>
              </a:solidFill>
            </a:endParaRPr>
          </a:p>
          <a:p>
            <a:pPr marL="342900" indent="-342900" algn="l">
              <a:buFont typeface="Arial" panose="020B0604020202020204" pitchFamily="34" charset="0"/>
              <a:buChar char="•"/>
            </a:pPr>
            <a:r>
              <a:rPr lang="en-GB" sz="2000" dirty="0">
                <a:solidFill>
                  <a:srgbClr val="6B1C32"/>
                </a:solidFill>
              </a:rPr>
              <a:t>Rubricas</a:t>
            </a:r>
            <a:endParaRPr lang="en-GB" sz="2000" dirty="0">
              <a:solidFill>
                <a:srgbClr val="6B1C32"/>
              </a:solidFill>
            </a:endParaRPr>
          </a:p>
          <a:p>
            <a:pPr marL="342900" indent="-342900" algn="l">
              <a:buFont typeface="Arial" panose="020B0604020202020204" pitchFamily="34" charset="0"/>
              <a:buChar char="•"/>
            </a:pPr>
            <a:endParaRPr lang="en-GB" sz="2000" dirty="0">
              <a:solidFill>
                <a:srgbClr val="6B1C32"/>
              </a:solidFill>
            </a:endParaRPr>
          </a:p>
          <a:p>
            <a:pPr marL="342900" indent="-342900" algn="l">
              <a:buFont typeface="Arial" panose="020B0604020202020204" pitchFamily="34" charset="0"/>
              <a:buChar char="•"/>
            </a:pPr>
            <a:r>
              <a:rPr lang="en-GB" sz="2000" dirty="0">
                <a:solidFill>
                  <a:srgbClr val="6B1C32"/>
                </a:solidFill>
              </a:rPr>
              <a:t>Formatos para el registro de las valoraciones</a:t>
            </a:r>
            <a:endParaRPr lang="en-GB" sz="2000" dirty="0">
              <a:solidFill>
                <a:srgbClr val="6B1C32"/>
              </a:solidFill>
            </a:endParaRPr>
          </a:p>
          <a:p>
            <a:pPr marL="342900" indent="-342900" algn="l">
              <a:buFont typeface="Arial" panose="020B0604020202020204" pitchFamily="34" charset="0"/>
              <a:buChar char="•"/>
            </a:pPr>
            <a:endParaRPr lang="en-GB" sz="2000" dirty="0">
              <a:solidFill>
                <a:srgbClr val="6B1C32"/>
              </a:solidFill>
            </a:endParaRPr>
          </a:p>
          <a:p>
            <a:pPr marL="342900" indent="-342900" algn="l">
              <a:buFont typeface="Arial" panose="020B0604020202020204" pitchFamily="34" charset="0"/>
              <a:buChar char="•"/>
            </a:pPr>
            <a:r>
              <a:rPr lang="es-MX" sz="2000" dirty="0">
                <a:solidFill>
                  <a:srgbClr val="6B1C32"/>
                </a:solidFill>
              </a:rPr>
              <a:t>Estructura de los EIA</a:t>
            </a:r>
            <a:endParaRPr lang="es-MX" sz="2000" dirty="0">
              <a:solidFill>
                <a:srgbClr val="6B1C32"/>
              </a:solidFill>
            </a:endParaRPr>
          </a:p>
          <a:p>
            <a:pPr marL="342900" indent="-342900" algn="l">
              <a:buFont typeface="Arial" panose="020B0604020202020204" pitchFamily="34" charset="0"/>
              <a:buChar char="•"/>
            </a:pPr>
            <a:endParaRPr lang="es-MX" sz="2000" dirty="0">
              <a:solidFill>
                <a:srgbClr val="6B1C32"/>
              </a:solidFill>
            </a:endParaRPr>
          </a:p>
          <a:p>
            <a:pPr marL="342900" indent="-342900" algn="l">
              <a:buFont typeface="Arial" panose="020B0604020202020204" pitchFamily="34" charset="0"/>
              <a:buChar char="•"/>
            </a:pPr>
            <a:r>
              <a:rPr lang="es-MX" sz="2000" dirty="0">
                <a:solidFill>
                  <a:srgbClr val="6B1C32"/>
                </a:solidFill>
              </a:rPr>
              <a:t>Sistema de Captura de Resultados y Emisión de Reportes (</a:t>
            </a:r>
            <a:r>
              <a:rPr lang="es-MX" sz="2000" dirty="0" err="1">
                <a:solidFill>
                  <a:srgbClr val="6B1C32"/>
                </a:solidFill>
              </a:rPr>
              <a:t>SiCRER</a:t>
            </a:r>
            <a:r>
              <a:rPr lang="es-MX" sz="2000" dirty="0">
                <a:solidFill>
                  <a:srgbClr val="6B1C32"/>
                </a:solidFill>
              </a:rPr>
              <a:t>).</a:t>
            </a:r>
            <a:endParaRPr lang="es-MX" dirty="0">
              <a:solidFill>
                <a:srgbClr val="6B1C3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txBox="1">
            <a:spLocks noGrp="1"/>
          </p:cNvSpPr>
          <p:nvPr>
            <p:ph type="title"/>
          </p:nvPr>
        </p:nvSpPr>
        <p:spPr>
          <a:xfrm>
            <a:off x="914400" y="867767"/>
            <a:ext cx="7905750" cy="615553"/>
          </a:xfrm>
          <a:prstGeom prst="rect">
            <a:avLst/>
          </a:prstGeom>
          <a:noFill/>
        </p:spPr>
        <p:txBody>
          <a:bodyPr wrap="square" anchor="ctr">
            <a:spAutoFit/>
          </a:bodyPr>
          <a:lstStyle/>
          <a:p>
            <a:pPr algn="ctr"/>
            <a:r>
              <a:rPr lang="es-ES" sz="4000" b="0" dirty="0">
                <a:solidFill>
                  <a:srgbClr val="6B1C32"/>
                </a:solidFill>
                <a:latin typeface="Montserrat Black" panose="00000A00000000000000" pitchFamily="50" charset="0"/>
              </a:rPr>
              <a:t>Datos de la prueba</a:t>
            </a:r>
            <a:endParaRPr lang="es-MX" sz="4000" b="0" dirty="0">
              <a:solidFill>
                <a:srgbClr val="6B1C32"/>
              </a:solidFill>
              <a:latin typeface="Montserrat Black" panose="00000A00000000000000" pitchFamily="50" charset="0"/>
            </a:endParaRPr>
          </a:p>
        </p:txBody>
      </p:sp>
      <p:graphicFrame>
        <p:nvGraphicFramePr>
          <p:cNvPr id="6" name="Tabla 5"/>
          <p:cNvGraphicFramePr>
            <a:graphicFrameLocks noGrp="1"/>
          </p:cNvGraphicFramePr>
          <p:nvPr/>
        </p:nvGraphicFramePr>
        <p:xfrm>
          <a:off x="1231932" y="2378915"/>
          <a:ext cx="3333033" cy="3431098"/>
        </p:xfrm>
        <a:graphic>
          <a:graphicData uri="http://schemas.openxmlformats.org/drawingml/2006/table">
            <a:tbl>
              <a:tblPr firstRow="1" bandRow="1">
                <a:tableStyleId>{5C22544A-7EE6-4342-B048-85BDC9FD1C3A}</a:tableStyleId>
              </a:tblPr>
              <a:tblGrid>
                <a:gridCol w="2535954"/>
                <a:gridCol w="797079"/>
              </a:tblGrid>
              <a:tr h="52723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500" dirty="0">
                          <a:latin typeface="Montserrat" panose="00000500000000000000" pitchFamily="50" charset="0"/>
                        </a:rPr>
                        <a:t>Campo formativo</a:t>
                      </a:r>
                      <a:endParaRPr lang="es-MX" sz="15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b="1" kern="1200" dirty="0">
                          <a:solidFill>
                            <a:schemeClr val="lt1"/>
                          </a:solidFill>
                          <a:latin typeface="Montserrat" panose="00000500000000000000" pitchFamily="50" charset="0"/>
                          <a:ea typeface="+mn-ea"/>
                          <a:cs typeface="+mn-cs"/>
                        </a:rPr>
                        <a:t>Tercer Grado</a:t>
                      </a:r>
                      <a:endParaRPr lang="es-MX" sz="1400" b="1" kern="1200" dirty="0">
                        <a:solidFill>
                          <a:schemeClr val="lt1"/>
                        </a:solidFill>
                        <a:latin typeface="Montserrat" panose="00000500000000000000" pitchFamily="50" charset="0"/>
                        <a:ea typeface="+mn-ea"/>
                        <a:cs typeface="+mn-cs"/>
                      </a:endParaRPr>
                    </a:p>
                  </a:txBody>
                  <a:tcPr anchor="ctr">
                    <a:solidFill>
                      <a:srgbClr val="9F2240"/>
                    </a:solidFill>
                  </a:tcPr>
                </a:tc>
              </a:tr>
              <a:tr h="461331">
                <a:tc>
                  <a:txBody>
                    <a:bodyPr/>
                    <a:lstStyle/>
                    <a:p>
                      <a:pPr algn="ctr"/>
                      <a:r>
                        <a:rPr lang="es-ES" sz="1600" dirty="0">
                          <a:solidFill>
                            <a:schemeClr val="tx1"/>
                          </a:solidFill>
                          <a:latin typeface="Montserrat" panose="00000500000000000000" pitchFamily="50" charset="0"/>
                        </a:rPr>
                        <a:t>Lenguajes</a:t>
                      </a:r>
                      <a:endParaRPr lang="es-MX" sz="16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600" dirty="0">
                          <a:solidFill>
                            <a:schemeClr val="tx1"/>
                          </a:solidFill>
                          <a:latin typeface="Montserrat" panose="00000500000000000000" pitchFamily="50" charset="0"/>
                        </a:rPr>
                        <a:t>5</a:t>
                      </a:r>
                      <a:endParaRPr lang="es-MX" sz="1600" dirty="0">
                        <a:solidFill>
                          <a:schemeClr val="tx1"/>
                        </a:solidFill>
                        <a:latin typeface="Montserrat" panose="00000500000000000000" pitchFamily="50" charset="0"/>
                      </a:endParaRPr>
                    </a:p>
                  </a:txBody>
                  <a:tcPr anchor="ctr">
                    <a:solidFill>
                      <a:srgbClr val="DDC398"/>
                    </a:solidFill>
                  </a:tcPr>
                </a:tc>
              </a:tr>
              <a:tr h="669589">
                <a:tc>
                  <a:txBody>
                    <a:bodyPr/>
                    <a:lstStyle/>
                    <a:p>
                      <a:pPr algn="ctr"/>
                      <a:r>
                        <a:rPr lang="es-ES" sz="1600" dirty="0">
                          <a:solidFill>
                            <a:schemeClr val="tx1"/>
                          </a:solidFill>
                          <a:latin typeface="Montserrat" panose="00000500000000000000" pitchFamily="50" charset="0"/>
                        </a:rPr>
                        <a:t>Saberes y Pensamiento Científico</a:t>
                      </a:r>
                      <a:endParaRPr lang="es-MX" sz="16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600" dirty="0">
                          <a:solidFill>
                            <a:schemeClr val="tx1"/>
                          </a:solidFill>
                          <a:latin typeface="Montserrat" panose="00000500000000000000" pitchFamily="50" charset="0"/>
                        </a:rPr>
                        <a:t>2</a:t>
                      </a:r>
                      <a:endParaRPr lang="es-MX" sz="1600" dirty="0">
                        <a:solidFill>
                          <a:schemeClr val="tx1"/>
                        </a:solidFill>
                        <a:latin typeface="Montserrat" panose="00000500000000000000" pitchFamily="50" charset="0"/>
                      </a:endParaRPr>
                    </a:p>
                  </a:txBody>
                  <a:tcPr anchor="ctr">
                    <a:solidFill>
                      <a:srgbClr val="DDC398"/>
                    </a:solidFill>
                  </a:tcPr>
                </a:tc>
              </a:tr>
              <a:tr h="474292">
                <a:tc>
                  <a:txBody>
                    <a:bodyPr/>
                    <a:lstStyle/>
                    <a:p>
                      <a:pPr algn="ctr"/>
                      <a:r>
                        <a:rPr lang="es-MX" sz="1600" dirty="0">
                          <a:solidFill>
                            <a:schemeClr val="tx1"/>
                          </a:solidFill>
                          <a:latin typeface="Montserrat" panose="00000500000000000000" pitchFamily="50" charset="0"/>
                        </a:rPr>
                        <a:t>Ética, Naturaleza y Sociedades</a:t>
                      </a:r>
                      <a:endParaRPr lang="es-MX" sz="16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600" dirty="0">
                          <a:solidFill>
                            <a:schemeClr val="tx1"/>
                          </a:solidFill>
                          <a:latin typeface="Montserrat" panose="00000500000000000000" pitchFamily="50" charset="0"/>
                        </a:rPr>
                        <a:t>2</a:t>
                      </a:r>
                      <a:endParaRPr lang="es-MX" sz="1600" dirty="0">
                        <a:solidFill>
                          <a:schemeClr val="tx1"/>
                        </a:solidFill>
                        <a:latin typeface="Montserrat" panose="00000500000000000000" pitchFamily="50" charset="0"/>
                      </a:endParaRPr>
                    </a:p>
                  </a:txBody>
                  <a:tcPr anchor="ctr">
                    <a:solidFill>
                      <a:srgbClr val="DDC398"/>
                    </a:solidFill>
                  </a:tcPr>
                </a:tc>
              </a:tr>
              <a:tr h="474292">
                <a:tc>
                  <a:txBody>
                    <a:bodyPr/>
                    <a:lstStyle/>
                    <a:p>
                      <a:pPr algn="ctr"/>
                      <a:r>
                        <a:rPr lang="es-ES" sz="1600" dirty="0">
                          <a:solidFill>
                            <a:schemeClr val="tx1"/>
                          </a:solidFill>
                          <a:latin typeface="Montserrat" panose="00000500000000000000" pitchFamily="50" charset="0"/>
                        </a:rPr>
                        <a:t>De lo Humano y lo Comunitario</a:t>
                      </a:r>
                      <a:endParaRPr lang="es-MX" sz="16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600" dirty="0">
                          <a:solidFill>
                            <a:schemeClr val="tx1"/>
                          </a:solidFill>
                          <a:latin typeface="Montserrat" panose="00000500000000000000" pitchFamily="50" charset="0"/>
                        </a:rPr>
                        <a:t>2</a:t>
                      </a:r>
                      <a:endParaRPr lang="es-MX" sz="1600" dirty="0">
                        <a:solidFill>
                          <a:schemeClr val="tx1"/>
                        </a:solidFill>
                        <a:latin typeface="Montserrat" panose="00000500000000000000" pitchFamily="50" charset="0"/>
                      </a:endParaRPr>
                    </a:p>
                  </a:txBody>
                  <a:tcPr anchor="ctr">
                    <a:solidFill>
                      <a:srgbClr val="DDC398"/>
                    </a:solidFill>
                  </a:tcPr>
                </a:tc>
              </a:tr>
              <a:tr h="461331">
                <a:tc>
                  <a:txBody>
                    <a:bodyPr/>
                    <a:lstStyle/>
                    <a:p>
                      <a:pPr algn="ctr"/>
                      <a:r>
                        <a:rPr lang="es-ES" sz="1600" dirty="0">
                          <a:solidFill>
                            <a:schemeClr val="tx1"/>
                          </a:solidFill>
                          <a:latin typeface="Montserrat SemiBold" panose="00000700000000000000" pitchFamily="50" charset="0"/>
                        </a:rPr>
                        <a:t>Total de consignas</a:t>
                      </a:r>
                      <a:endParaRPr lang="es-MX" sz="1600" dirty="0">
                        <a:solidFill>
                          <a:schemeClr val="tx1"/>
                        </a:solidFill>
                        <a:latin typeface="Montserrat SemiBold" panose="00000700000000000000" pitchFamily="50" charset="0"/>
                      </a:endParaRPr>
                    </a:p>
                  </a:txBody>
                  <a:tcPr anchor="ctr">
                    <a:solidFill>
                      <a:srgbClr val="DDC398"/>
                    </a:solidFill>
                  </a:tcPr>
                </a:tc>
                <a:tc>
                  <a:txBody>
                    <a:bodyPr/>
                    <a:lstStyle/>
                    <a:p>
                      <a:pPr algn="ctr"/>
                      <a:r>
                        <a:rPr lang="es-ES" sz="1600" dirty="0">
                          <a:solidFill>
                            <a:schemeClr val="tx1"/>
                          </a:solidFill>
                          <a:latin typeface="Montserrat SemiBold" panose="00000700000000000000" pitchFamily="50" charset="0"/>
                        </a:rPr>
                        <a:t>11</a:t>
                      </a:r>
                      <a:endParaRPr lang="es-MX" sz="1600" dirty="0">
                        <a:solidFill>
                          <a:schemeClr val="tx1"/>
                        </a:solidFill>
                        <a:latin typeface="Montserrat SemiBold" panose="00000700000000000000" pitchFamily="50" charset="0"/>
                      </a:endParaRPr>
                    </a:p>
                  </a:txBody>
                  <a:tcPr anchor="ctr">
                    <a:solidFill>
                      <a:srgbClr val="DDC398"/>
                    </a:solidFill>
                  </a:tcPr>
                </a:tc>
              </a:tr>
            </a:tbl>
          </a:graphicData>
        </a:graphic>
      </p:graphicFrame>
      <p:graphicFrame>
        <p:nvGraphicFramePr>
          <p:cNvPr id="8" name="Diagrama 7"/>
          <p:cNvGraphicFramePr/>
          <p:nvPr/>
        </p:nvGraphicFramePr>
        <p:xfrm>
          <a:off x="5244824" y="1916896"/>
          <a:ext cx="7150652" cy="43395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CuadroTexto 8"/>
          <p:cNvSpPr txBox="1"/>
          <p:nvPr/>
        </p:nvSpPr>
        <p:spPr>
          <a:xfrm>
            <a:off x="1034478" y="1877946"/>
            <a:ext cx="3727939" cy="369332"/>
          </a:xfrm>
          <a:prstGeom prst="rect">
            <a:avLst/>
          </a:prstGeom>
          <a:noFill/>
        </p:spPr>
        <p:txBody>
          <a:bodyPr wrap="square" rtlCol="0">
            <a:spAutoFit/>
          </a:bodyPr>
          <a:lstStyle/>
          <a:p>
            <a:pPr algn="ctr"/>
            <a:r>
              <a:rPr lang="es-ES" b="1" dirty="0">
                <a:solidFill>
                  <a:srgbClr val="9F2240"/>
                </a:solidFill>
                <a:latin typeface="Montserrat" panose="00000500000000000000" pitchFamily="50" charset="0"/>
              </a:rPr>
              <a:t>Consignas* por grado escolar</a:t>
            </a:r>
            <a:endParaRPr lang="es-MX" b="1" dirty="0">
              <a:solidFill>
                <a:srgbClr val="9F2240"/>
              </a:solidFill>
              <a:latin typeface="Montserrat" panose="00000500000000000000" pitchFamily="50" charset="0"/>
            </a:endParaRPr>
          </a:p>
        </p:txBody>
      </p:sp>
      <p:sp>
        <p:nvSpPr>
          <p:cNvPr id="2" name="CuadroTexto 1"/>
          <p:cNvSpPr txBox="1"/>
          <p:nvPr/>
        </p:nvSpPr>
        <p:spPr>
          <a:xfrm>
            <a:off x="1498208" y="5904850"/>
            <a:ext cx="3066757" cy="307777"/>
          </a:xfrm>
          <a:prstGeom prst="rect">
            <a:avLst/>
          </a:prstGeom>
          <a:noFill/>
        </p:spPr>
        <p:txBody>
          <a:bodyPr wrap="square" rtlCol="0">
            <a:spAutoFit/>
          </a:bodyPr>
          <a:lstStyle/>
          <a:p>
            <a:r>
              <a:rPr lang="es-ES" sz="1400" b="1" dirty="0">
                <a:solidFill>
                  <a:srgbClr val="3C3C3B"/>
                </a:solidFill>
                <a:latin typeface="Montserrat" panose="00000500000000000000" pitchFamily="50" charset="0"/>
              </a:rPr>
              <a:t>* </a:t>
            </a:r>
            <a:r>
              <a:rPr lang="es-ES" sz="1200" dirty="0">
                <a:solidFill>
                  <a:srgbClr val="3C3C3B"/>
                </a:solidFill>
                <a:latin typeface="Montserrat" panose="00000500000000000000" pitchFamily="50" charset="0"/>
              </a:rPr>
              <a:t>Reactivo aplicado en la evaluación </a:t>
            </a:r>
            <a:endParaRPr lang="es-MX" sz="1200" dirty="0">
              <a:solidFill>
                <a:srgbClr val="3C3C3B"/>
              </a:solidFill>
              <a:latin typeface="Montserrat" panose="00000500000000000000" pitchFamily="5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99483" y="692330"/>
            <a:ext cx="7847571" cy="966653"/>
          </a:xfrm>
        </p:spPr>
        <p:txBody>
          <a:bodyPr anchor="ctr"/>
          <a:lstStyle/>
          <a:p>
            <a:pPr algn="ctr"/>
            <a:r>
              <a:rPr lang="es-ES" sz="3200" b="0" dirty="0">
                <a:solidFill>
                  <a:srgbClr val="6B1C32"/>
                </a:solidFill>
                <a:latin typeface="Montserrat Black" panose="00000A00000000000000" pitchFamily="50" charset="0"/>
              </a:rPr>
              <a:t>Datos estadísticos de la evaluación</a:t>
            </a:r>
            <a:endParaRPr lang="es-MX" sz="3200" b="0" dirty="0">
              <a:solidFill>
                <a:srgbClr val="6B1C32"/>
              </a:solidFill>
              <a:latin typeface="Montserrat Black" panose="00000A00000000000000" pitchFamily="50" charset="0"/>
            </a:endParaRPr>
          </a:p>
        </p:txBody>
      </p:sp>
      <p:graphicFrame>
        <p:nvGraphicFramePr>
          <p:cNvPr id="2" name="Tabla 1"/>
          <p:cNvGraphicFramePr>
            <a:graphicFrameLocks noGrp="1"/>
          </p:cNvGraphicFramePr>
          <p:nvPr/>
        </p:nvGraphicFramePr>
        <p:xfrm>
          <a:off x="1223889" y="2223037"/>
          <a:ext cx="9995238" cy="1615440"/>
        </p:xfrm>
        <a:graphic>
          <a:graphicData uri="http://schemas.openxmlformats.org/drawingml/2006/table">
            <a:tbl>
              <a:tblPr firstRow="1" bandRow="1">
                <a:tableStyleId>{5C22544A-7EE6-4342-B048-85BDC9FD1C3A}</a:tableStyleId>
              </a:tblPr>
              <a:tblGrid>
                <a:gridCol w="1801612"/>
                <a:gridCol w="2011090"/>
                <a:gridCol w="2070677"/>
                <a:gridCol w="2011088"/>
                <a:gridCol w="2100771"/>
              </a:tblGrid>
              <a:tr h="748359">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dirty="0">
                          <a:latin typeface="Montserrat" panose="00000500000000000000" pitchFamily="50" charset="0"/>
                        </a:rPr>
                        <a:t>Total de escuelas matriculadas</a:t>
                      </a:r>
                      <a:endParaRPr lang="es-MX"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dirty="0">
                          <a:latin typeface="Montserrat" panose="00000500000000000000" pitchFamily="50" charset="0"/>
                        </a:rPr>
                        <a:t>Alumnos inscritos</a:t>
                      </a:r>
                      <a:endParaRPr lang="es-MX"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dirty="0">
                          <a:latin typeface="Montserrat" panose="00000500000000000000" pitchFamily="50" charset="0"/>
                        </a:rPr>
                        <a:t>Escuelas programadas</a:t>
                      </a:r>
                      <a:endParaRPr lang="es-MX"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dirty="0">
                          <a:latin typeface="Montserrat" panose="00000500000000000000" pitchFamily="50" charset="0"/>
                        </a:rPr>
                        <a:t>Escuelas evaluadas</a:t>
                      </a:r>
                      <a:endParaRPr lang="es-MX"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dirty="0">
                          <a:latin typeface="Montserrat" panose="00000500000000000000" pitchFamily="50" charset="0"/>
                        </a:rPr>
                        <a:t>Alumnos evaluados</a:t>
                      </a:r>
                      <a:endParaRPr lang="es-MX" dirty="0">
                        <a:latin typeface="Montserrat" panose="00000500000000000000" pitchFamily="50" charset="0"/>
                      </a:endParaRPr>
                    </a:p>
                  </a:txBody>
                  <a:tcPr anchor="ctr">
                    <a:solidFill>
                      <a:srgbClr val="9F2240"/>
                    </a:solidFill>
                  </a:tcPr>
                </a:tc>
              </a:tr>
              <a:tr h="548823">
                <a:tc>
                  <a:txBody>
                    <a:bodyPr/>
                    <a:lstStyle/>
                    <a:p>
                      <a:pPr algn="ctr"/>
                      <a:r>
                        <a:rPr lang="es-ES" sz="2000" dirty="0">
                          <a:solidFill>
                            <a:schemeClr val="tx1"/>
                          </a:solidFill>
                          <a:latin typeface="Montserrat" panose="00000500000000000000" pitchFamily="50" charset="0"/>
                        </a:rPr>
                        <a:t>1,517</a:t>
                      </a:r>
                      <a:endParaRPr lang="es-MX" sz="20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2000" dirty="0">
                          <a:solidFill>
                            <a:schemeClr val="tx1"/>
                          </a:solidFill>
                          <a:latin typeface="Montserrat" panose="00000500000000000000" pitchFamily="50" charset="0"/>
                        </a:rPr>
                        <a:t>37,738</a:t>
                      </a:r>
                      <a:endParaRPr lang="es-MX" sz="20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2000" dirty="0">
                          <a:solidFill>
                            <a:schemeClr val="tx1"/>
                          </a:solidFill>
                          <a:latin typeface="Montserrat" panose="00000500000000000000" pitchFamily="50" charset="0"/>
                        </a:rPr>
                        <a:t>81</a:t>
                      </a:r>
                      <a:endParaRPr lang="es-ES" sz="2000" dirty="0">
                        <a:solidFill>
                          <a:schemeClr val="tx1"/>
                        </a:solidFill>
                        <a:latin typeface="Montserrat" panose="00000500000000000000" pitchFamily="50" charset="0"/>
                      </a:endParaRPr>
                    </a:p>
                    <a:p>
                      <a:pPr algn="ctr"/>
                      <a:r>
                        <a:rPr lang="es-ES" sz="2000" dirty="0">
                          <a:solidFill>
                            <a:schemeClr val="tx1"/>
                          </a:solidFill>
                          <a:latin typeface="Montserrat" panose="00000500000000000000" pitchFamily="50" charset="0"/>
                        </a:rPr>
                        <a:t>(5.3%)</a:t>
                      </a:r>
                      <a:endParaRPr lang="es-MX" sz="20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2000" dirty="0">
                          <a:solidFill>
                            <a:schemeClr val="tx1"/>
                          </a:solidFill>
                          <a:latin typeface="Montserrat" panose="00000500000000000000" pitchFamily="50" charset="0"/>
                        </a:rPr>
                        <a:t>80</a:t>
                      </a:r>
                      <a:endParaRPr lang="es-ES" sz="2000" dirty="0">
                        <a:solidFill>
                          <a:schemeClr val="tx1"/>
                        </a:solidFill>
                        <a:latin typeface="Montserrat" panose="00000500000000000000" pitchFamily="50" charset="0"/>
                      </a:endParaRPr>
                    </a:p>
                    <a:p>
                      <a:pPr algn="ctr"/>
                      <a:r>
                        <a:rPr lang="es-ES" sz="2000" dirty="0">
                          <a:solidFill>
                            <a:schemeClr val="tx1"/>
                          </a:solidFill>
                          <a:latin typeface="Montserrat" panose="00000500000000000000" pitchFamily="50" charset="0"/>
                        </a:rPr>
                        <a:t>(5.3%)</a:t>
                      </a:r>
                      <a:endParaRPr lang="es-MX" sz="20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2000" dirty="0">
                          <a:solidFill>
                            <a:schemeClr val="tx1"/>
                          </a:solidFill>
                          <a:latin typeface="Montserrat" panose="00000500000000000000" pitchFamily="50" charset="0"/>
                        </a:rPr>
                        <a:t>2818</a:t>
                      </a:r>
                      <a:endParaRPr lang="es-ES" sz="2000" dirty="0">
                        <a:solidFill>
                          <a:schemeClr val="tx1"/>
                        </a:solidFill>
                        <a:latin typeface="Montserrat" panose="00000500000000000000" pitchFamily="50" charset="0"/>
                      </a:endParaRPr>
                    </a:p>
                    <a:p>
                      <a:pPr algn="ctr"/>
                      <a:r>
                        <a:rPr lang="es-ES" sz="2000" dirty="0">
                          <a:solidFill>
                            <a:schemeClr val="tx1"/>
                          </a:solidFill>
                          <a:latin typeface="Montserrat" panose="00000500000000000000" pitchFamily="50" charset="0"/>
                        </a:rPr>
                        <a:t>(7.5%)</a:t>
                      </a:r>
                      <a:endParaRPr lang="es-MX" sz="2000" dirty="0">
                        <a:solidFill>
                          <a:schemeClr val="tx1"/>
                        </a:solidFill>
                        <a:latin typeface="Montserrat" panose="00000500000000000000" pitchFamily="50" charset="0"/>
                      </a:endParaRPr>
                    </a:p>
                  </a:txBody>
                  <a:tcPr anchor="ctr">
                    <a:solidFill>
                      <a:srgbClr val="DDC398"/>
                    </a:solidFill>
                  </a:tcPr>
                </a:tc>
              </a:tr>
            </a:tbl>
          </a:graphicData>
        </a:graphic>
      </p:graphicFrame>
      <p:graphicFrame>
        <p:nvGraphicFramePr>
          <p:cNvPr id="6" name="Tabla 5"/>
          <p:cNvGraphicFramePr>
            <a:graphicFrameLocks noGrp="1"/>
          </p:cNvGraphicFramePr>
          <p:nvPr/>
        </p:nvGraphicFramePr>
        <p:xfrm>
          <a:off x="2421843" y="4176248"/>
          <a:ext cx="7348310" cy="942021"/>
        </p:xfrm>
        <a:graphic>
          <a:graphicData uri="http://schemas.openxmlformats.org/drawingml/2006/table">
            <a:tbl>
              <a:tblPr firstRow="1" bandRow="1">
                <a:tableStyleId>{5C22544A-7EE6-4342-B048-85BDC9FD1C3A}</a:tableStyleId>
              </a:tblPr>
              <a:tblGrid>
                <a:gridCol w="2238753"/>
                <a:gridCol w="2499058"/>
                <a:gridCol w="2610499"/>
              </a:tblGrid>
              <a:tr h="502411">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500" dirty="0">
                          <a:latin typeface="Montserrat" panose="00000500000000000000" pitchFamily="50" charset="0"/>
                        </a:rPr>
                        <a:t>Grado escolar</a:t>
                      </a:r>
                      <a:endParaRPr lang="es-MX" sz="15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500" dirty="0">
                          <a:latin typeface="Montserrat" panose="00000500000000000000" pitchFamily="50" charset="0"/>
                        </a:rPr>
                        <a:t>Alumnos inscritos</a:t>
                      </a:r>
                      <a:endParaRPr lang="es-MX" sz="15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500" dirty="0">
                          <a:latin typeface="Montserrat" panose="00000500000000000000" pitchFamily="50" charset="0"/>
                        </a:rPr>
                        <a:t>Alumnos evaluados</a:t>
                      </a:r>
                      <a:endParaRPr lang="es-MX" sz="1500" dirty="0">
                        <a:latin typeface="Montserrat" panose="00000500000000000000" pitchFamily="50" charset="0"/>
                      </a:endParaRPr>
                    </a:p>
                  </a:txBody>
                  <a:tcPr anchor="ctr">
                    <a:solidFill>
                      <a:srgbClr val="9F2240"/>
                    </a:solidFill>
                  </a:tcPr>
                </a:tc>
              </a:tr>
              <a:tr h="439610">
                <a:tc>
                  <a:txBody>
                    <a:bodyPr/>
                    <a:lstStyle/>
                    <a:p>
                      <a:pPr algn="ctr"/>
                      <a:r>
                        <a:rPr lang="es-ES" sz="2000">
                          <a:solidFill>
                            <a:schemeClr val="tx1"/>
                          </a:solidFill>
                          <a:latin typeface="Montserrat" panose="00000500000000000000" pitchFamily="50" charset="0"/>
                        </a:rPr>
                        <a:t>3er.</a:t>
                      </a:r>
                      <a:endParaRPr lang="es-MX" sz="20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2000" dirty="0">
                          <a:solidFill>
                            <a:schemeClr val="tx1"/>
                          </a:solidFill>
                          <a:latin typeface="Montserrat" panose="00000500000000000000" pitchFamily="50" charset="0"/>
                        </a:rPr>
                        <a:t>37,738</a:t>
                      </a:r>
                      <a:endParaRPr lang="es-MX" sz="20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2000" dirty="0">
                          <a:solidFill>
                            <a:schemeClr val="tx1"/>
                          </a:solidFill>
                          <a:latin typeface="Montserrat" panose="00000500000000000000" pitchFamily="50" charset="0"/>
                        </a:rPr>
                        <a:t>2,818</a:t>
                      </a:r>
                      <a:endParaRPr lang="es-MX" sz="2000" dirty="0">
                        <a:solidFill>
                          <a:schemeClr val="tx1"/>
                        </a:solidFill>
                        <a:latin typeface="Montserrat" panose="00000500000000000000" pitchFamily="50" charset="0"/>
                      </a:endParaRPr>
                    </a:p>
                  </a:txBody>
                  <a:tcPr anchor="ctr">
                    <a:solidFill>
                      <a:srgbClr val="DDC398"/>
                    </a:solidFill>
                  </a:tcPr>
                </a:tc>
              </a:tr>
            </a:tbl>
          </a:graphicData>
        </a:graphic>
      </p:graphicFrame>
      <p:sp>
        <p:nvSpPr>
          <p:cNvPr id="8" name="CuadroTexto 7"/>
          <p:cNvSpPr txBox="1"/>
          <p:nvPr/>
        </p:nvSpPr>
        <p:spPr>
          <a:xfrm>
            <a:off x="1099483" y="5517000"/>
            <a:ext cx="10640431" cy="830997"/>
          </a:xfrm>
          <a:prstGeom prst="rect">
            <a:avLst/>
          </a:prstGeom>
          <a:noFill/>
        </p:spPr>
        <p:txBody>
          <a:bodyPr wrap="square" rtlCol="0">
            <a:spAutoFit/>
          </a:bodyPr>
          <a:lstStyle/>
          <a:p>
            <a:r>
              <a:rPr lang="es-ES" sz="800" b="1" dirty="0">
                <a:solidFill>
                  <a:srgbClr val="9F2240"/>
                </a:solidFill>
                <a:latin typeface="Montserrat" panose="00000500000000000000" pitchFamily="50" charset="0"/>
              </a:rPr>
              <a:t>NOTA:</a:t>
            </a:r>
            <a:endParaRPr lang="es-ES" sz="800" b="1" dirty="0">
              <a:solidFill>
                <a:srgbClr val="9F2240"/>
              </a:solidFill>
              <a:latin typeface="Montserrat" panose="00000500000000000000" pitchFamily="50" charset="0"/>
            </a:endParaRPr>
          </a:p>
          <a:p>
            <a:r>
              <a:rPr lang="es-ES" sz="800" dirty="0">
                <a:solidFill>
                  <a:srgbClr val="3C3C3B"/>
                </a:solidFill>
                <a:latin typeface="Montserrat" panose="00000500000000000000" pitchFamily="50" charset="0"/>
              </a:rPr>
              <a:t>La base de datos para el total de escuelas y alumnos inscritos fue proporcionada por la Dirección de Control Escolar de la SETAB.</a:t>
            </a:r>
            <a:endParaRPr lang="es-ES" sz="800" dirty="0">
              <a:solidFill>
                <a:srgbClr val="3C3C3B"/>
              </a:solidFill>
              <a:latin typeface="Montserrat" panose="00000500000000000000" pitchFamily="50" charset="0"/>
            </a:endParaRPr>
          </a:p>
          <a:p>
            <a:r>
              <a:rPr lang="es-ES" sz="800" dirty="0">
                <a:solidFill>
                  <a:srgbClr val="3C3C3B"/>
                </a:solidFill>
                <a:latin typeface="Montserrat" panose="00000500000000000000" pitchFamily="50" charset="0"/>
              </a:rPr>
              <a:t>La base de datos de alumnos evaluados fue proporcionada por la Dirección de Educación Inicial y Preescolar de la SETAB</a:t>
            </a:r>
            <a:endParaRPr lang="es-ES" sz="800" dirty="0">
              <a:solidFill>
                <a:srgbClr val="3C3C3B"/>
              </a:solidFill>
              <a:latin typeface="Montserrat" panose="00000500000000000000" pitchFamily="50" charset="0"/>
            </a:endParaRPr>
          </a:p>
          <a:p>
            <a:endParaRPr lang="es-ES" sz="800" dirty="0">
              <a:solidFill>
                <a:srgbClr val="3C3C3B"/>
              </a:solidFill>
              <a:latin typeface="Montserrat" panose="00000500000000000000" pitchFamily="50" charset="0"/>
            </a:endParaRPr>
          </a:p>
          <a:p>
            <a:r>
              <a:rPr lang="es-ES" sz="800" dirty="0">
                <a:solidFill>
                  <a:srgbClr val="3C3C3B"/>
                </a:solidFill>
                <a:latin typeface="Montserrat" panose="00000500000000000000" pitchFamily="50" charset="0"/>
              </a:rPr>
              <a:t>Estadística Básica del SEE, preliminares a inicio del Ciclo Escolar 2023-2024, de  3er° grado de educación preescolar (no incluye CONAFE y Especial). *Muestra construida a partir del listado de Centros de Trabajo registrados en la Estadística 911 correspondiente al ciclo escolar 2023-2024</a:t>
            </a:r>
            <a:endParaRPr lang="es-MX" sz="800" dirty="0">
              <a:solidFill>
                <a:srgbClr val="3C3C3B"/>
              </a:solidFill>
              <a:latin typeface="Montserrat" panose="00000500000000000000" pitchFamily="50"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485467"/>
            <a:ext cx="7934179" cy="966653"/>
          </a:xfrm>
        </p:spPr>
        <p:txBody>
          <a:bodyPr/>
          <a:lstStyle/>
          <a:p>
            <a:r>
              <a:rPr lang="en-GB" sz="4000" b="0" dirty="0">
                <a:solidFill>
                  <a:srgbClr val="6B1C32"/>
                </a:solidFill>
                <a:latin typeface="Montserrat Black" panose="00000A00000000000000" pitchFamily="50" charset="0"/>
              </a:rPr>
              <a:t>Cobertura de participación</a:t>
            </a:r>
            <a:endParaRPr lang="es-MX" sz="4000" b="0" dirty="0">
              <a:solidFill>
                <a:srgbClr val="6B1C32"/>
              </a:solidFill>
              <a:latin typeface="Montserrat Black" panose="00000A00000000000000" pitchFamily="50" charset="0"/>
            </a:endParaRPr>
          </a:p>
        </p:txBody>
      </p:sp>
      <p:graphicFrame>
        <p:nvGraphicFramePr>
          <p:cNvPr id="7" name="Diagrama 6"/>
          <p:cNvGraphicFramePr/>
          <p:nvPr/>
        </p:nvGraphicFramePr>
        <p:xfrm>
          <a:off x="1419625" y="1917340"/>
          <a:ext cx="4545848" cy="4168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Gráfico 1"/>
          <p:cNvGraphicFramePr/>
          <p:nvPr/>
        </p:nvGraphicFramePr>
        <p:xfrm>
          <a:off x="6007512" y="2324610"/>
          <a:ext cx="5181599" cy="3353519"/>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Gráfico 4"/>
          <p:cNvGraphicFramePr/>
          <p:nvPr/>
        </p:nvGraphicFramePr>
        <p:xfrm>
          <a:off x="6226528" y="2265646"/>
          <a:ext cx="5683532" cy="33206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18881</Words>
  <Application>WPS Presentation</Application>
  <PresentationFormat>Panorámica</PresentationFormat>
  <Paragraphs>843</Paragraphs>
  <Slides>32</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32</vt:i4>
      </vt:variant>
    </vt:vector>
  </HeadingPairs>
  <TitlesOfParts>
    <vt:vector size="52" baseType="lpstr">
      <vt:lpstr>Arial</vt:lpstr>
      <vt:lpstr>SimSun</vt:lpstr>
      <vt:lpstr>Wingdings</vt:lpstr>
      <vt:lpstr>Calibri</vt:lpstr>
      <vt:lpstr>Montserrat Black</vt:lpstr>
      <vt:lpstr>Montserrat Medium</vt:lpstr>
      <vt:lpstr>Montserrat SemiBold</vt:lpstr>
      <vt:lpstr>Montserrat</vt:lpstr>
      <vt:lpstr>Montserrat Black</vt:lpstr>
      <vt:lpstr>Montserrat</vt:lpstr>
      <vt:lpstr>Arial</vt:lpstr>
      <vt:lpstr>Roboto Condensed Light</vt:lpstr>
      <vt:lpstr>Segoe Print</vt:lpstr>
      <vt:lpstr>Verdana</vt:lpstr>
      <vt:lpstr>Montserrat SemiBold</vt:lpstr>
      <vt:lpstr>Microsoft YaHei</vt:lpstr>
      <vt:lpstr>Arial Unicode MS</vt:lpstr>
      <vt:lpstr>Calibri Light</vt:lpstr>
      <vt:lpstr>Montserrat Medium</vt:lpstr>
      <vt:lpstr>Retrospección</vt:lpstr>
      <vt:lpstr>EVALUACIÓN DIAGNOSTICA EN EDUCACIÓN PREESCOLAR  FASE 2  CICLO ESCOLAR 2024-2025</vt:lpstr>
      <vt:lpstr>Contenido</vt:lpstr>
      <vt:lpstr>Evaluación diagnóstica para alumnos de educación preescolar, Fase 2, contenido:</vt:lpstr>
      <vt:lpstr>Objetivo de la evaluación diagnostica</vt:lpstr>
      <vt:lpstr>Características de los Ejercicios Integradores del Aprendizaje (EIA): </vt:lpstr>
      <vt:lpstr>¿Cómo se integra la prueba?</vt:lpstr>
      <vt:lpstr>Datos de la prueba</vt:lpstr>
      <vt:lpstr>Datos estadísticos de la evaluación</vt:lpstr>
      <vt:lpstr>Cobertura de participación</vt:lpstr>
      <vt:lpstr>Número y porcentaje de alumnos evaluados por modalidad</vt:lpstr>
      <vt:lpstr>Porcentaje de evaluados por sexo y modalidad educativa</vt:lpstr>
      <vt:lpstr>Resultados Globales</vt:lpstr>
      <vt:lpstr>Resultados por modalidad educativa</vt:lpstr>
      <vt:lpstr>Análisis de los resultados Generales </vt:lpstr>
      <vt:lpstr>Implicaciones para la Educación</vt:lpstr>
      <vt:lpstr>Resultados de educación preescolar</vt:lpstr>
      <vt:lpstr>Porcentaje del nivel de integración del aprendizaje “Lenguajes”</vt:lpstr>
      <vt:lpstr>Análisis del campo formativo “Lenguaje”</vt:lpstr>
      <vt:lpstr>Implicaciones para la Educación en Preescolar</vt:lpstr>
      <vt:lpstr>Resultados de educación preescolar</vt:lpstr>
      <vt:lpstr>Porcentaje del nivel de integración del aprendizaje “Saberes y Pensamiento Científico”</vt:lpstr>
      <vt:lpstr> Análisis del campo formativo “Saberes y Pensamiento Científico”</vt:lpstr>
      <vt:lpstr>Implicaciones para la Educación Preescolar</vt:lpstr>
      <vt:lpstr>Resultados de educación preescolar</vt:lpstr>
      <vt:lpstr>Porcentaje del nivel de integración del aprendizaje “Ética, Naturaleza y Sociedades”</vt:lpstr>
      <vt:lpstr>Análisis del campo formativo “Etica, naturaleza y sociedades”</vt:lpstr>
      <vt:lpstr>Implicaciones para la Educación Preescolar</vt:lpstr>
      <vt:lpstr>Resultados de educación preescolar</vt:lpstr>
      <vt:lpstr>Porcentaje del nivel de integración del aprendizaje “De lo humano y lo comunitario”</vt:lpstr>
      <vt:lpstr>Análisis del campo formativo “De lo humano y lo comunitario”</vt:lpstr>
      <vt:lpstr>Implicaciones para la Educación Preescolar</vt:lpstr>
      <vt:lpstr>ANEXOS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ngarcia</cp:lastModifiedBy>
  <cp:revision>177</cp:revision>
  <cp:lastPrinted>2025-02-14T15:54:00Z</cp:lastPrinted>
  <dcterms:created xsi:type="dcterms:W3CDTF">2024-10-01T23:43:00Z</dcterms:created>
  <dcterms:modified xsi:type="dcterms:W3CDTF">2025-06-04T17:30:33Z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04DEBE23C36B4D80BC93B81F65FC1405_12</vt:lpwstr>
  </property>
  <property fmtid="{D5CDD505-2E9C-101B-9397-08002B2CF9AE}" pid="3" name="KSOProductBuildVer">
    <vt:lpwstr>2058-12.2.0.21179</vt:lpwstr>
  </property>
</Properties>
</file>