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3" r:id="rId2"/>
    <p:sldId id="265" r:id="rId3"/>
    <p:sldId id="274" r:id="rId4"/>
    <p:sldId id="280" r:id="rId5"/>
    <p:sldId id="272" r:id="rId6"/>
    <p:sldId id="271" r:id="rId7"/>
    <p:sldId id="262" r:id="rId8"/>
    <p:sldId id="282" r:id="rId9"/>
    <p:sldId id="278" r:id="rId10"/>
    <p:sldId id="289" r:id="rId11"/>
    <p:sldId id="268" r:id="rId12"/>
    <p:sldId id="279" r:id="rId13"/>
    <p:sldId id="298" r:id="rId14"/>
    <p:sldId id="296" r:id="rId15"/>
    <p:sldId id="276" r:id="rId16"/>
    <p:sldId id="275" r:id="rId17"/>
    <p:sldId id="277" r:id="rId18"/>
    <p:sldId id="292" r:id="rId19"/>
    <p:sldId id="291" r:id="rId20"/>
    <p:sldId id="283" r:id="rId21"/>
  </p:sldIdLst>
  <p:sldSz cx="9144000" cy="6858000" type="letter"/>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8D011BE-1539-4E34-9B62-4E3B569E693B}">
          <p14:sldIdLst>
            <p14:sldId id="273"/>
            <p14:sldId id="265"/>
            <p14:sldId id="274"/>
            <p14:sldId id="280"/>
            <p14:sldId id="272"/>
            <p14:sldId id="271"/>
            <p14:sldId id="262"/>
            <p14:sldId id="282"/>
            <p14:sldId id="278"/>
            <p14:sldId id="289"/>
            <p14:sldId id="268"/>
            <p14:sldId id="279"/>
            <p14:sldId id="298"/>
            <p14:sldId id="296"/>
            <p14:sldId id="276"/>
            <p14:sldId id="275"/>
          </p14:sldIdLst>
        </p14:section>
        <p14:section name="Sección sin título" id="{8CECE6DE-3A20-49DA-A316-850C483AC98D}">
          <p14:sldIdLst>
            <p14:sldId id="277"/>
            <p14:sldId id="292"/>
            <p14:sldId id="291"/>
            <p14:sldId id="283"/>
          </p14:sldIdLst>
        </p14:section>
      </p14:sectionLst>
    </p:ex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clia Magaña" initials="CM" lastIdx="2" clrIdx="0">
    <p:extLst>
      <p:ext uri="{19B8F6BF-5375-455C-9EA6-DF929625EA0E}">
        <p15:presenceInfo xmlns:p15="http://schemas.microsoft.com/office/powerpoint/2012/main" userId="Ceciclia Magañ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F35"/>
    <a:srgbClr val="9B1D44"/>
    <a:srgbClr val="7E6000"/>
    <a:srgbClr val="A80000"/>
    <a:srgbClr val="519137"/>
    <a:srgbClr val="E9DFCD"/>
    <a:srgbClr val="BFA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showGuides="1">
      <p:cViewPr varScale="1">
        <p:scale>
          <a:sx n="86" d="100"/>
          <a:sy n="86" d="100"/>
        </p:scale>
        <p:origin x="1482" y="90"/>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1497"/>
          </a:xfrm>
          <a:prstGeom prst="rect">
            <a:avLst/>
          </a:prstGeom>
        </p:spPr>
        <p:txBody>
          <a:bodyPr vert="horz" lIns="92098" tIns="46049" rIns="92098" bIns="46049" rtlCol="0"/>
          <a:lstStyle>
            <a:lvl1pPr algn="l">
              <a:defRPr sz="1200"/>
            </a:lvl1pPr>
          </a:lstStyle>
          <a:p>
            <a:endParaRPr lang="es-MX"/>
          </a:p>
        </p:txBody>
      </p:sp>
      <p:sp>
        <p:nvSpPr>
          <p:cNvPr id="3" name="Marcador de fecha 2"/>
          <p:cNvSpPr>
            <a:spLocks noGrp="1"/>
          </p:cNvSpPr>
          <p:nvPr>
            <p:ph type="dt" idx="1"/>
          </p:nvPr>
        </p:nvSpPr>
        <p:spPr>
          <a:xfrm>
            <a:off x="3901698" y="0"/>
            <a:ext cx="2984871" cy="501497"/>
          </a:xfrm>
          <a:prstGeom prst="rect">
            <a:avLst/>
          </a:prstGeom>
        </p:spPr>
        <p:txBody>
          <a:bodyPr vert="horz" lIns="92098" tIns="46049" rIns="92098" bIns="46049" rtlCol="0"/>
          <a:lstStyle>
            <a:lvl1pPr algn="r">
              <a:defRPr sz="1200"/>
            </a:lvl1pPr>
          </a:lstStyle>
          <a:p>
            <a:fld id="{939425FF-4450-4E77-85D7-999BA2021716}" type="datetimeFigureOut">
              <a:rPr lang="es-MX" smtClean="0"/>
              <a:t>20/10/2025</a:t>
            </a:fld>
            <a:endParaRPr lang="es-MX"/>
          </a:p>
        </p:txBody>
      </p:sp>
      <p:sp>
        <p:nvSpPr>
          <p:cNvPr id="4" name="Marcador de imagen de diapositiva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2098" tIns="46049" rIns="92098" bIns="46049" rtlCol="0" anchor="ctr"/>
          <a:lstStyle/>
          <a:p>
            <a:endParaRPr lang="es-MX"/>
          </a:p>
        </p:txBody>
      </p:sp>
      <p:sp>
        <p:nvSpPr>
          <p:cNvPr id="5" name="Marcador de notas 4"/>
          <p:cNvSpPr>
            <a:spLocks noGrp="1"/>
          </p:cNvSpPr>
          <p:nvPr>
            <p:ph type="body" sz="quarter" idx="3"/>
          </p:nvPr>
        </p:nvSpPr>
        <p:spPr>
          <a:xfrm>
            <a:off x="688817" y="4821096"/>
            <a:ext cx="5510530" cy="3944678"/>
          </a:xfrm>
          <a:prstGeom prst="rect">
            <a:avLst/>
          </a:prstGeom>
        </p:spPr>
        <p:txBody>
          <a:bodyPr vert="horz" lIns="92098" tIns="46049" rIns="92098" bIns="4604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517216"/>
            <a:ext cx="2984871" cy="501497"/>
          </a:xfrm>
          <a:prstGeom prst="rect">
            <a:avLst/>
          </a:prstGeom>
        </p:spPr>
        <p:txBody>
          <a:bodyPr vert="horz" lIns="92098" tIns="46049" rIns="92098" bIns="4604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01698" y="9517216"/>
            <a:ext cx="2984871" cy="501497"/>
          </a:xfrm>
          <a:prstGeom prst="rect">
            <a:avLst/>
          </a:prstGeom>
        </p:spPr>
        <p:txBody>
          <a:bodyPr vert="horz" lIns="92098" tIns="46049" rIns="92098" bIns="46049" rtlCol="0" anchor="b"/>
          <a:lstStyle>
            <a:lvl1pPr algn="r">
              <a:defRPr sz="1200"/>
            </a:lvl1pPr>
          </a:lstStyle>
          <a:p>
            <a:fld id="{19930F67-65A5-486B-BF38-97E312AE3290}" type="slidenum">
              <a:rPr lang="es-MX" smtClean="0"/>
              <a:t>‹Nº›</a:t>
            </a:fld>
            <a:endParaRPr lang="es-MX"/>
          </a:p>
        </p:txBody>
      </p:sp>
    </p:spTree>
    <p:extLst>
      <p:ext uri="{BB962C8B-B14F-4D97-AF65-F5344CB8AC3E}">
        <p14:creationId xmlns:p14="http://schemas.microsoft.com/office/powerpoint/2010/main" val="147107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81edeb15fa_0_1314:notes"/>
          <p:cNvSpPr>
            <a:spLocks noGrp="1" noRot="1" noChangeAspect="1"/>
          </p:cNvSpPr>
          <p:nvPr>
            <p:ph type="sldImg" idx="2"/>
          </p:nvPr>
        </p:nvSpPr>
        <p:spPr>
          <a:xfrm>
            <a:off x="1138238" y="692150"/>
            <a:ext cx="4611687" cy="3460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81edeb15fa_0_1314:notes"/>
          <p:cNvSpPr txBox="1">
            <a:spLocks noGrp="1"/>
          </p:cNvSpPr>
          <p:nvPr>
            <p:ph type="body" idx="1"/>
          </p:nvPr>
        </p:nvSpPr>
        <p:spPr>
          <a:xfrm>
            <a:off x="688817" y="4383687"/>
            <a:ext cx="5510530" cy="4152967"/>
          </a:xfrm>
          <a:prstGeom prst="rect">
            <a:avLst/>
          </a:prstGeom>
        </p:spPr>
        <p:txBody>
          <a:bodyPr spcFirstLastPara="1" wrap="square" lIns="92083" tIns="92083" rIns="92083" bIns="92083" anchor="t" anchorCtr="0">
            <a:noAutofit/>
          </a:bodyPr>
          <a:lstStyle/>
          <a:p>
            <a:endParaRPr/>
          </a:p>
        </p:txBody>
      </p:sp>
    </p:spTree>
    <p:extLst>
      <p:ext uri="{BB962C8B-B14F-4D97-AF65-F5344CB8AC3E}">
        <p14:creationId xmlns:p14="http://schemas.microsoft.com/office/powerpoint/2010/main" val="127523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8a86f6f683_0_717:notes"/>
          <p:cNvSpPr>
            <a:spLocks noGrp="1" noRot="1" noChangeAspect="1"/>
          </p:cNvSpPr>
          <p:nvPr>
            <p:ph type="sldImg" idx="2"/>
          </p:nvPr>
        </p:nvSpPr>
        <p:spPr>
          <a:xfrm>
            <a:off x="1138238" y="692150"/>
            <a:ext cx="4611687" cy="3460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8a86f6f683_0_717:notes"/>
          <p:cNvSpPr txBox="1">
            <a:spLocks noGrp="1"/>
          </p:cNvSpPr>
          <p:nvPr>
            <p:ph type="body" idx="1"/>
          </p:nvPr>
        </p:nvSpPr>
        <p:spPr>
          <a:xfrm>
            <a:off x="688817" y="4383687"/>
            <a:ext cx="5510530" cy="4152967"/>
          </a:xfrm>
          <a:prstGeom prst="rect">
            <a:avLst/>
          </a:prstGeom>
        </p:spPr>
        <p:txBody>
          <a:bodyPr spcFirstLastPara="1" wrap="square" lIns="92083" tIns="92083" rIns="92083" bIns="92083" anchor="t" anchorCtr="0">
            <a:noAutofit/>
          </a:bodyPr>
          <a:lstStyle/>
          <a:p>
            <a:endParaRPr/>
          </a:p>
        </p:txBody>
      </p:sp>
    </p:spTree>
    <p:extLst>
      <p:ext uri="{BB962C8B-B14F-4D97-AF65-F5344CB8AC3E}">
        <p14:creationId xmlns:p14="http://schemas.microsoft.com/office/powerpoint/2010/main" val="346170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8a86f6f683_0_717:notes"/>
          <p:cNvSpPr>
            <a:spLocks noGrp="1" noRot="1" noChangeAspect="1"/>
          </p:cNvSpPr>
          <p:nvPr>
            <p:ph type="sldImg" idx="2"/>
          </p:nvPr>
        </p:nvSpPr>
        <p:spPr>
          <a:xfrm>
            <a:off x="1138238" y="692150"/>
            <a:ext cx="4611687" cy="3460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8a86f6f683_0_717:notes"/>
          <p:cNvSpPr txBox="1">
            <a:spLocks noGrp="1"/>
          </p:cNvSpPr>
          <p:nvPr>
            <p:ph type="body" idx="1"/>
          </p:nvPr>
        </p:nvSpPr>
        <p:spPr>
          <a:xfrm>
            <a:off x="688817" y="4383687"/>
            <a:ext cx="5510530" cy="4152967"/>
          </a:xfrm>
          <a:prstGeom prst="rect">
            <a:avLst/>
          </a:prstGeom>
        </p:spPr>
        <p:txBody>
          <a:bodyPr spcFirstLastPara="1" wrap="square" lIns="92083" tIns="92083" rIns="92083" bIns="92083" anchor="t" anchorCtr="0">
            <a:noAutofit/>
          </a:bodyPr>
          <a:lstStyle/>
          <a:p>
            <a:endParaRPr/>
          </a:p>
        </p:txBody>
      </p:sp>
    </p:spTree>
    <p:extLst>
      <p:ext uri="{BB962C8B-B14F-4D97-AF65-F5344CB8AC3E}">
        <p14:creationId xmlns:p14="http://schemas.microsoft.com/office/powerpoint/2010/main" val="154413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217CA69F-090F-45E7-9572-0367A93A0E29}" type="datetimeFigureOut">
              <a:rPr lang="es-MX" smtClean="0"/>
              <a:t>20/10/2025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40208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17CA69F-090F-45E7-9572-0367A93A0E29}" type="datetimeFigureOut">
              <a:rPr lang="es-MX" smtClean="0"/>
              <a:t>20/10/2025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405495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17CA69F-090F-45E7-9572-0367A93A0E29}" type="datetimeFigureOut">
              <a:rPr lang="es-MX" smtClean="0"/>
              <a:t>20/10/2025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243038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717750" y="722800"/>
            <a:ext cx="77085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68653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17CA69F-090F-45E7-9572-0367A93A0E29}" type="datetimeFigureOut">
              <a:rPr lang="es-MX" smtClean="0"/>
              <a:t>20/10/2025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297915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217CA69F-090F-45E7-9572-0367A93A0E29}" type="datetimeFigureOut">
              <a:rPr lang="es-MX" smtClean="0"/>
              <a:t>20/10/2025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17727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217CA69F-090F-45E7-9572-0367A93A0E29}" type="datetimeFigureOut">
              <a:rPr lang="es-MX" smtClean="0"/>
              <a:t>20/10/2025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4498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217CA69F-090F-45E7-9572-0367A93A0E29}" type="datetimeFigureOut">
              <a:rPr lang="es-MX" smtClean="0"/>
              <a:t>20/10/2025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298123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217CA69F-090F-45E7-9572-0367A93A0E29}" type="datetimeFigureOut">
              <a:rPr lang="es-MX" smtClean="0"/>
              <a:t>20/10/2025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8582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CA69F-090F-45E7-9572-0367A93A0E29}" type="datetimeFigureOut">
              <a:rPr lang="es-MX" smtClean="0"/>
              <a:t>20/10/2025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95725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217CA69F-090F-45E7-9572-0367A93A0E29}" type="datetimeFigureOut">
              <a:rPr lang="es-MX" smtClean="0"/>
              <a:t>20/10/2025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238993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217CA69F-090F-45E7-9572-0367A93A0E29}" type="datetimeFigureOut">
              <a:rPr lang="es-MX" smtClean="0"/>
              <a:t>20/10/2025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0D5115F-9772-41AF-ADDE-D98C3E9FF1EA}" type="slidenum">
              <a:rPr lang="es-MX" smtClean="0"/>
              <a:t>‹Nº›</a:t>
            </a:fld>
            <a:endParaRPr lang="es-MX"/>
          </a:p>
        </p:txBody>
      </p:sp>
    </p:spTree>
    <p:extLst>
      <p:ext uri="{BB962C8B-B14F-4D97-AF65-F5344CB8AC3E}">
        <p14:creationId xmlns:p14="http://schemas.microsoft.com/office/powerpoint/2010/main" val="122330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CA69F-090F-45E7-9572-0367A93A0E29}" type="datetimeFigureOut">
              <a:rPr lang="es-MX" smtClean="0"/>
              <a:t>20/10/2025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5115F-9772-41AF-ADDE-D98C3E9FF1EA}" type="slidenum">
              <a:rPr lang="es-MX" smtClean="0"/>
              <a:t>‹Nº›</a:t>
            </a:fld>
            <a:endParaRPr lang="es-MX"/>
          </a:p>
        </p:txBody>
      </p:sp>
    </p:spTree>
    <p:extLst>
      <p:ext uri="{BB962C8B-B14F-4D97-AF65-F5344CB8AC3E}">
        <p14:creationId xmlns:p14="http://schemas.microsoft.com/office/powerpoint/2010/main" val="1929577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tabasco.gob.mx/programas-federales-setab"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mailto:Contraloriasocial.PFSEE@correo.setab.Gob.mx" TargetMode="External"/><Relationship Id="rId4" Type="http://schemas.openxmlformats.org/officeDocument/2006/relationships/hyperlink" Target="mailto:27TabPFSEE@correo.setab.gob.mx"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contraloriasocial@correo.setab.gob.mx"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mailto:gabriela.delatorre@correo.setab.gob.m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FEF6C7-7E69-4A48-AEB8-4DC8B34414A9}"/>
              </a:ext>
            </a:extLst>
          </p:cNvPr>
          <p:cNvPicPr>
            <a:picLocks noChangeAspect="1"/>
          </p:cNvPicPr>
          <p:nvPr/>
        </p:nvPicPr>
        <p:blipFill rotWithShape="1">
          <a:blip r:embed="rId2"/>
          <a:srcRect l="26908" t="27613" r="27167" b="30530"/>
          <a:stretch/>
        </p:blipFill>
        <p:spPr>
          <a:xfrm>
            <a:off x="107405" y="1637935"/>
            <a:ext cx="8716087" cy="4468531"/>
          </a:xfrm>
          <a:prstGeom prst="rect">
            <a:avLst/>
          </a:prstGeom>
        </p:spPr>
      </p:pic>
      <p:sp>
        <p:nvSpPr>
          <p:cNvPr id="2" name="Rectángulo 1">
            <a:extLst>
              <a:ext uri="{FF2B5EF4-FFF2-40B4-BE49-F238E27FC236}">
                <a16:creationId xmlns:a16="http://schemas.microsoft.com/office/drawing/2014/main" id="{3F55E968-1F27-44C1-9B26-1D4A8DE52633}"/>
              </a:ext>
            </a:extLst>
          </p:cNvPr>
          <p:cNvSpPr/>
          <p:nvPr/>
        </p:nvSpPr>
        <p:spPr>
          <a:xfrm>
            <a:off x="2212747" y="658849"/>
            <a:ext cx="4505401" cy="1200329"/>
          </a:xfrm>
          <a:prstGeom prst="rect">
            <a:avLst/>
          </a:prstGeom>
          <a:noFill/>
        </p:spPr>
        <p:txBody>
          <a:bodyPr wrap="none" lIns="91440" tIns="45720" rIns="91440" bIns="45720">
            <a:spAutoFit/>
          </a:bodyPr>
          <a:lstStyle/>
          <a:p>
            <a:pPr algn="ctr"/>
            <a:r>
              <a:rPr lang="es-ES" sz="7200" b="1" cap="none" spc="0" dirty="0">
                <a:ln w="9525">
                  <a:solidFill>
                    <a:schemeClr val="bg1"/>
                  </a:solidFill>
                  <a:prstDash val="solid"/>
                </a:ln>
                <a:solidFill>
                  <a:srgbClr val="9B1D44"/>
                </a:solidFill>
                <a:effectLst>
                  <a:outerShdw blurRad="12700" dist="38100" dir="2700000" algn="tl" rotWithShape="0">
                    <a:schemeClr val="bg1">
                      <a:lumMod val="50000"/>
                    </a:schemeClr>
                  </a:outerShdw>
                </a:effectLst>
              </a:rPr>
              <a:t>PFSEE 2025</a:t>
            </a:r>
          </a:p>
        </p:txBody>
      </p:sp>
      <p:sp>
        <p:nvSpPr>
          <p:cNvPr id="4" name="Rectángulo 3">
            <a:extLst>
              <a:ext uri="{FF2B5EF4-FFF2-40B4-BE49-F238E27FC236}">
                <a16:creationId xmlns:a16="http://schemas.microsoft.com/office/drawing/2014/main" id="{0C33F25F-78BF-4C25-B9D6-6A4BE993C2AD}"/>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7398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60" name="Google Shape;1760;p55"/>
          <p:cNvSpPr txBox="1">
            <a:spLocks noGrp="1"/>
          </p:cNvSpPr>
          <p:nvPr>
            <p:ph type="subTitle" idx="4294967295"/>
          </p:nvPr>
        </p:nvSpPr>
        <p:spPr>
          <a:xfrm>
            <a:off x="5591876" y="2746500"/>
            <a:ext cx="1964017" cy="803275"/>
          </a:xfrm>
          <a:prstGeom prst="rect">
            <a:avLst/>
          </a:prstGeom>
        </p:spPr>
        <p:txBody>
          <a:bodyPr spcFirstLastPara="1" vert="horz" wrap="square" lIns="91425" tIns="91425" rIns="91425" bIns="91425" rtlCol="0" anchor="ctr" anchorCtr="0">
            <a:noAutofit/>
          </a:bodyPr>
          <a:lstStyle/>
          <a:p>
            <a:pPr marL="285750" indent="-285750"/>
            <a:r>
              <a:rPr lang="en" sz="1100" dirty="0">
                <a:latin typeface="Century Gothic" panose="020B0502020202020204" pitchFamily="34" charset="0"/>
              </a:rPr>
              <a:t>Minuta de reunion</a:t>
            </a:r>
            <a:endParaRPr sz="1100" dirty="0">
              <a:latin typeface="Century Gothic" panose="020B0502020202020204" pitchFamily="34" charset="0"/>
            </a:endParaRPr>
          </a:p>
        </p:txBody>
      </p:sp>
      <p:sp>
        <p:nvSpPr>
          <p:cNvPr id="1768" name="Google Shape;1768;p55"/>
          <p:cNvSpPr txBox="1">
            <a:spLocks noGrp="1"/>
          </p:cNvSpPr>
          <p:nvPr>
            <p:ph type="title" idx="4294967295"/>
          </p:nvPr>
        </p:nvSpPr>
        <p:spPr>
          <a:xfrm>
            <a:off x="4969761" y="1944501"/>
            <a:ext cx="2279650" cy="805369"/>
          </a:xfrm>
          <a:prstGeom prst="rect">
            <a:avLst/>
          </a:prstGeom>
        </p:spPr>
        <p:txBody>
          <a:bodyPr spcFirstLastPara="1" vert="horz" wrap="square" lIns="91425" tIns="91425" rIns="91425" bIns="91425" rtlCol="0" anchor="ctr" anchorCtr="0">
            <a:noAutofit/>
          </a:bodyPr>
          <a:lstStyle/>
          <a:p>
            <a:pPr algn="ctr">
              <a:spcBef>
                <a:spcPts val="0"/>
              </a:spcBef>
            </a:pPr>
            <a:r>
              <a:rPr lang="en" sz="1400" b="1" dirty="0">
                <a:latin typeface="Century Gothic" panose="020B0502020202020204" pitchFamily="34" charset="0"/>
                <a:ea typeface="Montserrat"/>
                <a:cs typeface="Montserrat"/>
                <a:sym typeface="Montserrat"/>
              </a:rPr>
              <a:t>Seguimiento del Comité</a:t>
            </a:r>
            <a:br>
              <a:rPr lang="en" sz="1400" b="1" dirty="0">
                <a:latin typeface="Century Gothic" panose="020B0502020202020204" pitchFamily="34" charset="0"/>
                <a:ea typeface="Montserrat"/>
                <a:cs typeface="Montserrat"/>
                <a:sym typeface="Montserrat"/>
              </a:rPr>
            </a:br>
            <a:r>
              <a:rPr lang="en" sz="1400" b="1" dirty="0">
                <a:solidFill>
                  <a:srgbClr val="C00000"/>
                </a:solidFill>
                <a:latin typeface="Century Gothic" panose="020B0502020202020204" pitchFamily="34" charset="0"/>
                <a:ea typeface="Montserrat"/>
                <a:cs typeface="Montserrat"/>
                <a:sym typeface="Montserrat"/>
              </a:rPr>
              <a:t>NOVIEMBRE</a:t>
            </a:r>
            <a:endParaRPr sz="1400" b="1" dirty="0">
              <a:solidFill>
                <a:srgbClr val="C00000"/>
              </a:solidFill>
              <a:latin typeface="Century Gothic" panose="020B0502020202020204" pitchFamily="34" charset="0"/>
              <a:ea typeface="Montserrat"/>
              <a:cs typeface="Montserrat"/>
              <a:sym typeface="Montserrat"/>
            </a:endParaRPr>
          </a:p>
        </p:txBody>
      </p:sp>
      <p:sp>
        <p:nvSpPr>
          <p:cNvPr id="1769" name="Google Shape;1769;p55"/>
          <p:cNvSpPr txBox="1">
            <a:spLocks noGrp="1"/>
          </p:cNvSpPr>
          <p:nvPr>
            <p:ph type="title" idx="4294967295"/>
          </p:nvPr>
        </p:nvSpPr>
        <p:spPr>
          <a:xfrm>
            <a:off x="37825" y="2184721"/>
            <a:ext cx="2982913" cy="576351"/>
          </a:xfrm>
          <a:prstGeom prst="rect">
            <a:avLst/>
          </a:prstGeom>
        </p:spPr>
        <p:txBody>
          <a:bodyPr spcFirstLastPara="1" vert="horz" wrap="square" lIns="91425" tIns="91425" rIns="91425" bIns="91425" rtlCol="0" anchor="ctr" anchorCtr="0">
            <a:noAutofit/>
          </a:bodyPr>
          <a:lstStyle/>
          <a:p>
            <a:pPr algn="ctr">
              <a:spcBef>
                <a:spcPts val="0"/>
              </a:spcBef>
            </a:pPr>
            <a:r>
              <a:rPr lang="en" sz="1400" b="1" dirty="0">
                <a:latin typeface="Century Gothic" panose="020B0502020202020204" pitchFamily="34" charset="0"/>
                <a:ea typeface="Montserrat"/>
                <a:cs typeface="Montserrat"/>
                <a:sym typeface="Montserrat"/>
              </a:rPr>
              <a:t>Capacitación del Programa y Contraloría Social </a:t>
            </a:r>
            <a:br>
              <a:rPr lang="en" sz="1400" b="1" dirty="0">
                <a:latin typeface="Century Gothic" panose="020B0502020202020204" pitchFamily="34" charset="0"/>
                <a:ea typeface="Montserrat"/>
                <a:cs typeface="Montserrat"/>
                <a:sym typeface="Montserrat"/>
              </a:rPr>
            </a:br>
            <a:r>
              <a:rPr lang="en" sz="1400" b="1" dirty="0">
                <a:solidFill>
                  <a:srgbClr val="C00000"/>
                </a:solidFill>
                <a:latin typeface="Century Gothic" panose="020B0502020202020204" pitchFamily="34" charset="0"/>
                <a:ea typeface="Montserrat"/>
                <a:cs typeface="Montserrat"/>
                <a:sym typeface="Montserrat"/>
              </a:rPr>
              <a:t>SEPTIEMBRE/OCTUBRE</a:t>
            </a:r>
            <a:endParaRPr sz="1400" b="1" dirty="0">
              <a:solidFill>
                <a:srgbClr val="C00000"/>
              </a:solidFill>
              <a:latin typeface="Century Gothic" panose="020B0502020202020204" pitchFamily="34" charset="0"/>
              <a:ea typeface="Montserrat"/>
              <a:cs typeface="Montserrat"/>
              <a:sym typeface="Montserrat"/>
            </a:endParaRPr>
          </a:p>
        </p:txBody>
      </p:sp>
      <p:sp>
        <p:nvSpPr>
          <p:cNvPr id="1776" name="Google Shape;1776;p55"/>
          <p:cNvSpPr txBox="1">
            <a:spLocks noGrp="1"/>
          </p:cNvSpPr>
          <p:nvPr>
            <p:ph type="title" idx="4294967295"/>
          </p:nvPr>
        </p:nvSpPr>
        <p:spPr>
          <a:xfrm>
            <a:off x="105356" y="4438108"/>
            <a:ext cx="2044116" cy="635337"/>
          </a:xfrm>
          <a:prstGeom prst="rect">
            <a:avLst/>
          </a:prstGeom>
        </p:spPr>
        <p:txBody>
          <a:bodyPr spcFirstLastPara="1" vert="horz" wrap="square" lIns="91425" tIns="91425" rIns="91425" bIns="91425" rtlCol="0" anchor="ctr" anchorCtr="0">
            <a:noAutofit/>
          </a:bodyPr>
          <a:lstStyle/>
          <a:p>
            <a:pPr algn="ctr">
              <a:spcBef>
                <a:spcPts val="0"/>
              </a:spcBef>
            </a:pPr>
            <a:r>
              <a:rPr lang="en" sz="1400" b="1" dirty="0">
                <a:latin typeface="Century Gothic" panose="020B0502020202020204" pitchFamily="34" charset="0"/>
                <a:ea typeface="Montserrat"/>
                <a:cs typeface="Montserrat"/>
                <a:sym typeface="Montserrat"/>
              </a:rPr>
              <a:t>Constitución del Comité</a:t>
            </a:r>
            <a:br>
              <a:rPr lang="en" sz="1400" b="1" dirty="0">
                <a:latin typeface="Century Gothic" panose="020B0502020202020204" pitchFamily="34" charset="0"/>
                <a:ea typeface="Montserrat"/>
                <a:cs typeface="Montserrat"/>
                <a:sym typeface="Montserrat"/>
              </a:rPr>
            </a:br>
            <a:r>
              <a:rPr lang="en" sz="1400" b="1" dirty="0">
                <a:solidFill>
                  <a:srgbClr val="C00000"/>
                </a:solidFill>
                <a:latin typeface="Century Gothic" panose="020B0502020202020204" pitchFamily="34" charset="0"/>
                <a:ea typeface="Montserrat"/>
                <a:cs typeface="Montserrat"/>
                <a:sym typeface="Montserrat"/>
              </a:rPr>
              <a:t>SEPTIEMBRE/OCTUBRE</a:t>
            </a:r>
            <a:endParaRPr sz="1400" b="1" dirty="0">
              <a:solidFill>
                <a:srgbClr val="C00000"/>
              </a:solidFill>
              <a:latin typeface="Century Gothic" panose="020B0502020202020204" pitchFamily="34" charset="0"/>
              <a:ea typeface="Montserrat"/>
              <a:cs typeface="Montserrat"/>
              <a:sym typeface="Montserrat"/>
            </a:endParaRPr>
          </a:p>
        </p:txBody>
      </p:sp>
      <p:sp>
        <p:nvSpPr>
          <p:cNvPr id="1777" name="Google Shape;1777;p55"/>
          <p:cNvSpPr txBox="1">
            <a:spLocks noGrp="1"/>
          </p:cNvSpPr>
          <p:nvPr>
            <p:ph type="title" idx="4294967295"/>
          </p:nvPr>
        </p:nvSpPr>
        <p:spPr>
          <a:xfrm>
            <a:off x="6889750" y="5166385"/>
            <a:ext cx="2254250" cy="563931"/>
          </a:xfrm>
          <a:prstGeom prst="rect">
            <a:avLst/>
          </a:prstGeom>
        </p:spPr>
        <p:txBody>
          <a:bodyPr spcFirstLastPara="1" vert="horz" wrap="square" lIns="91425" tIns="91425" rIns="91425" bIns="91425" rtlCol="0" anchor="ctr" anchorCtr="0">
            <a:noAutofit/>
          </a:bodyPr>
          <a:lstStyle/>
          <a:p>
            <a:pPr algn="ctr">
              <a:spcBef>
                <a:spcPts val="0"/>
              </a:spcBef>
            </a:pPr>
            <a:r>
              <a:rPr lang="en" sz="1400" b="1" dirty="0">
                <a:latin typeface="Century Gothic" panose="020B0502020202020204" pitchFamily="34" charset="0"/>
                <a:ea typeface="Montserrat"/>
                <a:cs typeface="Montserrat"/>
                <a:sym typeface="Montserrat"/>
              </a:rPr>
              <a:t>Informe de Contraloría Social</a:t>
            </a:r>
            <a:br>
              <a:rPr lang="en" sz="1400" b="1" dirty="0">
                <a:latin typeface="Century Gothic" panose="020B0502020202020204" pitchFamily="34" charset="0"/>
                <a:ea typeface="Montserrat"/>
                <a:cs typeface="Montserrat"/>
                <a:sym typeface="Montserrat"/>
              </a:rPr>
            </a:br>
            <a:r>
              <a:rPr lang="en" sz="1400" b="1" dirty="0">
                <a:solidFill>
                  <a:srgbClr val="C00000"/>
                </a:solidFill>
                <a:latin typeface="Century Gothic" panose="020B0502020202020204" pitchFamily="34" charset="0"/>
                <a:ea typeface="Montserrat"/>
                <a:cs typeface="Montserrat"/>
                <a:sym typeface="Montserrat"/>
              </a:rPr>
              <a:t>DICIEMBRE</a:t>
            </a:r>
            <a:endParaRPr sz="1400" b="1" dirty="0">
              <a:solidFill>
                <a:srgbClr val="C00000"/>
              </a:solidFill>
              <a:latin typeface="Century Gothic" panose="020B0502020202020204" pitchFamily="34" charset="0"/>
              <a:ea typeface="Montserrat"/>
              <a:cs typeface="Montserrat"/>
              <a:sym typeface="Montserrat"/>
            </a:endParaRPr>
          </a:p>
        </p:txBody>
      </p:sp>
      <p:cxnSp>
        <p:nvCxnSpPr>
          <p:cNvPr id="1761" name="Google Shape;1761;p55"/>
          <p:cNvCxnSpPr/>
          <p:nvPr/>
        </p:nvCxnSpPr>
        <p:spPr>
          <a:xfrm>
            <a:off x="5593180" y="2840618"/>
            <a:ext cx="0" cy="1041900"/>
          </a:xfrm>
          <a:prstGeom prst="straightConnector1">
            <a:avLst/>
          </a:prstGeom>
          <a:noFill/>
          <a:ln w="19050" cap="flat" cmpd="sng">
            <a:solidFill>
              <a:schemeClr val="dk1"/>
            </a:solidFill>
            <a:prstDash val="solid"/>
            <a:round/>
            <a:headEnd type="oval" w="med" len="med"/>
            <a:tailEnd type="none" w="med" len="med"/>
          </a:ln>
        </p:spPr>
      </p:cxnSp>
      <p:cxnSp>
        <p:nvCxnSpPr>
          <p:cNvPr id="1763" name="Google Shape;1763;p55"/>
          <p:cNvCxnSpPr/>
          <p:nvPr/>
        </p:nvCxnSpPr>
        <p:spPr>
          <a:xfrm>
            <a:off x="1508460" y="2840618"/>
            <a:ext cx="0" cy="1041900"/>
          </a:xfrm>
          <a:prstGeom prst="straightConnector1">
            <a:avLst/>
          </a:prstGeom>
          <a:noFill/>
          <a:ln w="19050" cap="flat" cmpd="sng">
            <a:solidFill>
              <a:schemeClr val="dk1"/>
            </a:solidFill>
            <a:prstDash val="solid"/>
            <a:round/>
            <a:headEnd type="oval" w="med" len="med"/>
            <a:tailEnd type="none" w="med" len="med"/>
          </a:ln>
        </p:spPr>
      </p:cxnSp>
      <p:cxnSp>
        <p:nvCxnSpPr>
          <p:cNvPr id="1765" name="Google Shape;1765;p55"/>
          <p:cNvCxnSpPr/>
          <p:nvPr/>
        </p:nvCxnSpPr>
        <p:spPr>
          <a:xfrm rot="10800000">
            <a:off x="3550820" y="4057605"/>
            <a:ext cx="0" cy="1041900"/>
          </a:xfrm>
          <a:prstGeom prst="straightConnector1">
            <a:avLst/>
          </a:prstGeom>
          <a:noFill/>
          <a:ln w="19050" cap="flat" cmpd="sng">
            <a:solidFill>
              <a:schemeClr val="dk1"/>
            </a:solidFill>
            <a:prstDash val="solid"/>
            <a:round/>
            <a:headEnd type="oval" w="med" len="med"/>
            <a:tailEnd type="none" w="med" len="med"/>
          </a:ln>
        </p:spPr>
      </p:cxnSp>
      <p:cxnSp>
        <p:nvCxnSpPr>
          <p:cNvPr id="1767" name="Google Shape;1767;p55"/>
          <p:cNvCxnSpPr/>
          <p:nvPr/>
        </p:nvCxnSpPr>
        <p:spPr>
          <a:xfrm rot="10800000">
            <a:off x="7635540" y="4057605"/>
            <a:ext cx="0" cy="1041900"/>
          </a:xfrm>
          <a:prstGeom prst="straightConnector1">
            <a:avLst/>
          </a:prstGeom>
          <a:noFill/>
          <a:ln w="19050" cap="flat" cmpd="sng">
            <a:solidFill>
              <a:schemeClr val="dk1"/>
            </a:solidFill>
            <a:prstDash val="solid"/>
            <a:round/>
            <a:headEnd type="oval" w="med" len="med"/>
            <a:tailEnd type="none" w="med" len="med"/>
          </a:ln>
        </p:spPr>
      </p:cxnSp>
      <p:grpSp>
        <p:nvGrpSpPr>
          <p:cNvPr id="1770" name="Google Shape;1770;p55"/>
          <p:cNvGrpSpPr/>
          <p:nvPr/>
        </p:nvGrpSpPr>
        <p:grpSpPr>
          <a:xfrm>
            <a:off x="978167" y="3856622"/>
            <a:ext cx="7166400" cy="246600"/>
            <a:chOff x="988800" y="2448450"/>
            <a:chExt cx="7166400" cy="246600"/>
          </a:xfrm>
        </p:grpSpPr>
        <p:cxnSp>
          <p:nvCxnSpPr>
            <p:cNvPr id="1771" name="Google Shape;1771;p55"/>
            <p:cNvCxnSpPr/>
            <p:nvPr/>
          </p:nvCxnSpPr>
          <p:spPr>
            <a:xfrm>
              <a:off x="988800" y="2571750"/>
              <a:ext cx="7166400" cy="0"/>
            </a:xfrm>
            <a:prstGeom prst="straightConnector1">
              <a:avLst/>
            </a:prstGeom>
            <a:noFill/>
            <a:ln w="19050" cap="flat" cmpd="sng">
              <a:solidFill>
                <a:schemeClr val="dk1"/>
              </a:solidFill>
              <a:prstDash val="solid"/>
              <a:round/>
              <a:headEnd type="none" w="med" len="med"/>
              <a:tailEnd type="none" w="med" len="med"/>
            </a:ln>
          </p:spPr>
        </p:cxnSp>
        <p:sp>
          <p:nvSpPr>
            <p:cNvPr id="1772" name="Google Shape;1772;p55"/>
            <p:cNvSpPr/>
            <p:nvPr/>
          </p:nvSpPr>
          <p:spPr>
            <a:xfrm>
              <a:off x="1389075" y="2448450"/>
              <a:ext cx="246600" cy="2466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3" name="Google Shape;1773;p55"/>
            <p:cNvSpPr/>
            <p:nvPr/>
          </p:nvSpPr>
          <p:spPr>
            <a:xfrm>
              <a:off x="3428825" y="2448450"/>
              <a:ext cx="246600" cy="2466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4" name="Google Shape;1774;p55"/>
            <p:cNvSpPr/>
            <p:nvPr/>
          </p:nvSpPr>
          <p:spPr>
            <a:xfrm>
              <a:off x="5468575" y="2448450"/>
              <a:ext cx="246600" cy="2466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5" name="Google Shape;1775;p55"/>
            <p:cNvSpPr/>
            <p:nvPr/>
          </p:nvSpPr>
          <p:spPr>
            <a:xfrm>
              <a:off x="7508325" y="2448450"/>
              <a:ext cx="246600" cy="2466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1" name="Google Shape;1759;p55"/>
          <p:cNvSpPr txBox="1">
            <a:spLocks/>
          </p:cNvSpPr>
          <p:nvPr/>
        </p:nvSpPr>
        <p:spPr>
          <a:xfrm>
            <a:off x="657281" y="1330611"/>
            <a:ext cx="7708500" cy="475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2pPr>
            <a:lvl3pPr marR="0" lvl="2"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3pPr>
            <a:lvl4pPr marR="0" lvl="3"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4pPr>
            <a:lvl5pPr marR="0" lvl="4"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5pPr>
            <a:lvl6pPr marR="0" lvl="5"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6pPr>
            <a:lvl7pPr marR="0" lvl="6"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7pPr>
            <a:lvl8pPr marR="0" lvl="7"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8pPr>
            <a:lvl9pPr marR="0" lvl="8"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9pPr>
          </a:lstStyle>
          <a:p>
            <a:r>
              <a:rPr lang="es-MX" b="1" dirty="0">
                <a:solidFill>
                  <a:schemeClr val="tx1"/>
                </a:solidFill>
                <a:latin typeface="Century Gothic" panose="020B0502020202020204" pitchFamily="34" charset="0"/>
              </a:rPr>
              <a:t>Reuniones en el ejercicio fiscal 2025</a:t>
            </a:r>
          </a:p>
        </p:txBody>
      </p:sp>
      <p:sp>
        <p:nvSpPr>
          <p:cNvPr id="26" name="Google Shape;1760;p55"/>
          <p:cNvSpPr txBox="1">
            <a:spLocks/>
          </p:cNvSpPr>
          <p:nvPr/>
        </p:nvSpPr>
        <p:spPr>
          <a:xfrm>
            <a:off x="2001947" y="4380000"/>
            <a:ext cx="1434900" cy="12571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285750" indent="-285750"/>
            <a:r>
              <a:rPr lang="es-MX" sz="900" dirty="0">
                <a:latin typeface="Century Gothic" panose="020B0502020202020204" pitchFamily="34" charset="0"/>
              </a:rPr>
              <a:t>Acta de Constitución</a:t>
            </a:r>
          </a:p>
          <a:p>
            <a:pPr marL="285750" indent="-285750"/>
            <a:r>
              <a:rPr lang="es-MX" sz="1000" b="1" dirty="0">
                <a:solidFill>
                  <a:srgbClr val="FF0000"/>
                </a:solidFill>
                <a:latin typeface="Century Gothic" panose="020B0502020202020204" pitchFamily="34" charset="0"/>
              </a:rPr>
              <a:t>Constancia DE REGISTRO del comité</a:t>
            </a:r>
          </a:p>
          <a:p>
            <a:pPr marL="285750" indent="-285750"/>
            <a:r>
              <a:rPr lang="es-MX" sz="900" dirty="0">
                <a:latin typeface="Century Gothic" panose="020B0502020202020204" pitchFamily="34" charset="0"/>
              </a:rPr>
              <a:t>Minuta de reunión</a:t>
            </a:r>
          </a:p>
          <a:p>
            <a:pPr marL="285750" indent="-285750"/>
            <a:r>
              <a:rPr lang="es-MX" sz="900" dirty="0">
                <a:latin typeface="Century Gothic" panose="020B0502020202020204" pitchFamily="34" charset="0"/>
              </a:rPr>
              <a:t>SE LES HACE LA Entrega DE la Cédula de verificación de la entrega de los materiales Planeados</a:t>
            </a:r>
          </a:p>
        </p:txBody>
      </p:sp>
      <p:sp>
        <p:nvSpPr>
          <p:cNvPr id="27" name="Google Shape;1760;p55"/>
          <p:cNvSpPr txBox="1">
            <a:spLocks/>
          </p:cNvSpPr>
          <p:nvPr/>
        </p:nvSpPr>
        <p:spPr>
          <a:xfrm>
            <a:off x="1529281" y="2923323"/>
            <a:ext cx="3032086" cy="80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285750" indent="-285750"/>
            <a:r>
              <a:rPr lang="es-MX" sz="1100" dirty="0">
                <a:latin typeface="Century Gothic" panose="020B0502020202020204" pitchFamily="34" charset="0"/>
              </a:rPr>
              <a:t>COMPROBANTE DE LA ENTREGA DEL material difusión y capacitación </a:t>
            </a:r>
            <a:r>
              <a:rPr lang="es-MX" sz="1100" dirty="0" err="1">
                <a:latin typeface="Century Gothic" panose="020B0502020202020204" pitchFamily="34" charset="0"/>
              </a:rPr>
              <a:t>cs</a:t>
            </a:r>
            <a:endParaRPr lang="es-MX" sz="1100" dirty="0">
              <a:latin typeface="Century Gothic" panose="020B0502020202020204" pitchFamily="34" charset="0"/>
            </a:endParaRPr>
          </a:p>
          <a:p>
            <a:pPr marL="285750" indent="-285750"/>
            <a:r>
              <a:rPr lang="es-MX" sz="1100" dirty="0">
                <a:latin typeface="Century Gothic" panose="020B0502020202020204" pitchFamily="34" charset="0"/>
              </a:rPr>
              <a:t>Minuta de reunión</a:t>
            </a:r>
          </a:p>
          <a:p>
            <a:pPr marL="285750" indent="-285750"/>
            <a:r>
              <a:rPr lang="es-MX" sz="1100" dirty="0">
                <a:latin typeface="Century Gothic" panose="020B0502020202020204" pitchFamily="34" charset="0"/>
              </a:rPr>
              <a:t>FOTO DE LA REUNION</a:t>
            </a:r>
          </a:p>
        </p:txBody>
      </p:sp>
      <p:sp>
        <p:nvSpPr>
          <p:cNvPr id="28" name="Google Shape;1760;p55"/>
          <p:cNvSpPr txBox="1">
            <a:spLocks/>
          </p:cNvSpPr>
          <p:nvPr/>
        </p:nvSpPr>
        <p:spPr>
          <a:xfrm>
            <a:off x="4663280" y="4113083"/>
            <a:ext cx="2892612" cy="12444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285750" indent="-285750"/>
            <a:r>
              <a:rPr lang="es-MX" sz="1100" dirty="0">
                <a:latin typeface="Century Gothic" panose="020B0502020202020204" pitchFamily="34" charset="0"/>
              </a:rPr>
              <a:t>Informe de Contraloría Social</a:t>
            </a:r>
          </a:p>
          <a:p>
            <a:pPr marL="285750" indent="-285750"/>
            <a:r>
              <a:rPr lang="es-MX" sz="1100" dirty="0">
                <a:latin typeface="Century Gothic" panose="020B0502020202020204" pitchFamily="34" charset="0"/>
              </a:rPr>
              <a:t>Minuta de reunión </a:t>
            </a:r>
          </a:p>
          <a:p>
            <a:pPr marL="285750" indent="-285750"/>
            <a:r>
              <a:rPr lang="es-MX" sz="1100" dirty="0">
                <a:latin typeface="Century Gothic" panose="020B0502020202020204" pitchFamily="34" charset="0"/>
              </a:rPr>
              <a:t>Evidencia de la entrega del recurso.</a:t>
            </a:r>
          </a:p>
          <a:p>
            <a:pPr marL="285750" indent="-285750"/>
            <a:r>
              <a:rPr lang="es-MX" sz="1100" dirty="0">
                <a:latin typeface="Century Gothic" panose="020B0502020202020204" pitchFamily="34" charset="0"/>
              </a:rPr>
              <a:t>Cédula de verificación de la entrega real de los materiales</a:t>
            </a:r>
          </a:p>
        </p:txBody>
      </p:sp>
      <p:pic>
        <p:nvPicPr>
          <p:cNvPr id="2" name="Imagen 1"/>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50820" y="1260471"/>
            <a:ext cx="1479539" cy="1479539"/>
          </a:xfrm>
          <a:prstGeom prst="rect">
            <a:avLst/>
          </a:prstGeom>
        </p:spPr>
      </p:pic>
      <p:sp>
        <p:nvSpPr>
          <p:cNvPr id="31" name="Google Shape;1760;p55"/>
          <p:cNvSpPr txBox="1">
            <a:spLocks/>
          </p:cNvSpPr>
          <p:nvPr/>
        </p:nvSpPr>
        <p:spPr>
          <a:xfrm>
            <a:off x="8067252" y="2821319"/>
            <a:ext cx="1089103" cy="1924779"/>
          </a:xfrm>
          <a:prstGeom prst="rect">
            <a:avLst/>
          </a:prstGeom>
          <a:solidFill>
            <a:schemeClr val="bg1"/>
          </a:solidFill>
          <a:ln w="19050">
            <a:solidFill>
              <a:schemeClr val="accent1">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a:buNone/>
            </a:pPr>
            <a:r>
              <a:rPr lang="es-MX" sz="1000" dirty="0">
                <a:latin typeface="Century Gothic" panose="020B0502020202020204" pitchFamily="34" charset="0"/>
              </a:rPr>
              <a:t>Recuerda realizar:</a:t>
            </a:r>
          </a:p>
          <a:p>
            <a:pPr marL="0" indent="0" algn="ctr">
              <a:buNone/>
            </a:pPr>
            <a:r>
              <a:rPr lang="es-MX" sz="1000" b="1" dirty="0">
                <a:solidFill>
                  <a:srgbClr val="C00000"/>
                </a:solidFill>
                <a:latin typeface="Century Gothic" panose="020B0502020202020204" pitchFamily="34" charset="0"/>
              </a:rPr>
              <a:t>2 tantos originales de </a:t>
            </a:r>
            <a:r>
              <a:rPr lang="es-MX" sz="1000" b="1" dirty="0" err="1">
                <a:solidFill>
                  <a:srgbClr val="C00000"/>
                </a:solidFill>
                <a:latin typeface="Century Gothic" panose="020B0502020202020204" pitchFamily="34" charset="0"/>
              </a:rPr>
              <a:t>formatería</a:t>
            </a:r>
            <a:r>
              <a:rPr lang="es-MX" sz="1000" b="1" dirty="0">
                <a:latin typeface="Century Gothic" panose="020B0502020202020204" pitchFamily="34" charset="0"/>
              </a:rPr>
              <a:t>, </a:t>
            </a:r>
            <a:r>
              <a:rPr lang="es-MX" sz="1000" dirty="0">
                <a:latin typeface="Century Gothic" panose="020B0502020202020204" pitchFamily="34" charset="0"/>
              </a:rPr>
              <a:t>uno para el comité y otro para el Programa.</a:t>
            </a:r>
          </a:p>
        </p:txBody>
      </p:sp>
      <p:sp>
        <p:nvSpPr>
          <p:cNvPr id="32" name="Rectángulo 31"/>
          <p:cNvSpPr/>
          <p:nvPr/>
        </p:nvSpPr>
        <p:spPr>
          <a:xfrm>
            <a:off x="296548" y="6536608"/>
            <a:ext cx="9014142" cy="153888"/>
          </a:xfrm>
          <a:prstGeom prst="rect">
            <a:avLst/>
          </a:prstGeom>
        </p:spPr>
        <p:txBody>
          <a:bodyPr wrap="square">
            <a:spAutoFit/>
          </a:bodyPr>
          <a:lstStyle/>
          <a:p>
            <a:pPr algn="just"/>
            <a:r>
              <a:rPr lang="es-ES_tradnl" sz="4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4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700" i="1"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29" name="Imagen 28">
            <a:extLst>
              <a:ext uri="{FF2B5EF4-FFF2-40B4-BE49-F238E27FC236}">
                <a16:creationId xmlns:a16="http://schemas.microsoft.com/office/drawing/2014/main" id="{AA0A1386-7671-43B1-8D9B-30E862ECCEC4}"/>
              </a:ext>
            </a:extLst>
          </p:cNvPr>
          <p:cNvPicPr/>
          <p:nvPr/>
        </p:nvPicPr>
        <p:blipFill rotWithShape="1">
          <a:blip r:embed="rId5"/>
          <a:srcRect l="21342" t="53619" r="35477" b="28429"/>
          <a:stretch/>
        </p:blipFill>
        <p:spPr>
          <a:xfrm>
            <a:off x="0" y="0"/>
            <a:ext cx="3948430" cy="923290"/>
          </a:xfrm>
          <a:prstGeom prst="rect">
            <a:avLst/>
          </a:prstGeom>
        </p:spPr>
      </p:pic>
    </p:spTree>
    <p:extLst>
      <p:ext uri="{BB962C8B-B14F-4D97-AF65-F5344CB8AC3E}">
        <p14:creationId xmlns:p14="http://schemas.microsoft.com/office/powerpoint/2010/main" val="201743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AA0A1386-7671-43B1-8D9B-30E862ECCEC4}"/>
              </a:ext>
            </a:extLst>
          </p:cNvPr>
          <p:cNvPicPr>
            <a:picLocks noChangeAspect="1"/>
          </p:cNvPicPr>
          <p:nvPr/>
        </p:nvPicPr>
        <p:blipFill rotWithShape="1">
          <a:blip r:embed="rId2"/>
          <a:srcRect l="21342" t="53619" r="35477" b="28429"/>
          <a:stretch/>
        </p:blipFill>
        <p:spPr>
          <a:xfrm>
            <a:off x="0" y="0"/>
            <a:ext cx="3948488" cy="923331"/>
          </a:xfrm>
          <a:prstGeom prst="rect">
            <a:avLst/>
          </a:prstGeom>
        </p:spPr>
      </p:pic>
      <p:sp>
        <p:nvSpPr>
          <p:cNvPr id="5" name="Rectángulo: esquinas redondeadas 4">
            <a:extLst>
              <a:ext uri="{FF2B5EF4-FFF2-40B4-BE49-F238E27FC236}">
                <a16:creationId xmlns:a16="http://schemas.microsoft.com/office/drawing/2014/main" id="{2D0237A5-F214-4AF3-83D8-67CCB61FA2B7}"/>
              </a:ext>
            </a:extLst>
          </p:cNvPr>
          <p:cNvSpPr/>
          <p:nvPr/>
        </p:nvSpPr>
        <p:spPr>
          <a:xfrm>
            <a:off x="2992040" y="1095375"/>
            <a:ext cx="3159919" cy="595314"/>
          </a:xfrm>
          <a:prstGeom prst="roundRect">
            <a:avLst/>
          </a:prstGeom>
          <a:solidFill>
            <a:srgbClr val="E9D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2" name="Título 1">
            <a:extLst>
              <a:ext uri="{FF2B5EF4-FFF2-40B4-BE49-F238E27FC236}">
                <a16:creationId xmlns:a16="http://schemas.microsoft.com/office/drawing/2014/main" id="{15802B6E-653E-402A-99C4-4AC81632FD99}"/>
              </a:ext>
            </a:extLst>
          </p:cNvPr>
          <p:cNvSpPr>
            <a:spLocks noGrp="1"/>
          </p:cNvSpPr>
          <p:nvPr>
            <p:ph type="title"/>
          </p:nvPr>
        </p:nvSpPr>
        <p:spPr/>
        <p:txBody>
          <a:bodyPr>
            <a:normAutofit/>
          </a:bodyPr>
          <a:lstStyle/>
          <a:p>
            <a:br>
              <a:rPr lang="es-ES" dirty="0"/>
            </a:br>
            <a:endParaRPr lang="es-MX" dirty="0"/>
          </a:p>
        </p:txBody>
      </p:sp>
      <p:sp>
        <p:nvSpPr>
          <p:cNvPr id="3" name="CuadroTexto 2">
            <a:extLst>
              <a:ext uri="{FF2B5EF4-FFF2-40B4-BE49-F238E27FC236}">
                <a16:creationId xmlns:a16="http://schemas.microsoft.com/office/drawing/2014/main" id="{50DD3BF7-1B99-4407-AFCD-3D6B03FC97A3}"/>
              </a:ext>
            </a:extLst>
          </p:cNvPr>
          <p:cNvSpPr txBox="1"/>
          <p:nvPr/>
        </p:nvSpPr>
        <p:spPr>
          <a:xfrm>
            <a:off x="991521" y="1095375"/>
            <a:ext cx="7339373" cy="1938992"/>
          </a:xfrm>
          <a:prstGeom prst="rect">
            <a:avLst/>
          </a:prstGeom>
          <a:noFill/>
        </p:spPr>
        <p:txBody>
          <a:bodyPr wrap="square" rtlCol="0">
            <a:spAutoFit/>
          </a:bodyPr>
          <a:lstStyle/>
          <a:p>
            <a:pPr algn="ctr"/>
            <a:r>
              <a:rPr lang="es-ES" sz="2800" b="1" dirty="0">
                <a:solidFill>
                  <a:srgbClr val="A80000"/>
                </a:solidFill>
                <a:effectLst>
                  <a:outerShdw blurRad="38100" dist="38100" dir="2700000" algn="tl">
                    <a:srgbClr val="000000">
                      <a:alpha val="43137"/>
                    </a:srgbClr>
                  </a:outerShdw>
                </a:effectLst>
                <a:latin typeface="Trebuchet MS" panose="020B0603020202020204" pitchFamily="34" charset="0"/>
              </a:rPr>
              <a:t>Objetivo </a:t>
            </a:r>
          </a:p>
          <a:p>
            <a:pPr algn="just"/>
            <a:endParaRPr lang="es-ES" sz="2800" dirty="0">
              <a:solidFill>
                <a:schemeClr val="bg1">
                  <a:lumMod val="50000"/>
                </a:schemeClr>
              </a:solidFill>
              <a:latin typeface="Trebuchet MS" panose="020B0603020202020204" pitchFamily="34" charset="0"/>
            </a:endParaRPr>
          </a:p>
          <a:p>
            <a:pPr algn="just"/>
            <a:r>
              <a:rPr lang="es-MX" sz="1600" dirty="0">
                <a:latin typeface="Arial" panose="020B0604020202020204" pitchFamily="34" charset="0"/>
                <a:cs typeface="Arial" panose="020B0604020202020204" pitchFamily="34" charset="0"/>
              </a:rPr>
              <a:t>Proporcionar información general sobre la operación del Programa Fortalecimiento de los Servicios de Educación Especial (PFSEE) y las actividades de promoción, operación y seguimiento de la Contraloría Social durante el ejercicio fiscal 2025.</a:t>
            </a:r>
            <a:endParaRPr lang="es-MX" sz="1600" dirty="0"/>
          </a:p>
        </p:txBody>
      </p:sp>
      <p:sp>
        <p:nvSpPr>
          <p:cNvPr id="7" name="CuadroTexto 6">
            <a:extLst>
              <a:ext uri="{FF2B5EF4-FFF2-40B4-BE49-F238E27FC236}">
                <a16:creationId xmlns:a16="http://schemas.microsoft.com/office/drawing/2014/main" id="{8BE227A9-B811-410C-8119-17C2F7679D94}"/>
              </a:ext>
            </a:extLst>
          </p:cNvPr>
          <p:cNvSpPr txBox="1"/>
          <p:nvPr/>
        </p:nvSpPr>
        <p:spPr>
          <a:xfrm>
            <a:off x="827482" y="3160576"/>
            <a:ext cx="4079258" cy="923330"/>
          </a:xfrm>
          <a:prstGeom prst="rect">
            <a:avLst/>
          </a:prstGeom>
          <a:noFill/>
        </p:spPr>
        <p:txBody>
          <a:bodyPr wrap="square">
            <a:spAutoFit/>
          </a:bodyPr>
          <a:lstStyle/>
          <a:p>
            <a:pPr algn="ctr"/>
            <a:r>
              <a:rPr lang="es-MX" b="1" dirty="0">
                <a:solidFill>
                  <a:srgbClr val="A80000"/>
                </a:solidFill>
                <a:effectLst>
                  <a:outerShdw blurRad="38100" dist="38100" dir="2700000" algn="tl">
                    <a:srgbClr val="000000">
                      <a:alpha val="43137"/>
                    </a:srgbClr>
                  </a:outerShdw>
                </a:effectLst>
                <a:latin typeface="Trebuchet MS" panose="020B0603020202020204" pitchFamily="34" charset="0"/>
              </a:rPr>
              <a:t>Acciones específicas de promoción, operación y seguimiento de la Contraloría Social</a:t>
            </a:r>
          </a:p>
        </p:txBody>
      </p:sp>
      <p:sp>
        <p:nvSpPr>
          <p:cNvPr id="9" name="CuadroTexto 8">
            <a:extLst>
              <a:ext uri="{FF2B5EF4-FFF2-40B4-BE49-F238E27FC236}">
                <a16:creationId xmlns:a16="http://schemas.microsoft.com/office/drawing/2014/main" id="{80C83906-B48C-4EB6-B250-3B246631AAA4}"/>
              </a:ext>
            </a:extLst>
          </p:cNvPr>
          <p:cNvSpPr txBox="1"/>
          <p:nvPr/>
        </p:nvSpPr>
        <p:spPr>
          <a:xfrm>
            <a:off x="364040" y="4664674"/>
            <a:ext cx="2089582" cy="2031325"/>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La difusión de información clara y accesible sobre los objetivos, alcances y recursos del programa entre los beneficiarios y la comunidad educativa.</a:t>
            </a:r>
          </a:p>
        </p:txBody>
      </p:sp>
      <p:sp>
        <p:nvSpPr>
          <p:cNvPr id="11" name="CuadroTexto 10">
            <a:extLst>
              <a:ext uri="{FF2B5EF4-FFF2-40B4-BE49-F238E27FC236}">
                <a16:creationId xmlns:a16="http://schemas.microsoft.com/office/drawing/2014/main" id="{7E13A12E-03BF-4C03-8A98-85020CB617C0}"/>
              </a:ext>
            </a:extLst>
          </p:cNvPr>
          <p:cNvSpPr txBox="1"/>
          <p:nvPr/>
        </p:nvSpPr>
        <p:spPr>
          <a:xfrm>
            <a:off x="2553735" y="4646215"/>
            <a:ext cx="1907246" cy="1846659"/>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La instalación y capacitación de los comités de contraloría social, integrados por padres de familia, tutores y otros actores sociales</a:t>
            </a:r>
            <a:r>
              <a:rPr lang="es-MX" sz="1600" dirty="0">
                <a:latin typeface="Arial" panose="020B0604020202020204" pitchFamily="34" charset="0"/>
                <a:cs typeface="Arial" panose="020B0604020202020204" pitchFamily="34" charset="0"/>
              </a:rPr>
              <a:t>.</a:t>
            </a:r>
          </a:p>
        </p:txBody>
      </p:sp>
      <p:sp>
        <p:nvSpPr>
          <p:cNvPr id="13" name="CuadroTexto 12">
            <a:extLst>
              <a:ext uri="{FF2B5EF4-FFF2-40B4-BE49-F238E27FC236}">
                <a16:creationId xmlns:a16="http://schemas.microsoft.com/office/drawing/2014/main" id="{EA8BF8B2-8EEE-48D1-BCB7-A2673208358D}"/>
              </a:ext>
            </a:extLst>
          </p:cNvPr>
          <p:cNvSpPr txBox="1"/>
          <p:nvPr/>
        </p:nvSpPr>
        <p:spPr>
          <a:xfrm>
            <a:off x="4661208" y="4543384"/>
            <a:ext cx="2089582" cy="2246769"/>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El seguimiento a las actividades del programa mediante mecanismos de vigilancia ciudadana que permitan identificar posibles irregularidades y mejorar la gestión pública.</a:t>
            </a:r>
          </a:p>
        </p:txBody>
      </p:sp>
      <p:sp>
        <p:nvSpPr>
          <p:cNvPr id="15" name="CuadroTexto 14">
            <a:extLst>
              <a:ext uri="{FF2B5EF4-FFF2-40B4-BE49-F238E27FC236}">
                <a16:creationId xmlns:a16="http://schemas.microsoft.com/office/drawing/2014/main" id="{B2CC2D8E-DAB0-4780-80D0-A65D53C96845}"/>
              </a:ext>
            </a:extLst>
          </p:cNvPr>
          <p:cNvSpPr txBox="1"/>
          <p:nvPr/>
        </p:nvSpPr>
        <p:spPr>
          <a:xfrm>
            <a:off x="6951017" y="4543384"/>
            <a:ext cx="1907246" cy="2031325"/>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La recopilación y sistematización de los informes de contraloría social, así como la atención oportuna a observaciones y recomendaciones</a:t>
            </a:r>
            <a:endParaRPr lang="es-MX" sz="1600"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9A8B03DC-9D4B-4535-AFE9-0338ADBFDB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99950" y="3074256"/>
            <a:ext cx="2615400" cy="1009650"/>
          </a:xfrm>
          <a:prstGeom prst="roundRect">
            <a:avLst>
              <a:gd name="adj" fmla="val 8594"/>
            </a:avLst>
          </a:prstGeom>
          <a:solidFill>
            <a:srgbClr val="FFFFFF">
              <a:shade val="85000"/>
            </a:srgbClr>
          </a:solidFill>
          <a:ln>
            <a:noFill/>
          </a:ln>
          <a:effectLst>
            <a:outerShdw blurRad="50800" dist="63500" dir="5400000" algn="ctr" rotWithShape="0">
              <a:srgbClr val="000000">
                <a:alpha val="0"/>
              </a:srgbClr>
            </a:outerShdw>
            <a:reflection blurRad="12700" stA="38000" endPos="28000" dist="5000" dir="5400000" sy="-100000" algn="bl" rotWithShape="0"/>
          </a:effectLst>
        </p:spPr>
      </p:pic>
      <p:cxnSp>
        <p:nvCxnSpPr>
          <p:cNvPr id="18" name="Conector recto de flecha 17">
            <a:extLst>
              <a:ext uri="{FF2B5EF4-FFF2-40B4-BE49-F238E27FC236}">
                <a16:creationId xmlns:a16="http://schemas.microsoft.com/office/drawing/2014/main" id="{5B1705A6-F8A0-4E7D-848E-E8DA1FB24C0B}"/>
              </a:ext>
            </a:extLst>
          </p:cNvPr>
          <p:cNvCxnSpPr/>
          <p:nvPr/>
        </p:nvCxnSpPr>
        <p:spPr>
          <a:xfrm flipH="1">
            <a:off x="1408831" y="4083906"/>
            <a:ext cx="319608" cy="459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2180643-D7AC-4F4A-9C6D-723BBC9DAEC7}"/>
              </a:ext>
            </a:extLst>
          </p:cNvPr>
          <p:cNvCxnSpPr/>
          <p:nvPr/>
        </p:nvCxnSpPr>
        <p:spPr>
          <a:xfrm>
            <a:off x="3367668" y="4083906"/>
            <a:ext cx="439760" cy="562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620ADC95-1088-4D13-A1C2-4F7CF198B5A3}"/>
              </a:ext>
            </a:extLst>
          </p:cNvPr>
          <p:cNvCxnSpPr/>
          <p:nvPr/>
        </p:nvCxnSpPr>
        <p:spPr>
          <a:xfrm>
            <a:off x="4460981" y="3891776"/>
            <a:ext cx="3333721" cy="557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13EC65F8-2F15-40C0-A45F-0EDA0EEDF6A7}"/>
              </a:ext>
            </a:extLst>
          </p:cNvPr>
          <p:cNvCxnSpPr/>
          <p:nvPr/>
        </p:nvCxnSpPr>
        <p:spPr>
          <a:xfrm>
            <a:off x="4092745" y="4095509"/>
            <a:ext cx="1243829" cy="408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53916" y="6614164"/>
            <a:ext cx="7410680" cy="215444"/>
          </a:xfrm>
          <a:prstGeom prst="rect">
            <a:avLst/>
          </a:prstGeom>
        </p:spPr>
        <p:txBody>
          <a:bodyPr wrap="square">
            <a:spAutoFit/>
          </a:bodyPr>
          <a:lstStyle/>
          <a:p>
            <a:pPr algn="just"/>
            <a:r>
              <a:rPr lang="es-ES_tradnl" sz="4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4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7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1687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492B3A3-016E-4AA4-9EAC-D69B9EFA0BB0}"/>
              </a:ext>
            </a:extLst>
          </p:cNvPr>
          <p:cNvPicPr>
            <a:picLocks noChangeAspect="1"/>
          </p:cNvPicPr>
          <p:nvPr/>
        </p:nvPicPr>
        <p:blipFill rotWithShape="1">
          <a:blip r:embed="rId2"/>
          <a:srcRect l="21342" t="53619" r="35477" b="28429"/>
          <a:stretch/>
        </p:blipFill>
        <p:spPr>
          <a:xfrm>
            <a:off x="144257" y="45835"/>
            <a:ext cx="3948488" cy="923331"/>
          </a:xfrm>
          <a:prstGeom prst="rect">
            <a:avLst/>
          </a:prstGeom>
        </p:spPr>
      </p:pic>
      <p:sp>
        <p:nvSpPr>
          <p:cNvPr id="10" name="CuadroTexto 9">
            <a:extLst>
              <a:ext uri="{FF2B5EF4-FFF2-40B4-BE49-F238E27FC236}">
                <a16:creationId xmlns:a16="http://schemas.microsoft.com/office/drawing/2014/main" id="{4674772A-5110-4FE1-93B4-BCAE263F3821}"/>
              </a:ext>
            </a:extLst>
          </p:cNvPr>
          <p:cNvSpPr txBox="1"/>
          <p:nvPr/>
        </p:nvSpPr>
        <p:spPr>
          <a:xfrm>
            <a:off x="144257" y="1128732"/>
            <a:ext cx="8774555" cy="1354217"/>
          </a:xfrm>
          <a:prstGeom prst="rect">
            <a:avLst/>
          </a:prstGeom>
          <a:noFill/>
        </p:spPr>
        <p:txBody>
          <a:bodyPr wrap="square">
            <a:spAutoFit/>
          </a:bodyPr>
          <a:lstStyle/>
          <a:p>
            <a:pPr algn="ctr">
              <a:defRPr/>
            </a:pPr>
            <a:r>
              <a:rPr lang="es-ES" sz="2400" b="1" dirty="0">
                <a:solidFill>
                  <a:srgbClr val="9B1D44"/>
                </a:solidFill>
              </a:rPr>
              <a:t>Documentos Normativos</a:t>
            </a:r>
          </a:p>
          <a:p>
            <a:pPr algn="ctr">
              <a:defRPr/>
            </a:pPr>
            <a:r>
              <a:rPr lang="es-MX" sz="1600" b="1" dirty="0">
                <a:solidFill>
                  <a:srgbClr val="9B1D44"/>
                </a:solidFill>
              </a:rPr>
              <a:t>Se elaboran con base en las características operativas del programa federal de desarrollo social</a:t>
            </a:r>
          </a:p>
          <a:p>
            <a:pPr algn="ctr">
              <a:defRPr/>
            </a:pPr>
            <a:r>
              <a:rPr lang="es-MX" sz="1600" b="1" dirty="0">
                <a:solidFill>
                  <a:srgbClr val="9B1D44"/>
                </a:solidFill>
              </a:rPr>
              <a:t>VALIDADOS POR LA SABG</a:t>
            </a:r>
          </a:p>
          <a:p>
            <a:pPr algn="ctr"/>
            <a:endParaRPr lang="es-MX" sz="2400" b="1" dirty="0">
              <a:solidFill>
                <a:srgbClr val="9B1D44"/>
              </a:solidFill>
            </a:endParaRPr>
          </a:p>
        </p:txBody>
      </p:sp>
      <p:sp>
        <p:nvSpPr>
          <p:cNvPr id="5" name="Rectángulo 4"/>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Imagen 3">
            <a:extLst>
              <a:ext uri="{FF2B5EF4-FFF2-40B4-BE49-F238E27FC236}">
                <a16:creationId xmlns:a16="http://schemas.microsoft.com/office/drawing/2014/main" id="{E275B4CB-3829-4302-9EEF-826B96BF72F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23646" t="34709" r="53750" b="43334"/>
          <a:stretch/>
        </p:blipFill>
        <p:spPr>
          <a:xfrm>
            <a:off x="1220969" y="2171543"/>
            <a:ext cx="2902067" cy="1257457"/>
          </a:xfrm>
          <a:prstGeom prst="rect">
            <a:avLst/>
          </a:prstGeom>
        </p:spPr>
      </p:pic>
      <p:pic>
        <p:nvPicPr>
          <p:cNvPr id="8" name="Imagen 7">
            <a:extLst>
              <a:ext uri="{FF2B5EF4-FFF2-40B4-BE49-F238E27FC236}">
                <a16:creationId xmlns:a16="http://schemas.microsoft.com/office/drawing/2014/main" id="{88354189-06D6-4223-9EB2-E1839D342679}"/>
              </a:ext>
            </a:extLst>
          </p:cNvPr>
          <p:cNvPicPr>
            <a:picLocks noChangeAspect="1"/>
          </p:cNvPicPr>
          <p:nvPr/>
        </p:nvPicPr>
        <p:blipFill rotWithShape="1">
          <a:blip r:embed="rId5"/>
          <a:srcRect l="52083" t="33148" r="23750" b="44895"/>
          <a:stretch/>
        </p:blipFill>
        <p:spPr>
          <a:xfrm>
            <a:off x="1220969" y="3839024"/>
            <a:ext cx="2932358" cy="1612970"/>
          </a:xfrm>
          <a:prstGeom prst="rect">
            <a:avLst/>
          </a:prstGeom>
        </p:spPr>
      </p:pic>
      <p:pic>
        <p:nvPicPr>
          <p:cNvPr id="13" name="Imagen 12">
            <a:extLst>
              <a:ext uri="{FF2B5EF4-FFF2-40B4-BE49-F238E27FC236}">
                <a16:creationId xmlns:a16="http://schemas.microsoft.com/office/drawing/2014/main" id="{7A5519F5-CDF0-4D39-A0B8-4DA54338E323}"/>
              </a:ext>
            </a:extLst>
          </p:cNvPr>
          <p:cNvPicPr>
            <a:picLocks noChangeAspect="1"/>
          </p:cNvPicPr>
          <p:nvPr/>
        </p:nvPicPr>
        <p:blipFill rotWithShape="1">
          <a:blip r:embed="rId5"/>
          <a:srcRect l="24687" t="56482" r="54063" b="24444"/>
          <a:stretch/>
        </p:blipFill>
        <p:spPr>
          <a:xfrm>
            <a:off x="5051257" y="2194627"/>
            <a:ext cx="2682137" cy="1257457"/>
          </a:xfrm>
          <a:prstGeom prst="rect">
            <a:avLst/>
          </a:prstGeom>
        </p:spPr>
      </p:pic>
      <p:pic>
        <p:nvPicPr>
          <p:cNvPr id="15" name="Imagen 14">
            <a:extLst>
              <a:ext uri="{FF2B5EF4-FFF2-40B4-BE49-F238E27FC236}">
                <a16:creationId xmlns:a16="http://schemas.microsoft.com/office/drawing/2014/main" id="{9D14ACD0-83FD-480D-8A2B-E8F71242E1CC}"/>
              </a:ext>
            </a:extLst>
          </p:cNvPr>
          <p:cNvPicPr>
            <a:picLocks noChangeAspect="1"/>
          </p:cNvPicPr>
          <p:nvPr/>
        </p:nvPicPr>
        <p:blipFill rotWithShape="1">
          <a:blip r:embed="rId5"/>
          <a:srcRect l="51771" t="54815" r="24688" b="23228"/>
          <a:stretch/>
        </p:blipFill>
        <p:spPr>
          <a:xfrm>
            <a:off x="5101729" y="3839024"/>
            <a:ext cx="2581191" cy="1553159"/>
          </a:xfrm>
          <a:prstGeom prst="rect">
            <a:avLst/>
          </a:prstGeom>
        </p:spPr>
      </p:pic>
      <p:pic>
        <p:nvPicPr>
          <p:cNvPr id="17" name="Imagen 16">
            <a:extLst>
              <a:ext uri="{FF2B5EF4-FFF2-40B4-BE49-F238E27FC236}">
                <a16:creationId xmlns:a16="http://schemas.microsoft.com/office/drawing/2014/main" id="{96AE48F5-19B0-473D-BD90-D0F0225A167C}"/>
              </a:ext>
            </a:extLst>
          </p:cNvPr>
          <p:cNvPicPr>
            <a:picLocks noChangeAspect="1"/>
          </p:cNvPicPr>
          <p:nvPr/>
        </p:nvPicPr>
        <p:blipFill rotWithShape="1">
          <a:blip r:embed="rId5"/>
          <a:srcRect l="32604" t="75556" r="30938" b="16453"/>
          <a:stretch/>
        </p:blipFill>
        <p:spPr>
          <a:xfrm>
            <a:off x="2245006" y="5774907"/>
            <a:ext cx="4653988" cy="573769"/>
          </a:xfrm>
          <a:prstGeom prst="rect">
            <a:avLst/>
          </a:prstGeom>
        </p:spPr>
      </p:pic>
    </p:spTree>
    <p:extLst>
      <p:ext uri="{BB962C8B-B14F-4D97-AF65-F5344CB8AC3E}">
        <p14:creationId xmlns:p14="http://schemas.microsoft.com/office/powerpoint/2010/main" val="93305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492B3A3-016E-4AA4-9EAC-D69B9EFA0BB0}"/>
              </a:ext>
            </a:extLst>
          </p:cNvPr>
          <p:cNvPicPr>
            <a:picLocks noChangeAspect="1"/>
          </p:cNvPicPr>
          <p:nvPr/>
        </p:nvPicPr>
        <p:blipFill rotWithShape="1">
          <a:blip r:embed="rId2"/>
          <a:srcRect l="21342" t="53619" r="35477" b="28429"/>
          <a:stretch/>
        </p:blipFill>
        <p:spPr>
          <a:xfrm>
            <a:off x="144257" y="45835"/>
            <a:ext cx="3948488" cy="923331"/>
          </a:xfrm>
          <a:prstGeom prst="rect">
            <a:avLst/>
          </a:prstGeom>
        </p:spPr>
      </p:pic>
      <p:sp>
        <p:nvSpPr>
          <p:cNvPr id="10" name="CuadroTexto 9">
            <a:extLst>
              <a:ext uri="{FF2B5EF4-FFF2-40B4-BE49-F238E27FC236}">
                <a16:creationId xmlns:a16="http://schemas.microsoft.com/office/drawing/2014/main" id="{4674772A-5110-4FE1-93B4-BCAE263F3821}"/>
              </a:ext>
            </a:extLst>
          </p:cNvPr>
          <p:cNvSpPr txBox="1"/>
          <p:nvPr/>
        </p:nvSpPr>
        <p:spPr>
          <a:xfrm>
            <a:off x="-140632" y="1129234"/>
            <a:ext cx="8774555" cy="461665"/>
          </a:xfrm>
          <a:prstGeom prst="rect">
            <a:avLst/>
          </a:prstGeom>
          <a:noFill/>
        </p:spPr>
        <p:txBody>
          <a:bodyPr wrap="square">
            <a:spAutoFit/>
          </a:bodyPr>
          <a:lstStyle/>
          <a:p>
            <a:pPr algn="ctr">
              <a:defRPr/>
            </a:pPr>
            <a:r>
              <a:rPr lang="es-ES" sz="2400" b="1" dirty="0">
                <a:solidFill>
                  <a:srgbClr val="9B1D44"/>
                </a:solidFill>
              </a:rPr>
              <a:t>Tipos de apoyo a vigilar y comités.</a:t>
            </a:r>
            <a:endParaRPr lang="es-MX" sz="2400" b="1" dirty="0">
              <a:solidFill>
                <a:srgbClr val="9B1D44"/>
              </a:solidFill>
            </a:endParaRPr>
          </a:p>
        </p:txBody>
      </p:sp>
      <p:sp>
        <p:nvSpPr>
          <p:cNvPr id="5" name="Rectángulo 4"/>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CuadroTexto 10">
            <a:extLst>
              <a:ext uri="{FF2B5EF4-FFF2-40B4-BE49-F238E27FC236}">
                <a16:creationId xmlns:a16="http://schemas.microsoft.com/office/drawing/2014/main" id="{833E34AE-41F7-4AC9-A8BE-8C87ECCAE7BD}"/>
              </a:ext>
            </a:extLst>
          </p:cNvPr>
          <p:cNvSpPr txBox="1"/>
          <p:nvPr/>
        </p:nvSpPr>
        <p:spPr>
          <a:xfrm>
            <a:off x="372524" y="1909043"/>
            <a:ext cx="1781129" cy="1015663"/>
          </a:xfrm>
          <a:prstGeom prst="rect">
            <a:avLst/>
          </a:prstGeom>
          <a:noFill/>
        </p:spPr>
        <p:txBody>
          <a:bodyPr wrap="square">
            <a:spAutoFit/>
          </a:bodyPr>
          <a:lstStyle/>
          <a:p>
            <a:pPr algn="ctr"/>
            <a:r>
              <a:rPr lang="es-MX" sz="1200" b="1" i="0" u="none" strike="noStrike" dirty="0">
                <a:solidFill>
                  <a:srgbClr val="7E6000"/>
                </a:solidFill>
                <a:effectLst/>
                <a:latin typeface="Noto Sans" panose="020B0502040504020204" pitchFamily="34" charset="0"/>
              </a:rPr>
              <a:t>Componente: 1. Acciones académicas para  Agentes educativos en temas de discapacidad: </a:t>
            </a:r>
            <a:endParaRPr lang="es-MX" sz="1200" b="1" dirty="0">
              <a:solidFill>
                <a:srgbClr val="A20000"/>
              </a:solidFill>
              <a:latin typeface="Noto Sans" panose="020B0502040504020204" pitchFamily="34" charset="0"/>
            </a:endParaRPr>
          </a:p>
        </p:txBody>
      </p:sp>
      <p:sp>
        <p:nvSpPr>
          <p:cNvPr id="12" name="CuadroTexto 11">
            <a:extLst>
              <a:ext uri="{FF2B5EF4-FFF2-40B4-BE49-F238E27FC236}">
                <a16:creationId xmlns:a16="http://schemas.microsoft.com/office/drawing/2014/main" id="{52ADCB64-08E1-4F53-8882-7B5C42770566}"/>
              </a:ext>
            </a:extLst>
          </p:cNvPr>
          <p:cNvSpPr txBox="1"/>
          <p:nvPr/>
        </p:nvSpPr>
        <p:spPr>
          <a:xfrm>
            <a:off x="252428" y="3349317"/>
            <a:ext cx="2014395" cy="1015663"/>
          </a:xfrm>
          <a:prstGeom prst="rect">
            <a:avLst/>
          </a:prstGeom>
          <a:noFill/>
        </p:spPr>
        <p:txBody>
          <a:bodyPr wrap="square">
            <a:spAutoFit/>
          </a:bodyPr>
          <a:lstStyle/>
          <a:p>
            <a:pPr algn="ctr"/>
            <a:r>
              <a:rPr lang="es-ES" sz="1200" b="1" dirty="0">
                <a:solidFill>
                  <a:srgbClr val="7E6000"/>
                </a:solidFill>
                <a:latin typeface="Noto Sans" panose="020B0502040504020204" pitchFamily="34" charset="0"/>
              </a:rPr>
              <a:t>Componente: 2. Acciones de atención complementaria para estudiantes con discapacidad:</a:t>
            </a:r>
            <a:endParaRPr lang="es-ES" sz="1200" dirty="0"/>
          </a:p>
        </p:txBody>
      </p:sp>
      <p:sp>
        <p:nvSpPr>
          <p:cNvPr id="14" name="CuadroTexto 13">
            <a:extLst>
              <a:ext uri="{FF2B5EF4-FFF2-40B4-BE49-F238E27FC236}">
                <a16:creationId xmlns:a16="http://schemas.microsoft.com/office/drawing/2014/main" id="{A5F7A1D4-B8FE-4563-8061-48EC1CE89F18}"/>
              </a:ext>
            </a:extLst>
          </p:cNvPr>
          <p:cNvSpPr txBox="1"/>
          <p:nvPr/>
        </p:nvSpPr>
        <p:spPr>
          <a:xfrm>
            <a:off x="372524" y="5005993"/>
            <a:ext cx="1894299" cy="1200329"/>
          </a:xfrm>
          <a:prstGeom prst="rect">
            <a:avLst/>
          </a:prstGeom>
          <a:noFill/>
        </p:spPr>
        <p:txBody>
          <a:bodyPr wrap="square">
            <a:spAutoFit/>
          </a:bodyPr>
          <a:lstStyle/>
          <a:p>
            <a:pPr algn="ctr"/>
            <a:r>
              <a:rPr lang="es-ES" sz="1200" b="1" i="0" u="none" strike="noStrike" dirty="0">
                <a:solidFill>
                  <a:srgbClr val="7E6000"/>
                </a:solidFill>
                <a:effectLst/>
                <a:latin typeface="Noto Sans" panose="020B0502040504020204" pitchFamily="34" charset="0"/>
              </a:rPr>
              <a:t>Componente: 3. Equipamiento específico en beneficio de estudiantes con discapacidad:</a:t>
            </a:r>
            <a:endParaRPr lang="es-MX" sz="1200" dirty="0">
              <a:solidFill>
                <a:srgbClr val="7E6000"/>
              </a:solidFill>
            </a:endParaRPr>
          </a:p>
        </p:txBody>
      </p:sp>
      <p:sp>
        <p:nvSpPr>
          <p:cNvPr id="19" name="CuadroTexto 18">
            <a:extLst>
              <a:ext uri="{FF2B5EF4-FFF2-40B4-BE49-F238E27FC236}">
                <a16:creationId xmlns:a16="http://schemas.microsoft.com/office/drawing/2014/main" id="{C6189B3A-6F8C-461A-A107-1D3DA14D5502}"/>
              </a:ext>
            </a:extLst>
          </p:cNvPr>
          <p:cNvSpPr txBox="1"/>
          <p:nvPr/>
        </p:nvSpPr>
        <p:spPr>
          <a:xfrm>
            <a:off x="4905550" y="5144493"/>
            <a:ext cx="4130384" cy="369332"/>
          </a:xfrm>
          <a:prstGeom prst="rect">
            <a:avLst/>
          </a:prstGeom>
          <a:noFill/>
        </p:spPr>
        <p:txBody>
          <a:bodyPr wrap="square">
            <a:spAutoFit/>
          </a:bodyPr>
          <a:lstStyle/>
          <a:p>
            <a:pPr algn="ctr"/>
            <a:r>
              <a:rPr lang="es-MX" b="1" dirty="0">
                <a:solidFill>
                  <a:srgbClr val="7E6000"/>
                </a:solidFill>
                <a:latin typeface="Noto Sans" panose="020B0502040504020204" pitchFamily="34" charset="0"/>
              </a:rPr>
              <a:t> </a:t>
            </a:r>
          </a:p>
        </p:txBody>
      </p:sp>
      <p:sp>
        <p:nvSpPr>
          <p:cNvPr id="26" name="CuadroTexto 25">
            <a:extLst>
              <a:ext uri="{FF2B5EF4-FFF2-40B4-BE49-F238E27FC236}">
                <a16:creationId xmlns:a16="http://schemas.microsoft.com/office/drawing/2014/main" id="{D2D4ACD5-2CFB-457B-9948-E890490E2FA0}"/>
              </a:ext>
            </a:extLst>
          </p:cNvPr>
          <p:cNvSpPr txBox="1"/>
          <p:nvPr/>
        </p:nvSpPr>
        <p:spPr>
          <a:xfrm>
            <a:off x="5644971" y="4913660"/>
            <a:ext cx="2940825" cy="461665"/>
          </a:xfrm>
          <a:prstGeom prst="rect">
            <a:avLst/>
          </a:prstGeom>
          <a:noFill/>
        </p:spPr>
        <p:txBody>
          <a:bodyPr wrap="square">
            <a:spAutoFit/>
          </a:bodyPr>
          <a:lstStyle/>
          <a:p>
            <a:pPr algn="ctr"/>
            <a:r>
              <a:rPr lang="es-MX" sz="1200" b="1" dirty="0">
                <a:solidFill>
                  <a:srgbClr val="7E6000"/>
                </a:solidFill>
                <a:latin typeface="Noto Sans" panose="020B0502040504020204" pitchFamily="34" charset="0"/>
              </a:rPr>
              <a:t>Constitución, seguimiento y cierre  del OIC, SAyBG</a:t>
            </a:r>
          </a:p>
        </p:txBody>
      </p:sp>
      <p:pic>
        <p:nvPicPr>
          <p:cNvPr id="27" name="Imagen 26">
            <a:extLst>
              <a:ext uri="{FF2B5EF4-FFF2-40B4-BE49-F238E27FC236}">
                <a16:creationId xmlns:a16="http://schemas.microsoft.com/office/drawing/2014/main" id="{BF8C8325-00C6-49CC-B185-9CD7A5A6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565" y="2117811"/>
            <a:ext cx="3904353" cy="2926957"/>
          </a:xfrm>
          <a:prstGeom prst="rect">
            <a:avLst/>
          </a:prstGeom>
        </p:spPr>
      </p:pic>
      <p:sp>
        <p:nvSpPr>
          <p:cNvPr id="28" name="CuadroTexto 27">
            <a:extLst>
              <a:ext uri="{FF2B5EF4-FFF2-40B4-BE49-F238E27FC236}">
                <a16:creationId xmlns:a16="http://schemas.microsoft.com/office/drawing/2014/main" id="{4A658442-530D-4538-92C7-4C417F4C0F87}"/>
              </a:ext>
            </a:extLst>
          </p:cNvPr>
          <p:cNvSpPr txBox="1"/>
          <p:nvPr/>
        </p:nvSpPr>
        <p:spPr>
          <a:xfrm>
            <a:off x="2935705" y="1996356"/>
            <a:ext cx="1599362" cy="830997"/>
          </a:xfrm>
          <a:prstGeom prst="rect">
            <a:avLst/>
          </a:prstGeom>
          <a:noFill/>
          <a:ln w="19050">
            <a:solidFill>
              <a:schemeClr val="accent6">
                <a:lumMod val="75000"/>
              </a:schemeClr>
            </a:solidFill>
          </a:ln>
        </p:spPr>
        <p:txBody>
          <a:bodyPr wrap="square">
            <a:spAutoFit/>
          </a:bodyPr>
          <a:lstStyle/>
          <a:p>
            <a:pPr algn="ctr"/>
            <a:r>
              <a:rPr lang="es-ES" sz="1400" b="1" dirty="0">
                <a:solidFill>
                  <a:srgbClr val="7E6000"/>
                </a:solidFill>
                <a:latin typeface="Noto Sans" panose="020B0502040504020204" pitchFamily="34" charset="0"/>
              </a:rPr>
              <a:t>8</a:t>
            </a:r>
            <a:r>
              <a:rPr lang="es-MX" sz="1400" b="1" dirty="0">
                <a:solidFill>
                  <a:srgbClr val="7E6000"/>
                </a:solidFill>
                <a:latin typeface="Noto Sans" panose="020B0502040504020204" pitchFamily="34" charset="0"/>
              </a:rPr>
              <a:t> comités de SP (asistentes a los talleres</a:t>
            </a:r>
            <a:r>
              <a:rPr lang="es-MX" b="1" dirty="0">
                <a:solidFill>
                  <a:srgbClr val="7E6000"/>
                </a:solidFill>
                <a:latin typeface="Noto Sans" panose="020B0502040504020204" pitchFamily="34" charset="0"/>
              </a:rPr>
              <a:t>)</a:t>
            </a:r>
          </a:p>
        </p:txBody>
      </p:sp>
      <p:sp>
        <p:nvSpPr>
          <p:cNvPr id="29" name="CuadroTexto 28">
            <a:extLst>
              <a:ext uri="{FF2B5EF4-FFF2-40B4-BE49-F238E27FC236}">
                <a16:creationId xmlns:a16="http://schemas.microsoft.com/office/drawing/2014/main" id="{B8F0A704-250B-4875-A08B-C8E78404CD72}"/>
              </a:ext>
            </a:extLst>
          </p:cNvPr>
          <p:cNvSpPr txBox="1"/>
          <p:nvPr/>
        </p:nvSpPr>
        <p:spPr>
          <a:xfrm>
            <a:off x="2935705" y="3393864"/>
            <a:ext cx="1599362" cy="584775"/>
          </a:xfrm>
          <a:prstGeom prst="rect">
            <a:avLst/>
          </a:prstGeom>
          <a:noFill/>
          <a:ln w="19050">
            <a:solidFill>
              <a:srgbClr val="557F35"/>
            </a:solidFill>
          </a:ln>
        </p:spPr>
        <p:txBody>
          <a:bodyPr wrap="square">
            <a:spAutoFit/>
          </a:bodyPr>
          <a:lstStyle/>
          <a:p>
            <a:pPr algn="ctr"/>
            <a:r>
              <a:rPr lang="es-ES" sz="1600" b="1" dirty="0">
                <a:solidFill>
                  <a:srgbClr val="7E6000"/>
                </a:solidFill>
                <a:latin typeface="Noto Sans" panose="020B0502040504020204" pitchFamily="34" charset="0"/>
              </a:rPr>
              <a:t>2 </a:t>
            </a:r>
            <a:r>
              <a:rPr lang="es-MX" sz="1600" b="1" dirty="0">
                <a:solidFill>
                  <a:srgbClr val="7E6000"/>
                </a:solidFill>
                <a:latin typeface="Noto Sans" panose="020B0502040504020204" pitchFamily="34" charset="0"/>
              </a:rPr>
              <a:t>comités de PF </a:t>
            </a:r>
          </a:p>
        </p:txBody>
      </p:sp>
      <p:sp>
        <p:nvSpPr>
          <p:cNvPr id="30" name="CuadroTexto 29">
            <a:extLst>
              <a:ext uri="{FF2B5EF4-FFF2-40B4-BE49-F238E27FC236}">
                <a16:creationId xmlns:a16="http://schemas.microsoft.com/office/drawing/2014/main" id="{2AD41548-2E02-4AD0-94F9-08D15E2B432F}"/>
              </a:ext>
            </a:extLst>
          </p:cNvPr>
          <p:cNvSpPr txBox="1"/>
          <p:nvPr/>
        </p:nvSpPr>
        <p:spPr>
          <a:xfrm>
            <a:off x="2893228" y="4847091"/>
            <a:ext cx="1678771" cy="1384995"/>
          </a:xfrm>
          <a:prstGeom prst="rect">
            <a:avLst/>
          </a:prstGeom>
          <a:noFill/>
          <a:ln w="19050">
            <a:solidFill>
              <a:srgbClr val="557F35"/>
            </a:solidFill>
          </a:ln>
        </p:spPr>
        <p:txBody>
          <a:bodyPr wrap="square">
            <a:spAutoFit/>
          </a:bodyPr>
          <a:lstStyle/>
          <a:p>
            <a:pPr algn="ctr"/>
            <a:r>
              <a:rPr lang="es-MX" sz="1400" b="1" dirty="0">
                <a:solidFill>
                  <a:srgbClr val="7E6000"/>
                </a:solidFill>
                <a:latin typeface="Noto Sans" panose="020B0502040504020204" pitchFamily="34" charset="0"/>
              </a:rPr>
              <a:t>174 comités de USAER con SP</a:t>
            </a:r>
          </a:p>
          <a:p>
            <a:pPr algn="ctr"/>
            <a:r>
              <a:rPr lang="es-MX" sz="1400" b="1" dirty="0">
                <a:solidFill>
                  <a:srgbClr val="7E6000"/>
                </a:solidFill>
                <a:latin typeface="Noto Sans" panose="020B0502040504020204" pitchFamily="34" charset="0"/>
              </a:rPr>
              <a:t>2 comités de UABH con SP</a:t>
            </a:r>
          </a:p>
          <a:p>
            <a:pPr algn="ctr"/>
            <a:r>
              <a:rPr lang="es-ES" sz="1400" b="1" dirty="0">
                <a:solidFill>
                  <a:srgbClr val="7E6000"/>
                </a:solidFill>
                <a:latin typeface="Noto Sans" panose="020B0502040504020204" pitchFamily="34" charset="0"/>
              </a:rPr>
              <a:t>27</a:t>
            </a:r>
            <a:r>
              <a:rPr lang="es-MX" sz="1400" b="1" dirty="0">
                <a:solidFill>
                  <a:srgbClr val="7E6000"/>
                </a:solidFill>
                <a:latin typeface="Noto Sans" panose="020B0502040504020204" pitchFamily="34" charset="0"/>
              </a:rPr>
              <a:t> comités de CAM con PF.</a:t>
            </a:r>
          </a:p>
        </p:txBody>
      </p:sp>
      <p:cxnSp>
        <p:nvCxnSpPr>
          <p:cNvPr id="4" name="Conector: curvado 3">
            <a:extLst>
              <a:ext uri="{FF2B5EF4-FFF2-40B4-BE49-F238E27FC236}">
                <a16:creationId xmlns:a16="http://schemas.microsoft.com/office/drawing/2014/main" id="{D69AB857-C94E-46F0-B2C2-06201481677E}"/>
              </a:ext>
            </a:extLst>
          </p:cNvPr>
          <p:cNvCxnSpPr/>
          <p:nvPr/>
        </p:nvCxnSpPr>
        <p:spPr>
          <a:xfrm>
            <a:off x="2177383" y="2332566"/>
            <a:ext cx="535039" cy="264695"/>
          </a:xfrm>
          <a:prstGeom prst="curvedConnector3">
            <a:avLst/>
          </a:prstGeom>
          <a:ln>
            <a:solidFill>
              <a:srgbClr val="557F3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ector: curvado 30">
            <a:extLst>
              <a:ext uri="{FF2B5EF4-FFF2-40B4-BE49-F238E27FC236}">
                <a16:creationId xmlns:a16="http://schemas.microsoft.com/office/drawing/2014/main" id="{E70D9B4B-D9F0-4BF0-9710-3D45D1EAFF0B}"/>
              </a:ext>
            </a:extLst>
          </p:cNvPr>
          <p:cNvCxnSpPr>
            <a:cxnSpLocks/>
          </p:cNvCxnSpPr>
          <p:nvPr/>
        </p:nvCxnSpPr>
        <p:spPr>
          <a:xfrm flipV="1">
            <a:off x="2241053" y="3938707"/>
            <a:ext cx="552387" cy="164061"/>
          </a:xfrm>
          <a:prstGeom prst="curvedConnector3">
            <a:avLst/>
          </a:prstGeom>
          <a:ln>
            <a:solidFill>
              <a:srgbClr val="557F3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curvado 31">
            <a:extLst>
              <a:ext uri="{FF2B5EF4-FFF2-40B4-BE49-F238E27FC236}">
                <a16:creationId xmlns:a16="http://schemas.microsoft.com/office/drawing/2014/main" id="{97A19266-E808-4D9B-B784-EDAD9C6C14C1}"/>
              </a:ext>
            </a:extLst>
          </p:cNvPr>
          <p:cNvCxnSpPr/>
          <p:nvPr/>
        </p:nvCxnSpPr>
        <p:spPr>
          <a:xfrm>
            <a:off x="2044986" y="5665760"/>
            <a:ext cx="535039" cy="264695"/>
          </a:xfrm>
          <a:prstGeom prst="curvedConnector3">
            <a:avLst/>
          </a:prstGeom>
          <a:ln>
            <a:solidFill>
              <a:srgbClr val="557F3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42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0FFF35C3-B94D-48E3-A78A-7CF8B025C8AA}"/>
              </a:ext>
            </a:extLst>
          </p:cNvPr>
          <p:cNvPicPr>
            <a:picLocks noChangeAspect="1"/>
          </p:cNvPicPr>
          <p:nvPr/>
        </p:nvPicPr>
        <p:blipFill rotWithShape="1">
          <a:blip r:embed="rId2"/>
          <a:srcRect l="36081" t="31322" r="34259" b="15711"/>
          <a:stretch/>
        </p:blipFill>
        <p:spPr>
          <a:xfrm>
            <a:off x="1391320" y="2034365"/>
            <a:ext cx="5847660" cy="4777800"/>
          </a:xfrm>
          <a:prstGeom prst="rect">
            <a:avLst/>
          </a:prstGeom>
        </p:spPr>
      </p:pic>
      <p:pic>
        <p:nvPicPr>
          <p:cNvPr id="9" name="Imagen 8">
            <a:extLst>
              <a:ext uri="{FF2B5EF4-FFF2-40B4-BE49-F238E27FC236}">
                <a16:creationId xmlns:a16="http://schemas.microsoft.com/office/drawing/2014/main" id="{2492B3A3-016E-4AA4-9EAC-D69B9EFA0BB0}"/>
              </a:ext>
            </a:extLst>
          </p:cNvPr>
          <p:cNvPicPr>
            <a:picLocks noChangeAspect="1"/>
          </p:cNvPicPr>
          <p:nvPr/>
        </p:nvPicPr>
        <p:blipFill rotWithShape="1">
          <a:blip r:embed="rId3"/>
          <a:srcRect l="21342" t="53619" r="35477" b="28429"/>
          <a:stretch/>
        </p:blipFill>
        <p:spPr>
          <a:xfrm>
            <a:off x="144257" y="45835"/>
            <a:ext cx="3948488" cy="923331"/>
          </a:xfrm>
          <a:prstGeom prst="rect">
            <a:avLst/>
          </a:prstGeom>
        </p:spPr>
      </p:pic>
      <p:sp>
        <p:nvSpPr>
          <p:cNvPr id="10" name="CuadroTexto 9">
            <a:extLst>
              <a:ext uri="{FF2B5EF4-FFF2-40B4-BE49-F238E27FC236}">
                <a16:creationId xmlns:a16="http://schemas.microsoft.com/office/drawing/2014/main" id="{4674772A-5110-4FE1-93B4-BCAE263F3821}"/>
              </a:ext>
            </a:extLst>
          </p:cNvPr>
          <p:cNvSpPr txBox="1"/>
          <p:nvPr/>
        </p:nvSpPr>
        <p:spPr>
          <a:xfrm>
            <a:off x="1853685" y="1128732"/>
            <a:ext cx="5932449" cy="1200329"/>
          </a:xfrm>
          <a:prstGeom prst="rect">
            <a:avLst/>
          </a:prstGeom>
          <a:noFill/>
        </p:spPr>
        <p:txBody>
          <a:bodyPr wrap="square">
            <a:spAutoFit/>
          </a:bodyPr>
          <a:lstStyle/>
          <a:p>
            <a:pPr algn="ctr"/>
            <a:r>
              <a:rPr lang="es-ES" sz="2400" b="1" dirty="0">
                <a:solidFill>
                  <a:srgbClr val="9B1D44"/>
                </a:solidFill>
              </a:rPr>
              <a:t>¿Qué actividades realiza el comité de contraloría social?</a:t>
            </a:r>
            <a:endParaRPr lang="es-MX" sz="2400" b="1" dirty="0">
              <a:solidFill>
                <a:srgbClr val="9B1D44"/>
              </a:solidFill>
            </a:endParaRPr>
          </a:p>
          <a:p>
            <a:pPr algn="ctr"/>
            <a:endParaRPr lang="es-MX" sz="2400" b="1" dirty="0">
              <a:solidFill>
                <a:srgbClr val="9B1D44"/>
              </a:solidFill>
            </a:endParaRPr>
          </a:p>
        </p:txBody>
      </p:sp>
      <p:sp>
        <p:nvSpPr>
          <p:cNvPr id="5" name="Rectángulo 4"/>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0718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266E8B5-D146-4006-A5BD-5388E27B72C5}"/>
              </a:ext>
            </a:extLst>
          </p:cNvPr>
          <p:cNvSpPr txBox="1"/>
          <p:nvPr/>
        </p:nvSpPr>
        <p:spPr>
          <a:xfrm>
            <a:off x="1561171" y="1182781"/>
            <a:ext cx="6824546" cy="646331"/>
          </a:xfrm>
          <a:prstGeom prst="rect">
            <a:avLst/>
          </a:prstGeom>
          <a:noFill/>
        </p:spPr>
        <p:txBody>
          <a:bodyPr wrap="square">
            <a:spAutoFit/>
          </a:bodyPr>
          <a:lstStyle/>
          <a:p>
            <a:r>
              <a:rPr lang="es-ES" b="1" dirty="0">
                <a:solidFill>
                  <a:srgbClr val="7E6000"/>
                </a:solidFill>
                <a:latin typeface="Noto Sans" panose="020B0502040504020204" pitchFamily="34" charset="0"/>
              </a:rPr>
              <a:t>Integración de los Comités de Contraloría Social (CCS)</a:t>
            </a:r>
          </a:p>
          <a:p>
            <a:endParaRPr lang="es-MX" b="1" dirty="0">
              <a:solidFill>
                <a:srgbClr val="7E6000"/>
              </a:solidFill>
              <a:latin typeface="Noto Sans" panose="020B0502040504020204" pitchFamily="34" charset="0"/>
            </a:endParaRPr>
          </a:p>
        </p:txBody>
      </p:sp>
      <p:pic>
        <p:nvPicPr>
          <p:cNvPr id="6" name="Imagen 5">
            <a:extLst>
              <a:ext uri="{FF2B5EF4-FFF2-40B4-BE49-F238E27FC236}">
                <a16:creationId xmlns:a16="http://schemas.microsoft.com/office/drawing/2014/main" id="{AA0A1386-7671-43B1-8D9B-30E862ECCEC4}"/>
              </a:ext>
            </a:extLst>
          </p:cNvPr>
          <p:cNvPicPr/>
          <p:nvPr/>
        </p:nvPicPr>
        <p:blipFill rotWithShape="1">
          <a:blip r:embed="rId2"/>
          <a:srcRect l="21342" t="53619" r="35477" b="28429"/>
          <a:stretch/>
        </p:blipFill>
        <p:spPr>
          <a:xfrm>
            <a:off x="0" y="0"/>
            <a:ext cx="3948430" cy="923290"/>
          </a:xfrm>
          <a:prstGeom prst="rect">
            <a:avLst/>
          </a:prstGeom>
        </p:spPr>
      </p:pic>
      <p:sp>
        <p:nvSpPr>
          <p:cNvPr id="7" name="CuadroTexto 6">
            <a:extLst>
              <a:ext uri="{FF2B5EF4-FFF2-40B4-BE49-F238E27FC236}">
                <a16:creationId xmlns:a16="http://schemas.microsoft.com/office/drawing/2014/main" id="{EFA2D860-592A-4984-B099-467242BA2E90}"/>
              </a:ext>
            </a:extLst>
          </p:cNvPr>
          <p:cNvSpPr txBox="1"/>
          <p:nvPr/>
        </p:nvSpPr>
        <p:spPr>
          <a:xfrm>
            <a:off x="465417" y="1829112"/>
            <a:ext cx="4508027" cy="4770537"/>
          </a:xfrm>
          <a:prstGeom prst="rect">
            <a:avLst/>
          </a:prstGeom>
          <a:noFill/>
        </p:spPr>
        <p:txBody>
          <a:bodyPr wrap="square">
            <a:spAutoFit/>
          </a:bodyPr>
          <a:lstStyle/>
          <a:p>
            <a:pPr algn="ctr"/>
            <a:r>
              <a:rPr lang="es-ES" sz="1200" dirty="0"/>
              <a:t>Los Comités de Contraloría Social podrán integrarse dentro del Consejo de Participación Escolar (CPE) en las escuelas de educación básica, incluyendo los Centros de Atención Múltiple (CAM) y las Unidades de Servicios de Apoyo a la Educación Regular (USAER) que participen en el Programa de Fortalecimiento de los Servicios de Educación Especial (PFSEE).</a:t>
            </a:r>
          </a:p>
          <a:p>
            <a:pPr algn="ctr"/>
            <a:endParaRPr lang="es-ES" sz="1200" dirty="0"/>
          </a:p>
          <a:p>
            <a:pPr algn="just"/>
            <a:r>
              <a:rPr lang="es-ES" sz="1200" b="1" dirty="0"/>
              <a:t>Requisitos y consideraciones para su integración</a:t>
            </a:r>
            <a:endParaRPr lang="es-ES" sz="1200" dirty="0"/>
          </a:p>
          <a:p>
            <a:pPr algn="just">
              <a:buFont typeface="Arial" panose="020B0604020202020204" pitchFamily="34" charset="0"/>
              <a:buChar char="•"/>
            </a:pPr>
            <a:r>
              <a:rPr lang="es-ES" sz="1200" dirty="0"/>
              <a:t>Se recomienda que las y los integrantes sean mayores de 18 años y sepan leer y escribir.</a:t>
            </a:r>
          </a:p>
          <a:p>
            <a:pPr algn="just">
              <a:buFont typeface="Arial" panose="020B0604020202020204" pitchFamily="34" charset="0"/>
              <a:buChar char="•"/>
            </a:pPr>
            <a:r>
              <a:rPr lang="es-ES" sz="1200" dirty="0"/>
              <a:t>El Comité deberá conformarse, preferentemente, con al menos dos integrantes, además del director o directora.</a:t>
            </a:r>
          </a:p>
          <a:p>
            <a:pPr algn="just"/>
            <a:endParaRPr lang="es-ES" sz="1200" dirty="0"/>
          </a:p>
          <a:p>
            <a:pPr marL="742950" lvl="1" indent="-285750" algn="just">
              <a:buFont typeface="Arial" panose="020B0604020202020204" pitchFamily="34" charset="0"/>
              <a:buChar char="•"/>
            </a:pPr>
            <a:r>
              <a:rPr lang="es-ES" sz="1200" b="1" dirty="0"/>
              <a:t>En CAM:</a:t>
            </a:r>
            <a:r>
              <a:rPr lang="es-ES" sz="1200" dirty="0"/>
              <a:t> madres y padres de familia con hijos inscritos.</a:t>
            </a:r>
          </a:p>
          <a:p>
            <a:pPr marL="742950" lvl="1" indent="-285750" algn="just">
              <a:buFont typeface="Arial" panose="020B0604020202020204" pitchFamily="34" charset="0"/>
              <a:buChar char="•"/>
            </a:pPr>
            <a:r>
              <a:rPr lang="es-ES" sz="1200" b="1" dirty="0"/>
              <a:t>En USAER:</a:t>
            </a:r>
            <a:r>
              <a:rPr lang="es-ES" sz="1200" dirty="0"/>
              <a:t> personal del servicio beneficiado.</a:t>
            </a:r>
          </a:p>
          <a:p>
            <a:pPr lvl="1" algn="just"/>
            <a:endParaRPr lang="es-ES" sz="1200" dirty="0"/>
          </a:p>
          <a:p>
            <a:pPr algn="just">
              <a:buFont typeface="Arial" panose="020B0604020202020204" pitchFamily="34" charset="0"/>
              <a:buChar char="•"/>
            </a:pPr>
            <a:r>
              <a:rPr lang="es-ES" sz="1200" dirty="0"/>
              <a:t>La integración deberá procurar la participación equitativa de mujeres y hombres.</a:t>
            </a:r>
          </a:p>
          <a:p>
            <a:pPr algn="just">
              <a:buFont typeface="Arial" panose="020B0604020202020204" pitchFamily="34" charset="0"/>
              <a:buChar char="•"/>
            </a:pPr>
            <a:r>
              <a:rPr lang="es-ES" sz="1200" dirty="0"/>
              <a:t>El Comité designará a una persona coordinadora para su adecuado funcionamiento; las demás personas integrantes fungirán como vocales.</a:t>
            </a:r>
          </a:p>
          <a:p>
            <a:pPr algn="just"/>
            <a:r>
              <a:rPr lang="es-ES" sz="1200" b="1" dirty="0"/>
              <a:t>Formalización del Comité</a:t>
            </a:r>
            <a:endParaRPr lang="es-ES" sz="1200" dirty="0"/>
          </a:p>
          <a:p>
            <a:pPr algn="just">
              <a:buFont typeface="Arial" panose="020B0604020202020204" pitchFamily="34" charset="0"/>
              <a:buChar char="•"/>
            </a:pPr>
            <a:r>
              <a:rPr lang="es-ES" sz="1200" dirty="0"/>
              <a:t>Se elaborará un Acta de Constitución en dos tantos originales para cada escuela, CAM o USAER beneficiada.</a:t>
            </a:r>
          </a:p>
          <a:p>
            <a:pPr algn="just">
              <a:buFont typeface="Arial" panose="020B0604020202020204" pitchFamily="34" charset="0"/>
              <a:buChar char="•"/>
            </a:pPr>
            <a:r>
              <a:rPr lang="es-ES" sz="1200" dirty="0"/>
              <a:t>Las actas deberán firmarse con tinta azul</a:t>
            </a:r>
            <a:r>
              <a:rPr lang="es-ES" sz="1600" dirty="0"/>
              <a:t>.</a:t>
            </a:r>
          </a:p>
        </p:txBody>
      </p:sp>
      <p:pic>
        <p:nvPicPr>
          <p:cNvPr id="3" name="Imagen 2">
            <a:extLst>
              <a:ext uri="{FF2B5EF4-FFF2-40B4-BE49-F238E27FC236}">
                <a16:creationId xmlns:a16="http://schemas.microsoft.com/office/drawing/2014/main" id="{07D745D2-C312-4C9A-B060-C4DFEF156B6C}"/>
              </a:ext>
            </a:extLst>
          </p:cNvPr>
          <p:cNvPicPr>
            <a:picLocks noChangeAspect="1"/>
          </p:cNvPicPr>
          <p:nvPr/>
        </p:nvPicPr>
        <p:blipFill rotWithShape="1">
          <a:blip r:embed="rId3"/>
          <a:srcRect l="17073" t="46725" r="61316" b="12807"/>
          <a:stretch/>
        </p:blipFill>
        <p:spPr>
          <a:xfrm>
            <a:off x="5198550" y="1829112"/>
            <a:ext cx="3945450" cy="4155786"/>
          </a:xfrm>
          <a:prstGeom prst="rect">
            <a:avLst/>
          </a:prstGeom>
        </p:spPr>
      </p:pic>
      <p:sp>
        <p:nvSpPr>
          <p:cNvPr id="9" name="Rectángulo 8">
            <a:extLst>
              <a:ext uri="{FF2B5EF4-FFF2-40B4-BE49-F238E27FC236}">
                <a16:creationId xmlns:a16="http://schemas.microsoft.com/office/drawing/2014/main" id="{4B808EFD-C50F-48E7-8A51-3A286CF7A588}"/>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6758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D73BEF5C-0B1F-4983-975D-B675F36A6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786" y="1817649"/>
            <a:ext cx="2271279" cy="289454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CuadroTexto 5">
            <a:extLst>
              <a:ext uri="{FF2B5EF4-FFF2-40B4-BE49-F238E27FC236}">
                <a16:creationId xmlns:a16="http://schemas.microsoft.com/office/drawing/2014/main" id="{6EAB2A93-F0B2-4DE6-B39A-269C46CF0350}"/>
              </a:ext>
            </a:extLst>
          </p:cNvPr>
          <p:cNvSpPr txBox="1"/>
          <p:nvPr/>
        </p:nvSpPr>
        <p:spPr>
          <a:xfrm>
            <a:off x="2642839" y="1012525"/>
            <a:ext cx="5542156" cy="1323439"/>
          </a:xfrm>
          <a:prstGeom prst="rect">
            <a:avLst/>
          </a:prstGeom>
          <a:noFill/>
        </p:spPr>
        <p:txBody>
          <a:bodyPr wrap="square" rtlCol="0">
            <a:spAutoFit/>
          </a:bodyPr>
          <a:lstStyle/>
          <a:p>
            <a:pPr algn="ctr"/>
            <a:endParaRPr lang="es-MX" sz="2000" b="1" dirty="0">
              <a:latin typeface="Arial" panose="020B0604020202020204" pitchFamily="34" charset="0"/>
              <a:cs typeface="Arial" panose="020B0604020202020204" pitchFamily="34" charset="0"/>
            </a:endParaRPr>
          </a:p>
          <a:p>
            <a:pPr algn="ctr"/>
            <a:r>
              <a:rPr lang="es-MX" b="1" dirty="0">
                <a:solidFill>
                  <a:schemeClr val="accent2">
                    <a:lumMod val="50000"/>
                  </a:schemeClr>
                </a:solidFill>
                <a:latin typeface="Arial Black" panose="020B0A04020102020204" pitchFamily="34" charset="0"/>
                <a:cs typeface="Arial" panose="020B0604020202020204" pitchFamily="34" charset="0"/>
              </a:rPr>
              <a:t>Instancias participantes en la operación y supervisión del PFSEE</a:t>
            </a:r>
          </a:p>
          <a:p>
            <a:pPr lvl="1"/>
            <a:endParaRPr lang="es-MX"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EF3D16BB-D4E6-4A0C-BE71-0FDE77A0BBFB}"/>
              </a:ext>
            </a:extLst>
          </p:cNvPr>
          <p:cNvSpPr txBox="1"/>
          <p:nvPr/>
        </p:nvSpPr>
        <p:spPr>
          <a:xfrm>
            <a:off x="250901" y="2392182"/>
            <a:ext cx="6478859" cy="1015663"/>
          </a:xfrm>
          <a:prstGeom prst="rect">
            <a:avLst/>
          </a:prstGeom>
          <a:noFill/>
        </p:spPr>
        <p:txBody>
          <a:bodyPr wrap="square">
            <a:spAutoFit/>
          </a:bodyPr>
          <a:lstStyle/>
          <a:p>
            <a:pPr marL="285750" indent="-285750">
              <a:buFont typeface="Wingdings" panose="05000000000000000000" pitchFamily="2" charset="2"/>
              <a:buChar char="q"/>
            </a:pPr>
            <a:r>
              <a:rPr lang="es-MX" sz="1200" b="1" dirty="0">
                <a:latin typeface="Arial" panose="020B0604020202020204" pitchFamily="34" charset="0"/>
                <a:cs typeface="Arial" panose="020B0604020202020204" pitchFamily="34" charset="0"/>
              </a:rPr>
              <a:t>Instancia normativa:</a:t>
            </a:r>
            <a:endParaRPr lang="es-MX" sz="1200" dirty="0">
              <a:latin typeface="Arial" panose="020B0604020202020204" pitchFamily="34" charset="0"/>
              <a:cs typeface="Arial" panose="020B0604020202020204" pitchFamily="34" charset="0"/>
            </a:endParaRPr>
          </a:p>
          <a:p>
            <a:pPr lvl="1"/>
            <a:r>
              <a:rPr lang="es-MX" sz="1200" i="1" dirty="0">
                <a:latin typeface="Arial" panose="020B0604020202020204" pitchFamily="34" charset="0"/>
                <a:cs typeface="Arial" panose="020B0604020202020204" pitchFamily="34" charset="0"/>
              </a:rPr>
              <a:t>Dirección General de Desarrollo Curricular </a:t>
            </a:r>
            <a:r>
              <a:rPr lang="es-MX" sz="1200" b="1" i="1" dirty="0">
                <a:latin typeface="Arial" panose="020B0604020202020204" pitchFamily="34" charset="0"/>
                <a:cs typeface="Arial" panose="020B0604020202020204" pitchFamily="34" charset="0"/>
              </a:rPr>
              <a:t>(DGDC)</a:t>
            </a:r>
            <a:br>
              <a:rPr lang="es-MX" sz="1200" b="1"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Encargada de establecer los lineamientos pedagógicos y normativos que rigen la implementación del programa, asegurando su congruencia con la política educativa nacional en materia de inclusión y atención a la diversidad.</a:t>
            </a:r>
          </a:p>
        </p:txBody>
      </p:sp>
      <p:sp>
        <p:nvSpPr>
          <p:cNvPr id="12" name="CuadroTexto 11">
            <a:extLst>
              <a:ext uri="{FF2B5EF4-FFF2-40B4-BE49-F238E27FC236}">
                <a16:creationId xmlns:a16="http://schemas.microsoft.com/office/drawing/2014/main" id="{4C8E1039-C874-4521-93FD-17FEEC0645D2}"/>
              </a:ext>
            </a:extLst>
          </p:cNvPr>
          <p:cNvSpPr txBox="1"/>
          <p:nvPr/>
        </p:nvSpPr>
        <p:spPr>
          <a:xfrm>
            <a:off x="905361" y="3707798"/>
            <a:ext cx="7846234" cy="1569660"/>
          </a:xfrm>
          <a:prstGeom prst="rect">
            <a:avLst/>
          </a:prstGeom>
          <a:noFill/>
        </p:spPr>
        <p:txBody>
          <a:bodyPr wrap="square">
            <a:spAutoFit/>
          </a:bodyPr>
          <a:lstStyle/>
          <a:p>
            <a:pPr marL="285750" indent="-285750">
              <a:buFont typeface="Wingdings" panose="05000000000000000000" pitchFamily="2" charset="2"/>
              <a:buChar char="q"/>
            </a:pPr>
            <a:r>
              <a:rPr lang="es-MX" sz="1200" b="1" dirty="0">
                <a:latin typeface="Arial" panose="020B0604020202020204" pitchFamily="34" charset="0"/>
                <a:cs typeface="Arial" panose="020B0604020202020204" pitchFamily="34" charset="0"/>
              </a:rPr>
              <a:t>Instancias ejecutoras:</a:t>
            </a:r>
            <a:endParaRPr lang="es-MX"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MX" sz="1200" i="1" dirty="0">
                <a:latin typeface="Arial" panose="020B0604020202020204" pitchFamily="34" charset="0"/>
                <a:cs typeface="Arial" panose="020B0604020202020204" pitchFamily="34" charset="0"/>
              </a:rPr>
              <a:t>Secretaría de Educación de la entidad federativa</a:t>
            </a:r>
            <a:endParaRPr lang="es-MX"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MX" sz="1200" i="1" dirty="0">
                <a:latin typeface="Arial" panose="020B0604020202020204" pitchFamily="34" charset="0"/>
                <a:cs typeface="Arial" panose="020B0604020202020204" pitchFamily="34" charset="0"/>
              </a:rPr>
              <a:t>Subsecretaría de Educación Básica</a:t>
            </a:r>
            <a:endParaRPr lang="es-MX"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MX" sz="1200" i="1" dirty="0">
                <a:latin typeface="Arial" panose="020B0604020202020204" pitchFamily="34" charset="0"/>
                <a:cs typeface="Arial" panose="020B0604020202020204" pitchFamily="34" charset="0"/>
              </a:rPr>
              <a:t>Responsable Local del </a:t>
            </a:r>
            <a:r>
              <a:rPr lang="es-MX" sz="1200" b="1" i="1" dirty="0">
                <a:latin typeface="Arial" panose="020B0604020202020204" pitchFamily="34" charset="0"/>
                <a:cs typeface="Arial" panose="020B0604020202020204" pitchFamily="34" charset="0"/>
              </a:rPr>
              <a:t>PFSEE</a:t>
            </a:r>
            <a:endParaRPr lang="es-MX" sz="12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MX" sz="1200" i="1" dirty="0">
                <a:latin typeface="Arial" panose="020B0604020202020204" pitchFamily="34" charset="0"/>
                <a:cs typeface="Arial" panose="020B0604020202020204" pitchFamily="34" charset="0"/>
              </a:rPr>
              <a:t>Enlace Estatal de Contraloría Social</a:t>
            </a:r>
            <a:br>
              <a:rPr lang="es-MX" sz="1200"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Estas instancias son responsables de la operación, coordinación y seguimiento del programa a nivel local, así como de garantizar la implementación efectiva de las acciones previstas y la participación ciudadana a través de la Contraloría Social.</a:t>
            </a:r>
          </a:p>
        </p:txBody>
      </p:sp>
      <p:sp>
        <p:nvSpPr>
          <p:cNvPr id="13" name="CuadroTexto 12">
            <a:extLst>
              <a:ext uri="{FF2B5EF4-FFF2-40B4-BE49-F238E27FC236}">
                <a16:creationId xmlns:a16="http://schemas.microsoft.com/office/drawing/2014/main" id="{5DC9CD46-E177-45CA-A098-18818422712A}"/>
              </a:ext>
            </a:extLst>
          </p:cNvPr>
          <p:cNvSpPr txBox="1"/>
          <p:nvPr/>
        </p:nvSpPr>
        <p:spPr>
          <a:xfrm>
            <a:off x="3159850" y="5240368"/>
            <a:ext cx="6272561" cy="1200329"/>
          </a:xfrm>
          <a:prstGeom prst="rect">
            <a:avLst/>
          </a:prstGeom>
          <a:noFill/>
        </p:spPr>
        <p:txBody>
          <a:bodyPr wrap="square">
            <a:spAutoFit/>
          </a:bodyPr>
          <a:lstStyle/>
          <a:p>
            <a:pPr marL="285750" indent="-285750">
              <a:buFont typeface="Wingdings" panose="05000000000000000000" pitchFamily="2" charset="2"/>
              <a:buChar char="q"/>
            </a:pPr>
            <a:r>
              <a:rPr lang="es-MX" sz="1200" b="1" dirty="0">
                <a:latin typeface="Arial" panose="020B0604020202020204" pitchFamily="34" charset="0"/>
                <a:cs typeface="Arial" panose="020B0604020202020204" pitchFamily="34" charset="0"/>
              </a:rPr>
              <a:t>Instancias de vigilancia:</a:t>
            </a:r>
            <a:endParaRPr lang="es-MX"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Secretaría Anticorrupción y de Buen Gobierno </a:t>
            </a:r>
            <a:r>
              <a:rPr lang="es-ES" sz="1200" b="1" dirty="0"/>
              <a:t>(SABG)</a:t>
            </a:r>
          </a:p>
          <a:p>
            <a:pPr marL="742950" lvl="1" indent="-285750">
              <a:buFont typeface="Arial" panose="020B0604020202020204" pitchFamily="34" charset="0"/>
              <a:buChar char="•"/>
            </a:pPr>
            <a:r>
              <a:rPr lang="es-MX" sz="1200" i="1" dirty="0">
                <a:latin typeface="Arial" panose="020B0604020202020204" pitchFamily="34" charset="0"/>
                <a:cs typeface="Arial" panose="020B0604020202020204" pitchFamily="34" charset="0"/>
              </a:rPr>
              <a:t>Órgano Interno de Control (</a:t>
            </a:r>
            <a:r>
              <a:rPr lang="es-MX" sz="1200" b="1" dirty="0">
                <a:latin typeface="Arial" panose="020B0604020202020204" pitchFamily="34" charset="0"/>
                <a:cs typeface="Arial" panose="020B0604020202020204" pitchFamily="34" charset="0"/>
              </a:rPr>
              <a:t>OIC)</a:t>
            </a:r>
            <a:br>
              <a:rPr lang="es-MX" sz="1200"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Responsables de supervisar el uso adecuado de los recursos públicos asignados al programa, así como de verificar el cumplimiento de las disposiciones normativas y atender posibles irregularidades.</a:t>
            </a:r>
          </a:p>
        </p:txBody>
      </p:sp>
      <p:pic>
        <p:nvPicPr>
          <p:cNvPr id="17" name="Imagen 16">
            <a:extLst>
              <a:ext uri="{FF2B5EF4-FFF2-40B4-BE49-F238E27FC236}">
                <a16:creationId xmlns:a16="http://schemas.microsoft.com/office/drawing/2014/main" id="{AA0A1386-7671-43B1-8D9B-30E862ECCEC4}"/>
              </a:ext>
            </a:extLst>
          </p:cNvPr>
          <p:cNvPicPr/>
          <p:nvPr/>
        </p:nvPicPr>
        <p:blipFill rotWithShape="1">
          <a:blip r:embed="rId3"/>
          <a:srcRect l="21342" t="53619" r="35477" b="28429"/>
          <a:stretch/>
        </p:blipFill>
        <p:spPr>
          <a:xfrm>
            <a:off x="140554" y="186163"/>
            <a:ext cx="3948430" cy="923290"/>
          </a:xfrm>
          <a:prstGeom prst="rect">
            <a:avLst/>
          </a:prstGeom>
        </p:spPr>
      </p:pic>
      <p:sp>
        <p:nvSpPr>
          <p:cNvPr id="10" name="Rectángulo 9">
            <a:extLst>
              <a:ext uri="{FF2B5EF4-FFF2-40B4-BE49-F238E27FC236}">
                <a16:creationId xmlns:a16="http://schemas.microsoft.com/office/drawing/2014/main" id="{7A95BE44-A098-4928-817A-1A79C88C2BB6}"/>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8494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A0A1386-7671-43B1-8D9B-30E862ECCEC4}"/>
              </a:ext>
            </a:extLst>
          </p:cNvPr>
          <p:cNvPicPr/>
          <p:nvPr/>
        </p:nvPicPr>
        <p:blipFill rotWithShape="1">
          <a:blip r:embed="rId2"/>
          <a:srcRect l="21342" t="53619" r="35477" b="28429"/>
          <a:stretch/>
        </p:blipFill>
        <p:spPr>
          <a:xfrm>
            <a:off x="0" y="30055"/>
            <a:ext cx="3948430" cy="923290"/>
          </a:xfrm>
          <a:prstGeom prst="rect">
            <a:avLst/>
          </a:prstGeom>
        </p:spPr>
      </p:pic>
      <p:pic>
        <p:nvPicPr>
          <p:cNvPr id="3" name="Imagen 2">
            <a:extLst>
              <a:ext uri="{FF2B5EF4-FFF2-40B4-BE49-F238E27FC236}">
                <a16:creationId xmlns:a16="http://schemas.microsoft.com/office/drawing/2014/main" id="{E8F7133E-4572-4D06-BC03-84A941B6583C}"/>
              </a:ext>
            </a:extLst>
          </p:cNvPr>
          <p:cNvPicPr>
            <a:picLocks noChangeAspect="1"/>
          </p:cNvPicPr>
          <p:nvPr/>
        </p:nvPicPr>
        <p:blipFill rotWithShape="1">
          <a:blip r:embed="rId3">
            <a:extLst>
              <a:ext uri="{28A0092B-C50C-407E-A947-70E740481C1C}">
                <a14:useLocalDpi xmlns:a14="http://schemas.microsoft.com/office/drawing/2010/main" val="0"/>
              </a:ext>
            </a:extLst>
          </a:blip>
          <a:srcRect l="3962" t="32184" r="75213" b="31121"/>
          <a:stretch/>
        </p:blipFill>
        <p:spPr>
          <a:xfrm>
            <a:off x="242298" y="1390368"/>
            <a:ext cx="2556498" cy="3596050"/>
          </a:xfrm>
          <a:prstGeom prst="rect">
            <a:avLst/>
          </a:prstGeom>
        </p:spPr>
      </p:pic>
      <p:pic>
        <p:nvPicPr>
          <p:cNvPr id="9" name="Imagen 8">
            <a:extLst>
              <a:ext uri="{FF2B5EF4-FFF2-40B4-BE49-F238E27FC236}">
                <a16:creationId xmlns:a16="http://schemas.microsoft.com/office/drawing/2014/main" id="{17C6F476-494E-4CF9-8070-CC050C3F2A6F}"/>
              </a:ext>
            </a:extLst>
          </p:cNvPr>
          <p:cNvPicPr>
            <a:picLocks noChangeAspect="1"/>
          </p:cNvPicPr>
          <p:nvPr/>
        </p:nvPicPr>
        <p:blipFill rotWithShape="1">
          <a:blip r:embed="rId3">
            <a:extLst>
              <a:ext uri="{28A0092B-C50C-407E-A947-70E740481C1C}">
                <a14:useLocalDpi xmlns:a14="http://schemas.microsoft.com/office/drawing/2010/main" val="0"/>
              </a:ext>
            </a:extLst>
          </a:blip>
          <a:srcRect l="25849" t="32514" r="52384" b="42522"/>
          <a:stretch/>
        </p:blipFill>
        <p:spPr>
          <a:xfrm>
            <a:off x="3361804" y="2510584"/>
            <a:ext cx="2445489" cy="3576529"/>
          </a:xfrm>
          <a:prstGeom prst="rect">
            <a:avLst/>
          </a:prstGeom>
        </p:spPr>
      </p:pic>
      <p:pic>
        <p:nvPicPr>
          <p:cNvPr id="11" name="Imagen 10">
            <a:extLst>
              <a:ext uri="{FF2B5EF4-FFF2-40B4-BE49-F238E27FC236}">
                <a16:creationId xmlns:a16="http://schemas.microsoft.com/office/drawing/2014/main" id="{3D1A29B3-5D55-48F5-9D5F-F982D81D57E6}"/>
              </a:ext>
            </a:extLst>
          </p:cNvPr>
          <p:cNvPicPr>
            <a:picLocks noChangeAspect="1"/>
          </p:cNvPicPr>
          <p:nvPr/>
        </p:nvPicPr>
        <p:blipFill rotWithShape="1">
          <a:blip r:embed="rId3">
            <a:extLst>
              <a:ext uri="{28A0092B-C50C-407E-A947-70E740481C1C}">
                <a14:useLocalDpi xmlns:a14="http://schemas.microsoft.com/office/drawing/2010/main" val="0"/>
              </a:ext>
            </a:extLst>
          </a:blip>
          <a:srcRect l="47616" t="32842" r="30436" b="41982"/>
          <a:stretch/>
        </p:blipFill>
        <p:spPr>
          <a:xfrm>
            <a:off x="6280484" y="3171478"/>
            <a:ext cx="2325266" cy="3494886"/>
          </a:xfrm>
          <a:prstGeom prst="rect">
            <a:avLst/>
          </a:prstGeom>
        </p:spPr>
      </p:pic>
      <p:sp>
        <p:nvSpPr>
          <p:cNvPr id="15" name="CuadroTexto 14">
            <a:extLst>
              <a:ext uri="{FF2B5EF4-FFF2-40B4-BE49-F238E27FC236}">
                <a16:creationId xmlns:a16="http://schemas.microsoft.com/office/drawing/2014/main" id="{7ABBA67D-7A39-40C9-8868-9CAD036AE948}"/>
              </a:ext>
            </a:extLst>
          </p:cNvPr>
          <p:cNvSpPr txBox="1"/>
          <p:nvPr/>
        </p:nvSpPr>
        <p:spPr>
          <a:xfrm>
            <a:off x="4718450" y="989492"/>
            <a:ext cx="3751781" cy="1569660"/>
          </a:xfrm>
          <a:prstGeom prst="rect">
            <a:avLst/>
          </a:prstGeom>
          <a:noFill/>
        </p:spPr>
        <p:txBody>
          <a:bodyPr wrap="square">
            <a:spAutoFit/>
          </a:bodyPr>
          <a:lstStyle/>
          <a:p>
            <a:pPr algn="ctr"/>
            <a:r>
              <a:rPr lang="es-MX" sz="3200" b="1" dirty="0">
                <a:solidFill>
                  <a:srgbClr val="7E6000"/>
                </a:solidFill>
                <a:latin typeface="Noto Sans" panose="020B0502040504020204" pitchFamily="34" charset="0"/>
              </a:rPr>
              <a:t>Mecanismo de quejas y denuncias </a:t>
            </a:r>
          </a:p>
        </p:txBody>
      </p:sp>
      <p:pic>
        <p:nvPicPr>
          <p:cNvPr id="5" name="Imagen 4">
            <a:extLst>
              <a:ext uri="{FF2B5EF4-FFF2-40B4-BE49-F238E27FC236}">
                <a16:creationId xmlns:a16="http://schemas.microsoft.com/office/drawing/2014/main" id="{E6EFD737-8BD3-4786-A217-603688485928}"/>
              </a:ext>
            </a:extLst>
          </p:cNvPr>
          <p:cNvPicPr>
            <a:picLocks noChangeAspect="1"/>
          </p:cNvPicPr>
          <p:nvPr/>
        </p:nvPicPr>
        <p:blipFill rotWithShape="1">
          <a:blip r:embed="rId4">
            <a:extLst>
              <a:ext uri="{28A0092B-C50C-407E-A947-70E740481C1C}">
                <a14:useLocalDpi xmlns:a14="http://schemas.microsoft.com/office/drawing/2010/main" val="0"/>
              </a:ext>
            </a:extLst>
          </a:blip>
          <a:srcRect b="10218"/>
          <a:stretch/>
        </p:blipFill>
        <p:spPr>
          <a:xfrm>
            <a:off x="538250" y="5205278"/>
            <a:ext cx="2445490" cy="1461085"/>
          </a:xfrm>
          <a:prstGeom prst="rect">
            <a:avLst/>
          </a:prstGeom>
        </p:spPr>
      </p:pic>
      <p:sp>
        <p:nvSpPr>
          <p:cNvPr id="8" name="Rectángulo 7"/>
          <p:cNvSpPr/>
          <p:nvPr/>
        </p:nvSpPr>
        <p:spPr>
          <a:xfrm>
            <a:off x="3154883" y="6504780"/>
            <a:ext cx="4288234" cy="323165"/>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7775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812" name="Google Shape;1812;p56"/>
          <p:cNvSpPr/>
          <p:nvPr/>
        </p:nvSpPr>
        <p:spPr>
          <a:xfrm>
            <a:off x="3105884" y="3562202"/>
            <a:ext cx="715433" cy="755731"/>
          </a:xfrm>
          <a:custGeom>
            <a:avLst/>
            <a:gdLst/>
            <a:ahLst/>
            <a:cxnLst/>
            <a:rect l="l" t="t" r="r" b="b"/>
            <a:pathLst>
              <a:path w="28921" h="30550" extrusionOk="0">
                <a:moveTo>
                  <a:pt x="16514" y="16721"/>
                </a:moveTo>
                <a:cubicBezTo>
                  <a:pt x="16513" y="16721"/>
                  <a:pt x="16512" y="16723"/>
                  <a:pt x="16512" y="16727"/>
                </a:cubicBezTo>
                <a:cubicBezTo>
                  <a:pt x="16495" y="16744"/>
                  <a:pt x="16522" y="16761"/>
                  <a:pt x="16556" y="16774"/>
                </a:cubicBezTo>
                <a:lnTo>
                  <a:pt x="16556" y="16774"/>
                </a:lnTo>
                <a:cubicBezTo>
                  <a:pt x="16537" y="16747"/>
                  <a:pt x="16520" y="16721"/>
                  <a:pt x="16514" y="16721"/>
                </a:cubicBezTo>
                <a:close/>
                <a:moveTo>
                  <a:pt x="18124" y="19524"/>
                </a:moveTo>
                <a:cubicBezTo>
                  <a:pt x="16995" y="19524"/>
                  <a:pt x="16052" y="19990"/>
                  <a:pt x="14711" y="20196"/>
                </a:cubicBezTo>
                <a:cubicBezTo>
                  <a:pt x="14413" y="20239"/>
                  <a:pt x="13667" y="20390"/>
                  <a:pt x="13019" y="20390"/>
                </a:cubicBezTo>
                <a:cubicBezTo>
                  <a:pt x="12679" y="20390"/>
                  <a:pt x="12365" y="20348"/>
                  <a:pt x="12158" y="20227"/>
                </a:cubicBezTo>
                <a:lnTo>
                  <a:pt x="12158" y="20227"/>
                </a:lnTo>
                <a:cubicBezTo>
                  <a:pt x="12183" y="20247"/>
                  <a:pt x="12211" y="20270"/>
                  <a:pt x="12242" y="20296"/>
                </a:cubicBezTo>
                <a:cubicBezTo>
                  <a:pt x="13110" y="21163"/>
                  <a:pt x="14044" y="21997"/>
                  <a:pt x="15011" y="22731"/>
                </a:cubicBezTo>
                <a:cubicBezTo>
                  <a:pt x="15690" y="23208"/>
                  <a:pt x="16864" y="23655"/>
                  <a:pt x="17988" y="23655"/>
                </a:cubicBezTo>
                <a:cubicBezTo>
                  <a:pt x="18907" y="23655"/>
                  <a:pt x="19793" y="23356"/>
                  <a:pt x="20348" y="22531"/>
                </a:cubicBezTo>
                <a:cubicBezTo>
                  <a:pt x="21249" y="21197"/>
                  <a:pt x="20482" y="20029"/>
                  <a:pt x="19181" y="19662"/>
                </a:cubicBezTo>
                <a:cubicBezTo>
                  <a:pt x="18803" y="19564"/>
                  <a:pt x="18455" y="19524"/>
                  <a:pt x="18124" y="19524"/>
                </a:cubicBezTo>
                <a:close/>
                <a:moveTo>
                  <a:pt x="25311" y="0"/>
                </a:moveTo>
                <a:cubicBezTo>
                  <a:pt x="24649" y="0"/>
                  <a:pt x="24004" y="456"/>
                  <a:pt x="23550" y="1116"/>
                </a:cubicBezTo>
                <a:cubicBezTo>
                  <a:pt x="22550" y="2417"/>
                  <a:pt x="22516" y="4051"/>
                  <a:pt x="22283" y="5886"/>
                </a:cubicBezTo>
                <a:cubicBezTo>
                  <a:pt x="22216" y="6720"/>
                  <a:pt x="22049" y="7587"/>
                  <a:pt x="21883" y="8421"/>
                </a:cubicBezTo>
                <a:cubicBezTo>
                  <a:pt x="21849" y="8488"/>
                  <a:pt x="21616" y="8921"/>
                  <a:pt x="21616" y="9021"/>
                </a:cubicBezTo>
                <a:cubicBezTo>
                  <a:pt x="21605" y="9044"/>
                  <a:pt x="21597" y="9051"/>
                  <a:pt x="21592" y="9051"/>
                </a:cubicBezTo>
                <a:cubicBezTo>
                  <a:pt x="21582" y="9051"/>
                  <a:pt x="21582" y="9021"/>
                  <a:pt x="21582" y="9021"/>
                </a:cubicBezTo>
                <a:cubicBezTo>
                  <a:pt x="21182" y="9855"/>
                  <a:pt x="20748" y="10689"/>
                  <a:pt x="20315" y="11490"/>
                </a:cubicBezTo>
                <a:cubicBezTo>
                  <a:pt x="20715" y="10322"/>
                  <a:pt x="21182" y="8754"/>
                  <a:pt x="21449" y="7620"/>
                </a:cubicBezTo>
                <a:cubicBezTo>
                  <a:pt x="21916" y="5752"/>
                  <a:pt x="21983" y="2717"/>
                  <a:pt x="19714" y="2617"/>
                </a:cubicBezTo>
                <a:cubicBezTo>
                  <a:pt x="19668" y="2614"/>
                  <a:pt x="19623" y="2613"/>
                  <a:pt x="19579" y="2613"/>
                </a:cubicBezTo>
                <a:cubicBezTo>
                  <a:pt x="18028" y="2613"/>
                  <a:pt x="17711" y="4287"/>
                  <a:pt x="17646" y="5552"/>
                </a:cubicBezTo>
                <a:cubicBezTo>
                  <a:pt x="17546" y="7253"/>
                  <a:pt x="18213" y="8354"/>
                  <a:pt x="19047" y="9922"/>
                </a:cubicBezTo>
                <a:cubicBezTo>
                  <a:pt x="19214" y="10289"/>
                  <a:pt x="19914" y="11456"/>
                  <a:pt x="19981" y="12057"/>
                </a:cubicBezTo>
                <a:cubicBezTo>
                  <a:pt x="19948" y="12090"/>
                  <a:pt x="19948" y="12157"/>
                  <a:pt x="19881" y="12224"/>
                </a:cubicBezTo>
                <a:cubicBezTo>
                  <a:pt x="19881" y="12224"/>
                  <a:pt x="19855" y="12234"/>
                  <a:pt x="19824" y="12243"/>
                </a:cubicBezTo>
                <a:lnTo>
                  <a:pt x="19824" y="12243"/>
                </a:lnTo>
                <a:cubicBezTo>
                  <a:pt x="19801" y="12230"/>
                  <a:pt x="19767" y="12214"/>
                  <a:pt x="19741" y="12214"/>
                </a:cubicBezTo>
                <a:cubicBezTo>
                  <a:pt x="19730" y="12214"/>
                  <a:pt x="19721" y="12217"/>
                  <a:pt x="19714" y="12224"/>
                </a:cubicBezTo>
                <a:cubicBezTo>
                  <a:pt x="19714" y="12246"/>
                  <a:pt x="19733" y="12253"/>
                  <a:pt x="19758" y="12253"/>
                </a:cubicBezTo>
                <a:cubicBezTo>
                  <a:pt x="19778" y="12253"/>
                  <a:pt x="19802" y="12248"/>
                  <a:pt x="19824" y="12243"/>
                </a:cubicBezTo>
                <a:lnTo>
                  <a:pt x="19824" y="12243"/>
                </a:lnTo>
                <a:cubicBezTo>
                  <a:pt x="19838" y="12250"/>
                  <a:pt x="19848" y="12257"/>
                  <a:pt x="19848" y="12257"/>
                </a:cubicBezTo>
                <a:cubicBezTo>
                  <a:pt x="18980" y="13725"/>
                  <a:pt x="18013" y="15092"/>
                  <a:pt x="16946" y="16393"/>
                </a:cubicBezTo>
                <a:cubicBezTo>
                  <a:pt x="16879" y="16493"/>
                  <a:pt x="16779" y="16593"/>
                  <a:pt x="16679" y="16693"/>
                </a:cubicBezTo>
                <a:cubicBezTo>
                  <a:pt x="16946" y="15259"/>
                  <a:pt x="17213" y="13758"/>
                  <a:pt x="17379" y="12357"/>
                </a:cubicBezTo>
                <a:cubicBezTo>
                  <a:pt x="17573" y="10615"/>
                  <a:pt x="17173" y="7811"/>
                  <a:pt x="15154" y="7811"/>
                </a:cubicBezTo>
                <a:cubicBezTo>
                  <a:pt x="15086" y="7811"/>
                  <a:pt x="15016" y="7814"/>
                  <a:pt x="14944" y="7820"/>
                </a:cubicBezTo>
                <a:cubicBezTo>
                  <a:pt x="13343" y="7954"/>
                  <a:pt x="13176" y="9588"/>
                  <a:pt x="13276" y="10856"/>
                </a:cubicBezTo>
                <a:cubicBezTo>
                  <a:pt x="13410" y="12457"/>
                  <a:pt x="14277" y="13458"/>
                  <a:pt x="15311" y="14792"/>
                </a:cubicBezTo>
                <a:cubicBezTo>
                  <a:pt x="15545" y="15126"/>
                  <a:pt x="16545" y="16126"/>
                  <a:pt x="16645" y="16727"/>
                </a:cubicBezTo>
                <a:cubicBezTo>
                  <a:pt x="16645" y="16760"/>
                  <a:pt x="16645" y="16760"/>
                  <a:pt x="16645" y="16794"/>
                </a:cubicBezTo>
                <a:cubicBezTo>
                  <a:pt x="16629" y="16794"/>
                  <a:pt x="16589" y="16786"/>
                  <a:pt x="16556" y="16774"/>
                </a:cubicBezTo>
                <a:lnTo>
                  <a:pt x="16556" y="16774"/>
                </a:lnTo>
                <a:cubicBezTo>
                  <a:pt x="16576" y="16800"/>
                  <a:pt x="16597" y="16827"/>
                  <a:pt x="16612" y="16827"/>
                </a:cubicBezTo>
                <a:cubicBezTo>
                  <a:pt x="16012" y="17461"/>
                  <a:pt x="15345" y="18094"/>
                  <a:pt x="14644" y="18662"/>
                </a:cubicBezTo>
                <a:cubicBezTo>
                  <a:pt x="13877" y="19129"/>
                  <a:pt x="13076" y="19529"/>
                  <a:pt x="12242" y="19896"/>
                </a:cubicBezTo>
                <a:cubicBezTo>
                  <a:pt x="12776" y="18862"/>
                  <a:pt x="13143" y="17761"/>
                  <a:pt x="13376" y="16660"/>
                </a:cubicBezTo>
                <a:cubicBezTo>
                  <a:pt x="13710" y="14959"/>
                  <a:pt x="13610" y="12057"/>
                  <a:pt x="11542" y="11723"/>
                </a:cubicBezTo>
                <a:cubicBezTo>
                  <a:pt x="11428" y="11706"/>
                  <a:pt x="11319" y="11698"/>
                  <a:pt x="11216" y="11698"/>
                </a:cubicBezTo>
                <a:cubicBezTo>
                  <a:pt x="9940" y="11698"/>
                  <a:pt x="9538" y="12983"/>
                  <a:pt x="9507" y="14125"/>
                </a:cubicBezTo>
                <a:cubicBezTo>
                  <a:pt x="9407" y="15659"/>
                  <a:pt x="10174" y="16693"/>
                  <a:pt x="11008" y="18094"/>
                </a:cubicBezTo>
                <a:cubicBezTo>
                  <a:pt x="11208" y="18395"/>
                  <a:pt x="11975" y="19462"/>
                  <a:pt x="12076" y="19963"/>
                </a:cubicBezTo>
                <a:cubicBezTo>
                  <a:pt x="10875" y="20596"/>
                  <a:pt x="9607" y="21163"/>
                  <a:pt x="8406" y="21831"/>
                </a:cubicBezTo>
                <a:cubicBezTo>
                  <a:pt x="8773" y="20730"/>
                  <a:pt x="9007" y="19629"/>
                  <a:pt x="9107" y="18495"/>
                </a:cubicBezTo>
                <a:cubicBezTo>
                  <a:pt x="9207" y="16827"/>
                  <a:pt x="8373" y="14492"/>
                  <a:pt x="6438" y="14392"/>
                </a:cubicBezTo>
                <a:cubicBezTo>
                  <a:pt x="6401" y="14390"/>
                  <a:pt x="6364" y="14389"/>
                  <a:pt x="6328" y="14389"/>
                </a:cubicBezTo>
                <a:cubicBezTo>
                  <a:pt x="4983" y="14389"/>
                  <a:pt x="4608" y="15590"/>
                  <a:pt x="4770" y="16727"/>
                </a:cubicBezTo>
                <a:cubicBezTo>
                  <a:pt x="4970" y="18195"/>
                  <a:pt x="5871" y="18995"/>
                  <a:pt x="6939" y="20129"/>
                </a:cubicBezTo>
                <a:cubicBezTo>
                  <a:pt x="7172" y="20396"/>
                  <a:pt x="8239" y="21297"/>
                  <a:pt x="8340" y="21831"/>
                </a:cubicBezTo>
                <a:cubicBezTo>
                  <a:pt x="6972" y="22664"/>
                  <a:pt x="5638" y="23432"/>
                  <a:pt x="4637" y="24666"/>
                </a:cubicBezTo>
                <a:cubicBezTo>
                  <a:pt x="4637" y="24666"/>
                  <a:pt x="4604" y="24633"/>
                  <a:pt x="4604" y="24633"/>
                </a:cubicBezTo>
                <a:cubicBezTo>
                  <a:pt x="4577" y="24633"/>
                  <a:pt x="4614" y="24675"/>
                  <a:pt x="4613" y="24675"/>
                </a:cubicBezTo>
                <a:cubicBezTo>
                  <a:pt x="4613" y="24675"/>
                  <a:pt x="4610" y="24673"/>
                  <a:pt x="4604" y="24666"/>
                </a:cubicBezTo>
                <a:cubicBezTo>
                  <a:pt x="4604" y="24666"/>
                  <a:pt x="4584" y="24765"/>
                  <a:pt x="4575" y="24765"/>
                </a:cubicBezTo>
                <a:cubicBezTo>
                  <a:pt x="4572" y="24765"/>
                  <a:pt x="4570" y="24756"/>
                  <a:pt x="4570" y="24733"/>
                </a:cubicBezTo>
                <a:cubicBezTo>
                  <a:pt x="4470" y="23532"/>
                  <a:pt x="4704" y="22564"/>
                  <a:pt x="4637" y="21197"/>
                </a:cubicBezTo>
                <a:cubicBezTo>
                  <a:pt x="4605" y="19634"/>
                  <a:pt x="3567" y="17614"/>
                  <a:pt x="1786" y="17614"/>
                </a:cubicBezTo>
                <a:cubicBezTo>
                  <a:pt x="1704" y="17614"/>
                  <a:pt x="1620" y="17619"/>
                  <a:pt x="1535" y="17627"/>
                </a:cubicBezTo>
                <a:cubicBezTo>
                  <a:pt x="100" y="17761"/>
                  <a:pt x="0" y="19229"/>
                  <a:pt x="367" y="20363"/>
                </a:cubicBezTo>
                <a:cubicBezTo>
                  <a:pt x="834" y="21730"/>
                  <a:pt x="1701" y="22364"/>
                  <a:pt x="2902" y="23298"/>
                </a:cubicBezTo>
                <a:cubicBezTo>
                  <a:pt x="3236" y="23532"/>
                  <a:pt x="4337" y="24232"/>
                  <a:pt x="4537" y="24766"/>
                </a:cubicBezTo>
                <a:cubicBezTo>
                  <a:pt x="3436" y="26467"/>
                  <a:pt x="2569" y="28268"/>
                  <a:pt x="1968" y="30203"/>
                </a:cubicBezTo>
                <a:lnTo>
                  <a:pt x="2135" y="30270"/>
                </a:lnTo>
                <a:cubicBezTo>
                  <a:pt x="2736" y="28335"/>
                  <a:pt x="3603" y="26534"/>
                  <a:pt x="4704" y="24866"/>
                </a:cubicBezTo>
                <a:cubicBezTo>
                  <a:pt x="5237" y="25967"/>
                  <a:pt x="5804" y="27034"/>
                  <a:pt x="6472" y="28068"/>
                </a:cubicBezTo>
                <a:cubicBezTo>
                  <a:pt x="7287" y="29226"/>
                  <a:pt x="8705" y="30550"/>
                  <a:pt x="10184" y="30550"/>
                </a:cubicBezTo>
                <a:cubicBezTo>
                  <a:pt x="10580" y="30550"/>
                  <a:pt x="10981" y="30455"/>
                  <a:pt x="11375" y="30237"/>
                </a:cubicBezTo>
                <a:cubicBezTo>
                  <a:pt x="12743" y="29469"/>
                  <a:pt x="12342" y="28068"/>
                  <a:pt x="11375" y="27168"/>
                </a:cubicBezTo>
                <a:cubicBezTo>
                  <a:pt x="10174" y="26000"/>
                  <a:pt x="8706" y="25800"/>
                  <a:pt x="7005" y="25400"/>
                </a:cubicBezTo>
                <a:cubicBezTo>
                  <a:pt x="6638" y="25300"/>
                  <a:pt x="5271" y="25100"/>
                  <a:pt x="4804" y="24799"/>
                </a:cubicBezTo>
                <a:cubicBezTo>
                  <a:pt x="5738" y="23532"/>
                  <a:pt x="7105" y="22765"/>
                  <a:pt x="8473" y="21997"/>
                </a:cubicBezTo>
                <a:cubicBezTo>
                  <a:pt x="8973" y="23065"/>
                  <a:pt x="9540" y="24132"/>
                  <a:pt x="10174" y="25133"/>
                </a:cubicBezTo>
                <a:cubicBezTo>
                  <a:pt x="10950" y="26297"/>
                  <a:pt x="12408" y="27501"/>
                  <a:pt x="13879" y="27501"/>
                </a:cubicBezTo>
                <a:cubicBezTo>
                  <a:pt x="14305" y="27501"/>
                  <a:pt x="14732" y="27400"/>
                  <a:pt x="15144" y="27168"/>
                </a:cubicBezTo>
                <a:cubicBezTo>
                  <a:pt x="16512" y="26400"/>
                  <a:pt x="16245" y="24999"/>
                  <a:pt x="15244" y="24132"/>
                </a:cubicBezTo>
                <a:cubicBezTo>
                  <a:pt x="14044" y="23065"/>
                  <a:pt x="12709" y="23031"/>
                  <a:pt x="11008" y="22631"/>
                </a:cubicBezTo>
                <a:cubicBezTo>
                  <a:pt x="10608" y="22531"/>
                  <a:pt x="9040" y="22364"/>
                  <a:pt x="8540" y="21964"/>
                </a:cubicBezTo>
                <a:cubicBezTo>
                  <a:pt x="9654" y="21341"/>
                  <a:pt x="10898" y="20815"/>
                  <a:pt x="12048" y="20195"/>
                </a:cubicBezTo>
                <a:lnTo>
                  <a:pt x="12048" y="20195"/>
                </a:lnTo>
                <a:cubicBezTo>
                  <a:pt x="12053" y="20200"/>
                  <a:pt x="12057" y="20205"/>
                  <a:pt x="12061" y="20210"/>
                </a:cubicBezTo>
                <a:lnTo>
                  <a:pt x="12061" y="20210"/>
                </a:lnTo>
                <a:cubicBezTo>
                  <a:pt x="12056" y="20208"/>
                  <a:pt x="12052" y="20207"/>
                  <a:pt x="12050" y="20207"/>
                </a:cubicBezTo>
                <a:cubicBezTo>
                  <a:pt x="12042" y="20207"/>
                  <a:pt x="12053" y="20218"/>
                  <a:pt x="12109" y="20263"/>
                </a:cubicBezTo>
                <a:cubicBezTo>
                  <a:pt x="12124" y="20277"/>
                  <a:pt x="12130" y="20284"/>
                  <a:pt x="12130" y="20284"/>
                </a:cubicBezTo>
                <a:cubicBezTo>
                  <a:pt x="12130" y="20284"/>
                  <a:pt x="12096" y="20248"/>
                  <a:pt x="12061" y="20210"/>
                </a:cubicBezTo>
                <a:lnTo>
                  <a:pt x="12061" y="20210"/>
                </a:lnTo>
                <a:cubicBezTo>
                  <a:pt x="12072" y="20213"/>
                  <a:pt x="12089" y="20218"/>
                  <a:pt x="12102" y="20218"/>
                </a:cubicBezTo>
                <a:cubicBezTo>
                  <a:pt x="12112" y="20218"/>
                  <a:pt x="12120" y="20215"/>
                  <a:pt x="12121" y="20204"/>
                </a:cubicBezTo>
                <a:lnTo>
                  <a:pt x="12121" y="20204"/>
                </a:lnTo>
                <a:cubicBezTo>
                  <a:pt x="12133" y="20212"/>
                  <a:pt x="12145" y="20220"/>
                  <a:pt x="12158" y="20227"/>
                </a:cubicBezTo>
                <a:lnTo>
                  <a:pt x="12158" y="20227"/>
                </a:lnTo>
                <a:cubicBezTo>
                  <a:pt x="12145" y="20217"/>
                  <a:pt x="12132" y="20207"/>
                  <a:pt x="12121" y="20198"/>
                </a:cubicBezTo>
                <a:lnTo>
                  <a:pt x="12121" y="20198"/>
                </a:lnTo>
                <a:cubicBezTo>
                  <a:pt x="12121" y="20196"/>
                  <a:pt x="12120" y="20193"/>
                  <a:pt x="12120" y="20190"/>
                </a:cubicBezTo>
                <a:lnTo>
                  <a:pt x="12120" y="20190"/>
                </a:lnTo>
                <a:cubicBezTo>
                  <a:pt x="12118" y="20191"/>
                  <a:pt x="12116" y="20192"/>
                  <a:pt x="12114" y="20193"/>
                </a:cubicBezTo>
                <a:lnTo>
                  <a:pt x="12114" y="20193"/>
                </a:lnTo>
                <a:cubicBezTo>
                  <a:pt x="12105" y="20186"/>
                  <a:pt x="12097" y="20179"/>
                  <a:pt x="12089" y="20173"/>
                </a:cubicBezTo>
                <a:lnTo>
                  <a:pt x="12089" y="20173"/>
                </a:lnTo>
                <a:cubicBezTo>
                  <a:pt x="12075" y="20181"/>
                  <a:pt x="12062" y="20188"/>
                  <a:pt x="12048" y="20195"/>
                </a:cubicBezTo>
                <a:lnTo>
                  <a:pt x="12048" y="20195"/>
                </a:lnTo>
                <a:cubicBezTo>
                  <a:pt x="12009" y="20152"/>
                  <a:pt x="11974" y="20108"/>
                  <a:pt x="11988" y="20108"/>
                </a:cubicBezTo>
                <a:cubicBezTo>
                  <a:pt x="11997" y="20108"/>
                  <a:pt x="12027" y="20126"/>
                  <a:pt x="12089" y="20173"/>
                </a:cubicBezTo>
                <a:lnTo>
                  <a:pt x="12089" y="20173"/>
                </a:lnTo>
                <a:cubicBezTo>
                  <a:pt x="12096" y="20170"/>
                  <a:pt x="12102" y="20166"/>
                  <a:pt x="12109" y="20163"/>
                </a:cubicBezTo>
                <a:lnTo>
                  <a:pt x="12109" y="20163"/>
                </a:lnTo>
                <a:cubicBezTo>
                  <a:pt x="12114" y="20174"/>
                  <a:pt x="12118" y="20183"/>
                  <a:pt x="12120" y="20190"/>
                </a:cubicBezTo>
                <a:lnTo>
                  <a:pt x="12120" y="20190"/>
                </a:lnTo>
                <a:cubicBezTo>
                  <a:pt x="12952" y="19726"/>
                  <a:pt x="13980" y="19360"/>
                  <a:pt x="14744" y="18828"/>
                </a:cubicBezTo>
                <a:cubicBezTo>
                  <a:pt x="15445" y="18228"/>
                  <a:pt x="16112" y="17594"/>
                  <a:pt x="16746" y="16927"/>
                </a:cubicBezTo>
                <a:cubicBezTo>
                  <a:pt x="17780" y="17661"/>
                  <a:pt x="18347" y="18161"/>
                  <a:pt x="19581" y="18795"/>
                </a:cubicBezTo>
                <a:cubicBezTo>
                  <a:pt x="20260" y="19115"/>
                  <a:pt x="21041" y="19302"/>
                  <a:pt x="21809" y="19302"/>
                </a:cubicBezTo>
                <a:cubicBezTo>
                  <a:pt x="23042" y="19302"/>
                  <a:pt x="24240" y="18820"/>
                  <a:pt x="24918" y="17627"/>
                </a:cubicBezTo>
                <a:cubicBezTo>
                  <a:pt x="25719" y="16226"/>
                  <a:pt x="24951" y="14959"/>
                  <a:pt x="23550" y="14659"/>
                </a:cubicBezTo>
                <a:cubicBezTo>
                  <a:pt x="23266" y="14599"/>
                  <a:pt x="22999" y="14572"/>
                  <a:pt x="22743" y="14572"/>
                </a:cubicBezTo>
                <a:cubicBezTo>
                  <a:pt x="21440" y="14572"/>
                  <a:pt x="20442" y="15274"/>
                  <a:pt x="19047" y="15860"/>
                </a:cubicBezTo>
                <a:cubicBezTo>
                  <a:pt x="18714" y="15993"/>
                  <a:pt x="17479" y="16693"/>
                  <a:pt x="16946" y="16727"/>
                </a:cubicBezTo>
                <a:cubicBezTo>
                  <a:pt x="17012" y="16660"/>
                  <a:pt x="17046" y="16593"/>
                  <a:pt x="17112" y="16527"/>
                </a:cubicBezTo>
                <a:cubicBezTo>
                  <a:pt x="18213" y="15192"/>
                  <a:pt x="19181" y="13791"/>
                  <a:pt x="20081" y="12290"/>
                </a:cubicBezTo>
                <a:cubicBezTo>
                  <a:pt x="21215" y="12591"/>
                  <a:pt x="22350" y="12824"/>
                  <a:pt x="23517" y="12991"/>
                </a:cubicBezTo>
                <a:cubicBezTo>
                  <a:pt x="23726" y="13016"/>
                  <a:pt x="23942" y="13029"/>
                  <a:pt x="24162" y="13029"/>
                </a:cubicBezTo>
                <a:cubicBezTo>
                  <a:pt x="25976" y="13029"/>
                  <a:pt x="28045" y="12160"/>
                  <a:pt x="28521" y="10256"/>
                </a:cubicBezTo>
                <a:cubicBezTo>
                  <a:pt x="28921" y="8688"/>
                  <a:pt x="27887" y="7720"/>
                  <a:pt x="26452" y="7720"/>
                </a:cubicBezTo>
                <a:cubicBezTo>
                  <a:pt x="24651" y="7754"/>
                  <a:pt x="23584" y="9188"/>
                  <a:pt x="22183" y="10389"/>
                </a:cubicBezTo>
                <a:cubicBezTo>
                  <a:pt x="21916" y="10656"/>
                  <a:pt x="20748" y="11790"/>
                  <a:pt x="20248" y="12023"/>
                </a:cubicBezTo>
                <a:cubicBezTo>
                  <a:pt x="20848" y="10989"/>
                  <a:pt x="21449" y="9855"/>
                  <a:pt x="21983" y="8688"/>
                </a:cubicBezTo>
                <a:cubicBezTo>
                  <a:pt x="22983" y="7787"/>
                  <a:pt x="24184" y="6553"/>
                  <a:pt x="25051" y="5586"/>
                </a:cubicBezTo>
                <a:cubicBezTo>
                  <a:pt x="26319" y="4218"/>
                  <a:pt x="27887" y="2083"/>
                  <a:pt x="26519" y="582"/>
                </a:cubicBezTo>
                <a:cubicBezTo>
                  <a:pt x="26137" y="174"/>
                  <a:pt x="25721" y="0"/>
                  <a:pt x="2531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821" name="Google Shape;1821;p56"/>
          <p:cNvGrpSpPr/>
          <p:nvPr/>
        </p:nvGrpSpPr>
        <p:grpSpPr>
          <a:xfrm>
            <a:off x="172637" y="1575820"/>
            <a:ext cx="3290963" cy="3942148"/>
            <a:chOff x="2212300" y="2064950"/>
            <a:chExt cx="1239600" cy="1976700"/>
          </a:xfrm>
        </p:grpSpPr>
        <p:sp>
          <p:nvSpPr>
            <p:cNvPr id="1822" name="Google Shape;1822;p56"/>
            <p:cNvSpPr/>
            <p:nvPr/>
          </p:nvSpPr>
          <p:spPr>
            <a:xfrm>
              <a:off x="2212300" y="2064950"/>
              <a:ext cx="1239600" cy="1976700"/>
            </a:xfrm>
            <a:prstGeom prst="roundRect">
              <a:avLst>
                <a:gd name="adj" fmla="val 12691"/>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3" name="Google Shape;1823;p56"/>
            <p:cNvSpPr/>
            <p:nvPr/>
          </p:nvSpPr>
          <p:spPr>
            <a:xfrm>
              <a:off x="2802456" y="3903450"/>
              <a:ext cx="59196" cy="57772"/>
            </a:xfrm>
            <a:custGeom>
              <a:avLst/>
              <a:gdLst/>
              <a:ahLst/>
              <a:cxnLst/>
              <a:rect l="l" t="t" r="r" b="b"/>
              <a:pathLst>
                <a:path w="1369" h="1336" extrusionOk="0">
                  <a:moveTo>
                    <a:pt x="668" y="1"/>
                  </a:moveTo>
                  <a:cubicBezTo>
                    <a:pt x="301" y="1"/>
                    <a:pt x="0" y="301"/>
                    <a:pt x="0" y="668"/>
                  </a:cubicBezTo>
                  <a:cubicBezTo>
                    <a:pt x="0" y="1035"/>
                    <a:pt x="301" y="1335"/>
                    <a:pt x="668" y="1335"/>
                  </a:cubicBezTo>
                  <a:cubicBezTo>
                    <a:pt x="1068" y="1335"/>
                    <a:pt x="1368" y="1035"/>
                    <a:pt x="1368" y="668"/>
                  </a:cubicBezTo>
                  <a:cubicBezTo>
                    <a:pt x="1368" y="301"/>
                    <a:pt x="1068" y="1"/>
                    <a:pt x="668" y="1"/>
                  </a:cubicBezTo>
                  <a:close/>
                </a:path>
              </a:pathLst>
            </a:custGeom>
            <a:solidFill>
              <a:srgbClr val="263238"/>
            </a:solidFill>
            <a:ln>
              <a:noFill/>
            </a:ln>
          </p:spPr>
          <p:txBody>
            <a:bodyPr spcFirstLastPara="1" wrap="square" lIns="91425" tIns="91425" rIns="91425" bIns="91425" anchor="ctr" anchorCtr="0">
              <a:noAutofit/>
            </a:bodyPr>
            <a:lstStyle/>
            <a:p>
              <a:endParaRPr/>
            </a:p>
          </p:txBody>
        </p:sp>
      </p:grpSp>
      <p:sp>
        <p:nvSpPr>
          <p:cNvPr id="4" name="Rectángulo 3"/>
          <p:cNvSpPr/>
          <p:nvPr/>
        </p:nvSpPr>
        <p:spPr>
          <a:xfrm>
            <a:off x="4349353" y="2785904"/>
            <a:ext cx="4021903" cy="2308324"/>
          </a:xfrm>
          <a:prstGeom prst="rect">
            <a:avLst/>
          </a:prstGeom>
        </p:spPr>
        <p:txBody>
          <a:bodyPr wrap="square">
            <a:spAutoFit/>
          </a:bodyPr>
          <a:lstStyle/>
          <a:p>
            <a:pPr algn="just"/>
            <a:r>
              <a:rPr lang="es-MX" sz="1200" dirty="0">
                <a:latin typeface="Century Gothic" panose="020B0502020202020204" pitchFamily="34" charset="0"/>
              </a:rPr>
              <a:t> Sistema Informático de Contraloría Social (SICS) es una herramienta administrada por la Secretaría de la Función Pública (SFP) en la que tanto la Instancia Normativa como la Instancia Ejecutora capturan la información correspondiente a las actividades de promoción y operación de la Contraloría Social de Los Programas, lo que permite el seguimiento del registro a fin de implementar las acciones de mejora pertinentes.</a:t>
            </a:r>
          </a:p>
          <a:p>
            <a:pPr algn="just"/>
            <a:endParaRPr lang="es-MX" sz="1200" dirty="0">
              <a:latin typeface="Century Gothic" panose="020B0502020202020204" pitchFamily="34" charset="0"/>
            </a:endParaRPr>
          </a:p>
          <a:p>
            <a:pPr algn="just"/>
            <a:r>
              <a:rPr lang="es-MX" sz="1200" b="1" dirty="0">
                <a:latin typeface="Century Gothic" panose="020B0502020202020204" pitchFamily="34" charset="0"/>
              </a:rPr>
              <a:t>Se monitoreara al 100% de los beneficiarios del PFSEE para este ejercicio fiscal 2024.</a:t>
            </a:r>
          </a:p>
        </p:txBody>
      </p:sp>
      <p:pic>
        <p:nvPicPr>
          <p:cNvPr id="6" name="Imagen 5"/>
          <p:cNvPicPr>
            <a:picLocks noChangeAspect="1"/>
          </p:cNvPicPr>
          <p:nvPr/>
        </p:nvPicPr>
        <p:blipFill rotWithShape="1">
          <a:blip r:embed="rId3"/>
          <a:srcRect l="-1" t="8841" r="21279" b="23205"/>
          <a:stretch/>
        </p:blipFill>
        <p:spPr>
          <a:xfrm>
            <a:off x="377289" y="2439131"/>
            <a:ext cx="2928135" cy="2246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Google Shape;688;p37"/>
          <p:cNvSpPr txBox="1">
            <a:spLocks/>
          </p:cNvSpPr>
          <p:nvPr/>
        </p:nvSpPr>
        <p:spPr>
          <a:xfrm>
            <a:off x="3105884" y="1379043"/>
            <a:ext cx="6151125" cy="118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2pPr>
            <a:lvl3pPr marR="0" lvl="2"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3pPr>
            <a:lvl4pPr marR="0" lvl="3"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4pPr>
            <a:lvl5pPr marR="0" lvl="4"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5pPr>
            <a:lvl6pPr marR="0" lvl="5"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6pPr>
            <a:lvl7pPr marR="0" lvl="6"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7pPr>
            <a:lvl8pPr marR="0" lvl="7"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8pPr>
            <a:lvl9pPr marR="0" lvl="8"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9pPr>
          </a:lstStyle>
          <a:p>
            <a:r>
              <a:rPr lang="es-MX" sz="3200" b="1" dirty="0">
                <a:solidFill>
                  <a:schemeClr val="tx1"/>
                </a:solidFill>
                <a:latin typeface="Century Gothic" panose="020B0502020202020204" pitchFamily="34" charset="0"/>
              </a:rPr>
              <a:t>Sistema Informático de Contraloría Social</a:t>
            </a:r>
          </a:p>
        </p:txBody>
      </p:sp>
      <p:sp>
        <p:nvSpPr>
          <p:cNvPr id="12" name="Rectángulo 11"/>
          <p:cNvSpPr/>
          <p:nvPr/>
        </p:nvSpPr>
        <p:spPr>
          <a:xfrm>
            <a:off x="91261" y="5664523"/>
            <a:ext cx="9014142" cy="307777"/>
          </a:xfrm>
          <a:prstGeom prst="rect">
            <a:avLst/>
          </a:prstGeom>
        </p:spPr>
        <p:txBody>
          <a:bodyPr wrap="square">
            <a:spAutoFit/>
          </a:bodyPr>
          <a:lstStyle/>
          <a:p>
            <a:pPr algn="just"/>
            <a:r>
              <a:rPr lang="es-ES_tradnl" sz="7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7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1000" i="1"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14" name="Imagen 13" descr="C:\Users\mfaldana\Downloads\hoja (1).jpg"/>
          <p:cNvPicPr/>
          <p:nvPr/>
        </p:nvPicPr>
        <p:blipFill rotWithShape="1">
          <a:blip r:embed="rId4" cstate="hqprint">
            <a:extLst>
              <a:ext uri="{28A0092B-C50C-407E-A947-70E740481C1C}">
                <a14:useLocalDpi xmlns:a14="http://schemas.microsoft.com/office/drawing/2010/main" val="0"/>
              </a:ext>
            </a:extLst>
          </a:blip>
          <a:srcRect l="13091" t="3819" r="58675" b="89901"/>
          <a:stretch/>
        </p:blipFill>
        <p:spPr bwMode="auto">
          <a:xfrm>
            <a:off x="114863" y="873239"/>
            <a:ext cx="1962441" cy="447514"/>
          </a:xfrm>
          <a:prstGeom prst="rect">
            <a:avLst/>
          </a:prstGeom>
          <a:noFill/>
          <a:ln>
            <a:noFill/>
          </a:ln>
        </p:spPr>
      </p:pic>
    </p:spTree>
    <p:extLst>
      <p:ext uri="{BB962C8B-B14F-4D97-AF65-F5344CB8AC3E}">
        <p14:creationId xmlns:p14="http://schemas.microsoft.com/office/powerpoint/2010/main" val="40797869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grpSp>
        <p:nvGrpSpPr>
          <p:cNvPr id="1782" name="Google Shape;1782;p56"/>
          <p:cNvGrpSpPr/>
          <p:nvPr/>
        </p:nvGrpSpPr>
        <p:grpSpPr>
          <a:xfrm>
            <a:off x="191164" y="2148515"/>
            <a:ext cx="1311117" cy="2589785"/>
            <a:chOff x="1659251" y="1439175"/>
            <a:chExt cx="1311117" cy="2589785"/>
          </a:xfrm>
        </p:grpSpPr>
        <p:grpSp>
          <p:nvGrpSpPr>
            <p:cNvPr id="1783" name="Google Shape;1783;p56"/>
            <p:cNvGrpSpPr/>
            <p:nvPr/>
          </p:nvGrpSpPr>
          <p:grpSpPr>
            <a:xfrm>
              <a:off x="1659251" y="1439175"/>
              <a:ext cx="1311117" cy="2589785"/>
              <a:chOff x="1659251" y="1439175"/>
              <a:chExt cx="1311117" cy="2589785"/>
            </a:xfrm>
          </p:grpSpPr>
          <p:sp>
            <p:nvSpPr>
              <p:cNvPr id="1784" name="Google Shape;1784;p56"/>
              <p:cNvSpPr/>
              <p:nvPr/>
            </p:nvSpPr>
            <p:spPr>
              <a:xfrm>
                <a:off x="1740290" y="3919888"/>
                <a:ext cx="195727" cy="109072"/>
              </a:xfrm>
              <a:custGeom>
                <a:avLst/>
                <a:gdLst/>
                <a:ahLst/>
                <a:cxnLst/>
                <a:rect l="l" t="t" r="r" b="b"/>
                <a:pathLst>
                  <a:path w="4671" h="2603" extrusionOk="0">
                    <a:moveTo>
                      <a:pt x="2136" y="1"/>
                    </a:moveTo>
                    <a:lnTo>
                      <a:pt x="334" y="301"/>
                    </a:lnTo>
                    <a:lnTo>
                      <a:pt x="1" y="2603"/>
                    </a:lnTo>
                    <a:lnTo>
                      <a:pt x="4671" y="2603"/>
                    </a:lnTo>
                    <a:lnTo>
                      <a:pt x="4671" y="2136"/>
                    </a:lnTo>
                    <a:lnTo>
                      <a:pt x="2136" y="1"/>
                    </a:lnTo>
                    <a:close/>
                  </a:path>
                </a:pathLst>
              </a:custGeom>
              <a:solidFill>
                <a:srgbClr val="C6FF0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5" name="Google Shape;1785;p56"/>
              <p:cNvSpPr/>
              <p:nvPr/>
            </p:nvSpPr>
            <p:spPr>
              <a:xfrm>
                <a:off x="2049191" y="1580803"/>
                <a:ext cx="43369" cy="110832"/>
              </a:xfrm>
              <a:custGeom>
                <a:avLst/>
                <a:gdLst/>
                <a:ahLst/>
                <a:cxnLst/>
                <a:rect l="l" t="t" r="r" b="b"/>
                <a:pathLst>
                  <a:path w="1035" h="2645" extrusionOk="0">
                    <a:moveTo>
                      <a:pt x="512" y="0"/>
                    </a:moveTo>
                    <a:cubicBezTo>
                      <a:pt x="326" y="0"/>
                      <a:pt x="168" y="317"/>
                      <a:pt x="168" y="317"/>
                    </a:cubicBezTo>
                    <a:cubicBezTo>
                      <a:pt x="168" y="317"/>
                      <a:pt x="1" y="2285"/>
                      <a:pt x="1" y="2552"/>
                    </a:cubicBezTo>
                    <a:cubicBezTo>
                      <a:pt x="1" y="2617"/>
                      <a:pt x="40" y="2645"/>
                      <a:pt x="102" y="2645"/>
                    </a:cubicBezTo>
                    <a:cubicBezTo>
                      <a:pt x="296" y="2645"/>
                      <a:pt x="709" y="2379"/>
                      <a:pt x="835" y="2152"/>
                    </a:cubicBezTo>
                    <a:cubicBezTo>
                      <a:pt x="1035" y="1552"/>
                      <a:pt x="1002" y="851"/>
                      <a:pt x="768" y="251"/>
                    </a:cubicBezTo>
                    <a:cubicBezTo>
                      <a:pt x="685" y="64"/>
                      <a:pt x="596" y="0"/>
                      <a:pt x="51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6" name="Google Shape;1786;p56"/>
              <p:cNvSpPr/>
              <p:nvPr/>
            </p:nvSpPr>
            <p:spPr>
              <a:xfrm>
                <a:off x="1807417" y="1638376"/>
                <a:ext cx="61094" cy="102326"/>
              </a:xfrm>
              <a:custGeom>
                <a:avLst/>
                <a:gdLst/>
                <a:ahLst/>
                <a:cxnLst/>
                <a:rect l="l" t="t" r="r" b="b"/>
                <a:pathLst>
                  <a:path w="1458" h="2442" extrusionOk="0">
                    <a:moveTo>
                      <a:pt x="288" y="1"/>
                    </a:moveTo>
                    <a:cubicBezTo>
                      <a:pt x="192" y="1"/>
                      <a:pt x="104" y="75"/>
                      <a:pt x="67" y="311"/>
                    </a:cubicBezTo>
                    <a:cubicBezTo>
                      <a:pt x="0" y="978"/>
                      <a:pt x="167" y="1612"/>
                      <a:pt x="534" y="2179"/>
                    </a:cubicBezTo>
                    <a:cubicBezTo>
                      <a:pt x="687" y="2310"/>
                      <a:pt x="1054" y="2441"/>
                      <a:pt x="1271" y="2441"/>
                    </a:cubicBezTo>
                    <a:cubicBezTo>
                      <a:pt x="1385" y="2441"/>
                      <a:pt x="1457" y="2405"/>
                      <a:pt x="1434" y="2312"/>
                    </a:cubicBezTo>
                    <a:cubicBezTo>
                      <a:pt x="1368" y="2046"/>
                      <a:pt x="634" y="211"/>
                      <a:pt x="634" y="211"/>
                    </a:cubicBezTo>
                    <a:cubicBezTo>
                      <a:pt x="634" y="211"/>
                      <a:pt x="450" y="1"/>
                      <a:pt x="28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7" name="Google Shape;1787;p56"/>
              <p:cNvSpPr/>
              <p:nvPr/>
            </p:nvSpPr>
            <p:spPr>
              <a:xfrm>
                <a:off x="1712341" y="1813526"/>
                <a:ext cx="560530" cy="714773"/>
              </a:xfrm>
              <a:custGeom>
                <a:avLst/>
                <a:gdLst/>
                <a:ahLst/>
                <a:cxnLst/>
                <a:rect l="l" t="t" r="r" b="b"/>
                <a:pathLst>
                  <a:path w="13377" h="17058" extrusionOk="0">
                    <a:moveTo>
                      <a:pt x="13377" y="0"/>
                    </a:moveTo>
                    <a:lnTo>
                      <a:pt x="7806" y="734"/>
                    </a:lnTo>
                    <a:cubicBezTo>
                      <a:pt x="7806" y="734"/>
                      <a:pt x="6138" y="868"/>
                      <a:pt x="5438" y="868"/>
                    </a:cubicBezTo>
                    <a:cubicBezTo>
                      <a:pt x="4737" y="868"/>
                      <a:pt x="1" y="2002"/>
                      <a:pt x="1" y="2002"/>
                    </a:cubicBezTo>
                    <a:cubicBezTo>
                      <a:pt x="1" y="2002"/>
                      <a:pt x="1869" y="7706"/>
                      <a:pt x="1869" y="8206"/>
                    </a:cubicBezTo>
                    <a:cubicBezTo>
                      <a:pt x="1869" y="8673"/>
                      <a:pt x="4170" y="14911"/>
                      <a:pt x="4170" y="14911"/>
                    </a:cubicBezTo>
                    <a:cubicBezTo>
                      <a:pt x="4170" y="14911"/>
                      <a:pt x="4170" y="16112"/>
                      <a:pt x="4537" y="16546"/>
                    </a:cubicBezTo>
                    <a:cubicBezTo>
                      <a:pt x="4778" y="16830"/>
                      <a:pt x="6312" y="17057"/>
                      <a:pt x="7846" y="17057"/>
                    </a:cubicBezTo>
                    <a:cubicBezTo>
                      <a:pt x="8651" y="17057"/>
                      <a:pt x="9455" y="16995"/>
                      <a:pt x="10075" y="16846"/>
                    </a:cubicBezTo>
                    <a:cubicBezTo>
                      <a:pt x="11909" y="16412"/>
                      <a:pt x="12476" y="15445"/>
                      <a:pt x="12576" y="15078"/>
                    </a:cubicBezTo>
                    <a:cubicBezTo>
                      <a:pt x="12710" y="14711"/>
                      <a:pt x="12576" y="12476"/>
                      <a:pt x="12610" y="11475"/>
                    </a:cubicBezTo>
                    <a:cubicBezTo>
                      <a:pt x="12710" y="10375"/>
                      <a:pt x="13110" y="2169"/>
                      <a:pt x="13377" y="0"/>
                    </a:cubicBezTo>
                    <a:close/>
                  </a:path>
                </a:pathLst>
              </a:custGeom>
              <a:solidFill>
                <a:srgbClr val="C6FF0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8" name="Google Shape;1788;p56"/>
              <p:cNvSpPr/>
              <p:nvPr/>
            </p:nvSpPr>
            <p:spPr>
              <a:xfrm>
                <a:off x="1901025" y="1793957"/>
                <a:ext cx="204149" cy="195727"/>
              </a:xfrm>
              <a:custGeom>
                <a:avLst/>
                <a:gdLst/>
                <a:ahLst/>
                <a:cxnLst/>
                <a:rect l="l" t="t" r="r" b="b"/>
                <a:pathLst>
                  <a:path w="4872" h="4671" extrusionOk="0">
                    <a:moveTo>
                      <a:pt x="2503" y="0"/>
                    </a:moveTo>
                    <a:lnTo>
                      <a:pt x="902" y="100"/>
                    </a:lnTo>
                    <a:cubicBezTo>
                      <a:pt x="435" y="434"/>
                      <a:pt x="134" y="934"/>
                      <a:pt x="34" y="1502"/>
                    </a:cubicBezTo>
                    <a:cubicBezTo>
                      <a:pt x="1" y="2369"/>
                      <a:pt x="768" y="4670"/>
                      <a:pt x="768" y="4670"/>
                    </a:cubicBezTo>
                    <a:lnTo>
                      <a:pt x="2903" y="2969"/>
                    </a:lnTo>
                    <a:lnTo>
                      <a:pt x="4871" y="4070"/>
                    </a:lnTo>
                    <a:cubicBezTo>
                      <a:pt x="4871" y="4070"/>
                      <a:pt x="3970" y="968"/>
                      <a:pt x="3770" y="768"/>
                    </a:cubicBezTo>
                    <a:cubicBezTo>
                      <a:pt x="3370" y="501"/>
                      <a:pt x="2936" y="234"/>
                      <a:pt x="250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9" name="Google Shape;1789;p56"/>
              <p:cNvSpPr/>
              <p:nvPr/>
            </p:nvSpPr>
            <p:spPr>
              <a:xfrm>
                <a:off x="1926208" y="1782770"/>
                <a:ext cx="92269" cy="202724"/>
              </a:xfrm>
              <a:custGeom>
                <a:avLst/>
                <a:gdLst/>
                <a:ahLst/>
                <a:cxnLst/>
                <a:rect l="l" t="t" r="r" b="b"/>
                <a:pathLst>
                  <a:path w="2202" h="4838" extrusionOk="0">
                    <a:moveTo>
                      <a:pt x="2135" y="1"/>
                    </a:moveTo>
                    <a:lnTo>
                      <a:pt x="0" y="434"/>
                    </a:lnTo>
                    <a:lnTo>
                      <a:pt x="2202" y="4837"/>
                    </a:lnTo>
                    <a:lnTo>
                      <a:pt x="2135"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0" name="Google Shape;1790;p56"/>
              <p:cNvSpPr/>
              <p:nvPr/>
            </p:nvSpPr>
            <p:spPr>
              <a:xfrm>
                <a:off x="1821370" y="1488200"/>
                <a:ext cx="251625" cy="355543"/>
              </a:xfrm>
              <a:custGeom>
                <a:avLst/>
                <a:gdLst/>
                <a:ahLst/>
                <a:cxnLst/>
                <a:rect l="l" t="t" r="r" b="b"/>
                <a:pathLst>
                  <a:path w="6005" h="8485" extrusionOk="0">
                    <a:moveTo>
                      <a:pt x="2690" y="0"/>
                    </a:moveTo>
                    <a:cubicBezTo>
                      <a:pt x="2583" y="0"/>
                      <a:pt x="2476" y="8"/>
                      <a:pt x="2369" y="26"/>
                    </a:cubicBezTo>
                    <a:cubicBezTo>
                      <a:pt x="901" y="292"/>
                      <a:pt x="1" y="2127"/>
                      <a:pt x="368" y="4162"/>
                    </a:cubicBezTo>
                    <a:cubicBezTo>
                      <a:pt x="685" y="6066"/>
                      <a:pt x="2210" y="8484"/>
                      <a:pt x="3622" y="8484"/>
                    </a:cubicBezTo>
                    <a:cubicBezTo>
                      <a:pt x="3694" y="8484"/>
                      <a:pt x="3766" y="8478"/>
                      <a:pt x="3837" y="8465"/>
                    </a:cubicBezTo>
                    <a:cubicBezTo>
                      <a:pt x="5304" y="8198"/>
                      <a:pt x="6005" y="5229"/>
                      <a:pt x="5638" y="3228"/>
                    </a:cubicBezTo>
                    <a:cubicBezTo>
                      <a:pt x="5329" y="1342"/>
                      <a:pt x="4045" y="0"/>
                      <a:pt x="2690"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1" name="Google Shape;1791;p56"/>
              <p:cNvSpPr/>
              <p:nvPr/>
            </p:nvSpPr>
            <p:spPr>
              <a:xfrm>
                <a:off x="1801802" y="1439175"/>
                <a:ext cx="260047" cy="269643"/>
              </a:xfrm>
              <a:custGeom>
                <a:avLst/>
                <a:gdLst/>
                <a:ahLst/>
                <a:cxnLst/>
                <a:rect l="l" t="t" r="r" b="b"/>
                <a:pathLst>
                  <a:path w="6206" h="6435" extrusionOk="0">
                    <a:moveTo>
                      <a:pt x="3684" y="0"/>
                    </a:moveTo>
                    <a:cubicBezTo>
                      <a:pt x="2744" y="0"/>
                      <a:pt x="1515" y="283"/>
                      <a:pt x="935" y="662"/>
                    </a:cubicBezTo>
                    <a:cubicBezTo>
                      <a:pt x="134" y="1162"/>
                      <a:pt x="1" y="3097"/>
                      <a:pt x="134" y="3964"/>
                    </a:cubicBezTo>
                    <a:cubicBezTo>
                      <a:pt x="235" y="4596"/>
                      <a:pt x="508" y="4673"/>
                      <a:pt x="635" y="4673"/>
                    </a:cubicBezTo>
                    <a:cubicBezTo>
                      <a:pt x="676" y="4673"/>
                      <a:pt x="701" y="4665"/>
                      <a:pt x="701" y="4665"/>
                    </a:cubicBezTo>
                    <a:cubicBezTo>
                      <a:pt x="701" y="4665"/>
                      <a:pt x="968" y="6199"/>
                      <a:pt x="1068" y="6366"/>
                    </a:cubicBezTo>
                    <a:cubicBezTo>
                      <a:pt x="1097" y="6414"/>
                      <a:pt x="1145" y="6434"/>
                      <a:pt x="1199" y="6434"/>
                    </a:cubicBezTo>
                    <a:cubicBezTo>
                      <a:pt x="1332" y="6434"/>
                      <a:pt x="1502" y="6308"/>
                      <a:pt x="1502" y="6166"/>
                    </a:cubicBezTo>
                    <a:cubicBezTo>
                      <a:pt x="1435" y="5799"/>
                      <a:pt x="1335" y="5432"/>
                      <a:pt x="1201" y="5065"/>
                    </a:cubicBezTo>
                    <a:cubicBezTo>
                      <a:pt x="1201" y="5065"/>
                      <a:pt x="1235" y="4498"/>
                      <a:pt x="1368" y="4364"/>
                    </a:cubicBezTo>
                    <a:cubicBezTo>
                      <a:pt x="1535" y="4198"/>
                      <a:pt x="1068" y="3164"/>
                      <a:pt x="1068" y="3164"/>
                    </a:cubicBezTo>
                    <a:lnTo>
                      <a:pt x="1068" y="3164"/>
                    </a:lnTo>
                    <a:cubicBezTo>
                      <a:pt x="1068" y="3164"/>
                      <a:pt x="2439" y="3269"/>
                      <a:pt x="2954" y="3269"/>
                    </a:cubicBezTo>
                    <a:cubicBezTo>
                      <a:pt x="3018" y="3269"/>
                      <a:pt x="3069" y="3267"/>
                      <a:pt x="3103" y="3264"/>
                    </a:cubicBezTo>
                    <a:cubicBezTo>
                      <a:pt x="3362" y="3206"/>
                      <a:pt x="4685" y="2430"/>
                      <a:pt x="5068" y="2430"/>
                    </a:cubicBezTo>
                    <a:cubicBezTo>
                      <a:pt x="5129" y="2430"/>
                      <a:pt x="5166" y="2450"/>
                      <a:pt x="5171" y="2496"/>
                    </a:cubicBezTo>
                    <a:cubicBezTo>
                      <a:pt x="5238" y="2863"/>
                      <a:pt x="5004" y="3330"/>
                      <a:pt x="5171" y="3631"/>
                    </a:cubicBezTo>
                    <a:cubicBezTo>
                      <a:pt x="5271" y="3764"/>
                      <a:pt x="5404" y="3897"/>
                      <a:pt x="5571" y="3998"/>
                    </a:cubicBezTo>
                    <a:cubicBezTo>
                      <a:pt x="5671" y="4264"/>
                      <a:pt x="5705" y="4565"/>
                      <a:pt x="5705" y="4898"/>
                    </a:cubicBezTo>
                    <a:cubicBezTo>
                      <a:pt x="5680" y="4973"/>
                      <a:pt x="5744" y="4997"/>
                      <a:pt x="5834" y="4997"/>
                    </a:cubicBezTo>
                    <a:cubicBezTo>
                      <a:pt x="5984" y="4997"/>
                      <a:pt x="6205" y="4932"/>
                      <a:pt x="6205" y="4932"/>
                    </a:cubicBezTo>
                    <a:cubicBezTo>
                      <a:pt x="6138" y="4231"/>
                      <a:pt x="6105" y="3564"/>
                      <a:pt x="6138" y="2897"/>
                    </a:cubicBezTo>
                    <a:cubicBezTo>
                      <a:pt x="6172" y="2196"/>
                      <a:pt x="5304" y="395"/>
                      <a:pt x="4470" y="95"/>
                    </a:cubicBezTo>
                    <a:cubicBezTo>
                      <a:pt x="4259" y="30"/>
                      <a:pt x="3986" y="0"/>
                      <a:pt x="368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2" name="Google Shape;1792;p56"/>
              <p:cNvSpPr/>
              <p:nvPr/>
            </p:nvSpPr>
            <p:spPr>
              <a:xfrm>
                <a:off x="1740290" y="3999585"/>
                <a:ext cx="195727" cy="29374"/>
              </a:xfrm>
              <a:custGeom>
                <a:avLst/>
                <a:gdLst/>
                <a:ahLst/>
                <a:cxnLst/>
                <a:rect l="l" t="t" r="r" b="b"/>
                <a:pathLst>
                  <a:path w="4671" h="701" extrusionOk="0">
                    <a:moveTo>
                      <a:pt x="101" y="0"/>
                    </a:moveTo>
                    <a:lnTo>
                      <a:pt x="1" y="701"/>
                    </a:lnTo>
                    <a:lnTo>
                      <a:pt x="4671" y="701"/>
                    </a:lnTo>
                    <a:lnTo>
                      <a:pt x="4671" y="234"/>
                    </a:lnTo>
                    <a:lnTo>
                      <a:pt x="4404"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3" name="Google Shape;1793;p56"/>
              <p:cNvSpPr/>
              <p:nvPr/>
            </p:nvSpPr>
            <p:spPr>
              <a:xfrm>
                <a:off x="2221114" y="3911507"/>
                <a:ext cx="206915" cy="117453"/>
              </a:xfrm>
              <a:custGeom>
                <a:avLst/>
                <a:gdLst/>
                <a:ahLst/>
                <a:cxnLst/>
                <a:rect l="l" t="t" r="r" b="b"/>
                <a:pathLst>
                  <a:path w="4938" h="2803" extrusionOk="0">
                    <a:moveTo>
                      <a:pt x="2002" y="1"/>
                    </a:moveTo>
                    <a:lnTo>
                      <a:pt x="301" y="67"/>
                    </a:lnTo>
                    <a:lnTo>
                      <a:pt x="1" y="2803"/>
                    </a:lnTo>
                    <a:lnTo>
                      <a:pt x="4938" y="2803"/>
                    </a:lnTo>
                    <a:lnTo>
                      <a:pt x="4938" y="2336"/>
                    </a:lnTo>
                    <a:lnTo>
                      <a:pt x="2002" y="1"/>
                    </a:lnTo>
                    <a:close/>
                  </a:path>
                </a:pathLst>
              </a:custGeom>
              <a:solidFill>
                <a:srgbClr val="C6FF0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4" name="Google Shape;1794;p56"/>
              <p:cNvSpPr/>
              <p:nvPr/>
            </p:nvSpPr>
            <p:spPr>
              <a:xfrm>
                <a:off x="2221114" y="3999585"/>
                <a:ext cx="206915" cy="29374"/>
              </a:xfrm>
              <a:custGeom>
                <a:avLst/>
                <a:gdLst/>
                <a:ahLst/>
                <a:cxnLst/>
                <a:rect l="l" t="t" r="r" b="b"/>
                <a:pathLst>
                  <a:path w="4938" h="701" extrusionOk="0">
                    <a:moveTo>
                      <a:pt x="67" y="0"/>
                    </a:moveTo>
                    <a:lnTo>
                      <a:pt x="1" y="701"/>
                    </a:lnTo>
                    <a:lnTo>
                      <a:pt x="4938" y="701"/>
                    </a:lnTo>
                    <a:lnTo>
                      <a:pt x="4938" y="234"/>
                    </a:lnTo>
                    <a:lnTo>
                      <a:pt x="4704"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5" name="Google Shape;1795;p56"/>
              <p:cNvSpPr/>
              <p:nvPr/>
            </p:nvSpPr>
            <p:spPr>
              <a:xfrm>
                <a:off x="1754285" y="2445279"/>
                <a:ext cx="592669" cy="1487245"/>
              </a:xfrm>
              <a:custGeom>
                <a:avLst/>
                <a:gdLst/>
                <a:ahLst/>
                <a:cxnLst/>
                <a:rect l="l" t="t" r="r" b="b"/>
                <a:pathLst>
                  <a:path w="14144" h="35493" extrusionOk="0">
                    <a:moveTo>
                      <a:pt x="11609" y="1"/>
                    </a:moveTo>
                    <a:cubicBezTo>
                      <a:pt x="10010" y="993"/>
                      <a:pt x="7722" y="1216"/>
                      <a:pt x="5990" y="1216"/>
                    </a:cubicBezTo>
                    <a:cubicBezTo>
                      <a:pt x="4579" y="1216"/>
                      <a:pt x="3536" y="1068"/>
                      <a:pt x="3536" y="1068"/>
                    </a:cubicBezTo>
                    <a:cubicBezTo>
                      <a:pt x="3536" y="1068"/>
                      <a:pt x="3069" y="1869"/>
                      <a:pt x="2702" y="4204"/>
                    </a:cubicBezTo>
                    <a:cubicBezTo>
                      <a:pt x="2335" y="6539"/>
                      <a:pt x="2969" y="19748"/>
                      <a:pt x="2903" y="20682"/>
                    </a:cubicBezTo>
                    <a:cubicBezTo>
                      <a:pt x="2836" y="21650"/>
                      <a:pt x="0" y="35493"/>
                      <a:pt x="0" y="35493"/>
                    </a:cubicBezTo>
                    <a:lnTo>
                      <a:pt x="1735" y="35360"/>
                    </a:lnTo>
                    <a:cubicBezTo>
                      <a:pt x="1735" y="35360"/>
                      <a:pt x="6639" y="22884"/>
                      <a:pt x="6805" y="21783"/>
                    </a:cubicBezTo>
                    <a:cubicBezTo>
                      <a:pt x="6939" y="20682"/>
                      <a:pt x="8106" y="11276"/>
                      <a:pt x="8106" y="11276"/>
                    </a:cubicBezTo>
                    <a:cubicBezTo>
                      <a:pt x="8106" y="11276"/>
                      <a:pt x="9140" y="15078"/>
                      <a:pt x="9574" y="16379"/>
                    </a:cubicBezTo>
                    <a:cubicBezTo>
                      <a:pt x="10008" y="17714"/>
                      <a:pt x="11475" y="35059"/>
                      <a:pt x="11475" y="35059"/>
                    </a:cubicBezTo>
                    <a:lnTo>
                      <a:pt x="13143" y="34993"/>
                    </a:lnTo>
                    <a:cubicBezTo>
                      <a:pt x="13143" y="34993"/>
                      <a:pt x="14144" y="28355"/>
                      <a:pt x="14144" y="25219"/>
                    </a:cubicBezTo>
                    <a:cubicBezTo>
                      <a:pt x="14144" y="22083"/>
                      <a:pt x="13777" y="13477"/>
                      <a:pt x="13343" y="10342"/>
                    </a:cubicBezTo>
                    <a:cubicBezTo>
                      <a:pt x="12910" y="7173"/>
                      <a:pt x="11609" y="1"/>
                      <a:pt x="11609"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6" name="Google Shape;1796;p56"/>
              <p:cNvSpPr/>
              <p:nvPr/>
            </p:nvSpPr>
            <p:spPr>
              <a:xfrm>
                <a:off x="1659251" y="1898796"/>
                <a:ext cx="457072" cy="700316"/>
              </a:xfrm>
              <a:custGeom>
                <a:avLst/>
                <a:gdLst/>
                <a:ahLst/>
                <a:cxnLst/>
                <a:rect l="l" t="t" r="r" b="b"/>
                <a:pathLst>
                  <a:path w="10908" h="16713" extrusionOk="0">
                    <a:moveTo>
                      <a:pt x="1268" y="0"/>
                    </a:moveTo>
                    <a:lnTo>
                      <a:pt x="34" y="11575"/>
                    </a:lnTo>
                    <a:cubicBezTo>
                      <a:pt x="0" y="12076"/>
                      <a:pt x="267" y="12509"/>
                      <a:pt x="701" y="12676"/>
                    </a:cubicBezTo>
                    <a:lnTo>
                      <a:pt x="10808" y="16712"/>
                    </a:lnTo>
                    <a:lnTo>
                      <a:pt x="10908" y="15178"/>
                    </a:lnTo>
                    <a:lnTo>
                      <a:pt x="3236" y="10074"/>
                    </a:lnTo>
                    <a:lnTo>
                      <a:pt x="3569" y="7305"/>
                    </a:lnTo>
                    <a:lnTo>
                      <a:pt x="1268" y="0"/>
                    </a:lnTo>
                    <a:close/>
                  </a:path>
                </a:pathLst>
              </a:custGeom>
              <a:solidFill>
                <a:srgbClr val="C6FF0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7" name="Google Shape;1797;p56"/>
              <p:cNvSpPr/>
              <p:nvPr/>
            </p:nvSpPr>
            <p:spPr>
              <a:xfrm>
                <a:off x="2116276" y="2516596"/>
                <a:ext cx="123068" cy="100650"/>
              </a:xfrm>
              <a:custGeom>
                <a:avLst/>
                <a:gdLst/>
                <a:ahLst/>
                <a:cxnLst/>
                <a:rect l="l" t="t" r="r" b="b"/>
                <a:pathLst>
                  <a:path w="2937" h="2402" extrusionOk="0">
                    <a:moveTo>
                      <a:pt x="1402" y="0"/>
                    </a:moveTo>
                    <a:lnTo>
                      <a:pt x="1" y="434"/>
                    </a:lnTo>
                    <a:lnTo>
                      <a:pt x="1" y="1701"/>
                    </a:lnTo>
                    <a:lnTo>
                      <a:pt x="868" y="2268"/>
                    </a:lnTo>
                    <a:lnTo>
                      <a:pt x="2936" y="2402"/>
                    </a:lnTo>
                    <a:lnTo>
                      <a:pt x="2936" y="867"/>
                    </a:lnTo>
                    <a:lnTo>
                      <a:pt x="140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8" name="Google Shape;1798;p56"/>
              <p:cNvSpPr/>
              <p:nvPr/>
            </p:nvSpPr>
            <p:spPr>
              <a:xfrm>
                <a:off x="2254678" y="1813526"/>
                <a:ext cx="394219" cy="289379"/>
              </a:xfrm>
              <a:custGeom>
                <a:avLst/>
                <a:gdLst/>
                <a:ahLst/>
                <a:cxnLst/>
                <a:rect l="l" t="t" r="r" b="b"/>
                <a:pathLst>
                  <a:path w="9408" h="6906" extrusionOk="0">
                    <a:moveTo>
                      <a:pt x="434" y="0"/>
                    </a:moveTo>
                    <a:cubicBezTo>
                      <a:pt x="100" y="2035"/>
                      <a:pt x="0" y="5438"/>
                      <a:pt x="0" y="5438"/>
                    </a:cubicBezTo>
                    <a:lnTo>
                      <a:pt x="7272" y="6905"/>
                    </a:lnTo>
                    <a:lnTo>
                      <a:pt x="9407" y="5604"/>
                    </a:lnTo>
                    <a:lnTo>
                      <a:pt x="434" y="0"/>
                    </a:lnTo>
                    <a:close/>
                  </a:path>
                </a:pathLst>
              </a:custGeom>
              <a:solidFill>
                <a:srgbClr val="C6FF0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99" name="Google Shape;1799;p56"/>
              <p:cNvSpPr/>
              <p:nvPr/>
            </p:nvSpPr>
            <p:spPr>
              <a:xfrm>
                <a:off x="2559388" y="2010590"/>
                <a:ext cx="410980" cy="173393"/>
              </a:xfrm>
              <a:custGeom>
                <a:avLst/>
                <a:gdLst/>
                <a:ahLst/>
                <a:cxnLst/>
                <a:rect l="l" t="t" r="r" b="b"/>
                <a:pathLst>
                  <a:path w="9808" h="4138" extrusionOk="0">
                    <a:moveTo>
                      <a:pt x="667" y="1"/>
                    </a:moveTo>
                    <a:lnTo>
                      <a:pt x="0" y="2202"/>
                    </a:lnTo>
                    <a:cubicBezTo>
                      <a:pt x="1034" y="2769"/>
                      <a:pt x="2135" y="3203"/>
                      <a:pt x="3303" y="3537"/>
                    </a:cubicBezTo>
                    <a:cubicBezTo>
                      <a:pt x="4603" y="3770"/>
                      <a:pt x="9073" y="4137"/>
                      <a:pt x="9073" y="4137"/>
                    </a:cubicBezTo>
                    <a:lnTo>
                      <a:pt x="9807" y="2870"/>
                    </a:lnTo>
                    <a:cubicBezTo>
                      <a:pt x="9807" y="2870"/>
                      <a:pt x="5437" y="1302"/>
                      <a:pt x="3903" y="935"/>
                    </a:cubicBezTo>
                    <a:cubicBezTo>
                      <a:pt x="2369" y="568"/>
                      <a:pt x="667" y="1"/>
                      <a:pt x="667" y="1"/>
                    </a:cubicBezTo>
                    <a:close/>
                  </a:path>
                </a:pathLst>
              </a:custGeom>
              <a:solidFill>
                <a:srgbClr val="C6FF00"/>
              </a:solidFill>
              <a:ln>
                <a:noFill/>
              </a:ln>
            </p:spPr>
            <p:txBody>
              <a:bodyPr spcFirstLastPara="1" wrap="square" lIns="91425" tIns="91425" rIns="91425" bIns="91425" anchor="ctr" anchorCtr="0">
                <a:noAutofit/>
              </a:bodyPr>
              <a:lstStyle/>
              <a:p>
                <a:endParaRPr/>
              </a:p>
            </p:txBody>
          </p:sp>
          <p:sp>
            <p:nvSpPr>
              <p:cNvPr id="1800" name="Google Shape;1800;p56"/>
              <p:cNvSpPr/>
              <p:nvPr/>
            </p:nvSpPr>
            <p:spPr>
              <a:xfrm>
                <a:off x="2559388" y="2010590"/>
                <a:ext cx="410980" cy="173393"/>
              </a:xfrm>
              <a:custGeom>
                <a:avLst/>
                <a:gdLst/>
                <a:ahLst/>
                <a:cxnLst/>
                <a:rect l="l" t="t" r="r" b="b"/>
                <a:pathLst>
                  <a:path w="9808" h="4138" fill="none" extrusionOk="0">
                    <a:moveTo>
                      <a:pt x="0" y="2202"/>
                    </a:moveTo>
                    <a:cubicBezTo>
                      <a:pt x="1034" y="2769"/>
                      <a:pt x="2135" y="3203"/>
                      <a:pt x="3303" y="3537"/>
                    </a:cubicBezTo>
                    <a:cubicBezTo>
                      <a:pt x="4603" y="3770"/>
                      <a:pt x="9073" y="4137"/>
                      <a:pt x="9073" y="4137"/>
                    </a:cubicBezTo>
                    <a:lnTo>
                      <a:pt x="9807" y="2870"/>
                    </a:lnTo>
                    <a:cubicBezTo>
                      <a:pt x="9807" y="2870"/>
                      <a:pt x="5437" y="1302"/>
                      <a:pt x="3903" y="935"/>
                    </a:cubicBezTo>
                    <a:cubicBezTo>
                      <a:pt x="2369" y="568"/>
                      <a:pt x="667" y="1"/>
                      <a:pt x="667"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801" name="Google Shape;1801;p56"/>
            <p:cNvGrpSpPr/>
            <p:nvPr/>
          </p:nvGrpSpPr>
          <p:grpSpPr>
            <a:xfrm rot="-688005">
              <a:off x="1909180" y="1628844"/>
              <a:ext cx="119229" cy="155929"/>
              <a:chOff x="3832075" y="1906800"/>
              <a:chExt cx="104647" cy="136800"/>
            </a:xfrm>
          </p:grpSpPr>
          <p:sp>
            <p:nvSpPr>
              <p:cNvPr id="1802" name="Google Shape;1802;p56"/>
              <p:cNvSpPr/>
              <p:nvPr/>
            </p:nvSpPr>
            <p:spPr>
              <a:xfrm>
                <a:off x="3846250" y="1944325"/>
                <a:ext cx="15025" cy="28375"/>
              </a:xfrm>
              <a:custGeom>
                <a:avLst/>
                <a:gdLst/>
                <a:ahLst/>
                <a:cxnLst/>
                <a:rect l="l" t="t" r="r" b="b"/>
                <a:pathLst>
                  <a:path w="601" h="1135" extrusionOk="0">
                    <a:moveTo>
                      <a:pt x="301" y="1"/>
                    </a:moveTo>
                    <a:cubicBezTo>
                      <a:pt x="134" y="1"/>
                      <a:pt x="1" y="268"/>
                      <a:pt x="34" y="568"/>
                    </a:cubicBezTo>
                    <a:cubicBezTo>
                      <a:pt x="34" y="868"/>
                      <a:pt x="167" y="1135"/>
                      <a:pt x="334" y="1135"/>
                    </a:cubicBezTo>
                    <a:cubicBezTo>
                      <a:pt x="468" y="1135"/>
                      <a:pt x="601" y="868"/>
                      <a:pt x="601" y="568"/>
                    </a:cubicBezTo>
                    <a:cubicBezTo>
                      <a:pt x="568" y="234"/>
                      <a:pt x="434" y="1"/>
                      <a:pt x="301" y="1"/>
                    </a:cubicBezTo>
                    <a:close/>
                  </a:path>
                </a:pathLst>
              </a:custGeom>
              <a:solidFill>
                <a:srgbClr val="263238"/>
              </a:solidFill>
              <a:ln>
                <a:noFill/>
              </a:ln>
            </p:spPr>
            <p:txBody>
              <a:bodyPr spcFirstLastPara="1" wrap="square" lIns="91425" tIns="91425" rIns="91425" bIns="91425" anchor="ctr" anchorCtr="0">
                <a:noAutofit/>
              </a:bodyPr>
              <a:lstStyle/>
              <a:p>
                <a:endParaRPr/>
              </a:p>
            </p:txBody>
          </p:sp>
          <p:sp>
            <p:nvSpPr>
              <p:cNvPr id="1803" name="Google Shape;1803;p56"/>
              <p:cNvSpPr/>
              <p:nvPr/>
            </p:nvSpPr>
            <p:spPr>
              <a:xfrm>
                <a:off x="3909421" y="1942841"/>
                <a:ext cx="14200" cy="28375"/>
              </a:xfrm>
              <a:custGeom>
                <a:avLst/>
                <a:gdLst/>
                <a:ahLst/>
                <a:cxnLst/>
                <a:rect l="l" t="t" r="r" b="b"/>
                <a:pathLst>
                  <a:path w="568" h="1135" extrusionOk="0">
                    <a:moveTo>
                      <a:pt x="267" y="0"/>
                    </a:moveTo>
                    <a:cubicBezTo>
                      <a:pt x="101" y="0"/>
                      <a:pt x="0" y="267"/>
                      <a:pt x="0" y="567"/>
                    </a:cubicBezTo>
                    <a:cubicBezTo>
                      <a:pt x="0" y="901"/>
                      <a:pt x="167" y="1134"/>
                      <a:pt x="301" y="1134"/>
                    </a:cubicBezTo>
                    <a:cubicBezTo>
                      <a:pt x="467" y="1134"/>
                      <a:pt x="568" y="868"/>
                      <a:pt x="568" y="567"/>
                    </a:cubicBezTo>
                    <a:cubicBezTo>
                      <a:pt x="568" y="234"/>
                      <a:pt x="434" y="0"/>
                      <a:pt x="267" y="0"/>
                    </a:cubicBezTo>
                    <a:close/>
                  </a:path>
                </a:pathLst>
              </a:custGeom>
              <a:solidFill>
                <a:srgbClr val="263238"/>
              </a:solidFill>
              <a:ln>
                <a:noFill/>
              </a:ln>
            </p:spPr>
            <p:txBody>
              <a:bodyPr spcFirstLastPara="1" wrap="square" lIns="91425" tIns="91425" rIns="91425" bIns="91425" anchor="ctr" anchorCtr="0">
                <a:noAutofit/>
              </a:bodyPr>
              <a:lstStyle/>
              <a:p>
                <a:endParaRPr/>
              </a:p>
            </p:txBody>
          </p:sp>
          <p:sp>
            <p:nvSpPr>
              <p:cNvPr id="1804" name="Google Shape;1804;p56"/>
              <p:cNvSpPr/>
              <p:nvPr/>
            </p:nvSpPr>
            <p:spPr>
              <a:xfrm>
                <a:off x="3832075" y="1906800"/>
                <a:ext cx="35050" cy="15875"/>
              </a:xfrm>
              <a:custGeom>
                <a:avLst/>
                <a:gdLst/>
                <a:ahLst/>
                <a:cxnLst/>
                <a:rect l="l" t="t" r="r" b="b"/>
                <a:pathLst>
                  <a:path w="1402" h="635" fill="none" extrusionOk="0">
                    <a:moveTo>
                      <a:pt x="0" y="635"/>
                    </a:moveTo>
                    <a:cubicBezTo>
                      <a:pt x="301" y="168"/>
                      <a:pt x="901" y="1"/>
                      <a:pt x="1401" y="234"/>
                    </a:cubicBezTo>
                  </a:path>
                </a:pathLst>
              </a:custGeom>
              <a:noFill/>
              <a:ln w="95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05" name="Google Shape;1805;p56"/>
              <p:cNvSpPr/>
              <p:nvPr/>
            </p:nvSpPr>
            <p:spPr>
              <a:xfrm rot="-380298">
                <a:off x="3897125" y="1909300"/>
                <a:ext cx="38375" cy="24226"/>
              </a:xfrm>
              <a:custGeom>
                <a:avLst/>
                <a:gdLst/>
                <a:ahLst/>
                <a:cxnLst/>
                <a:rect l="l" t="t" r="r" b="b"/>
                <a:pathLst>
                  <a:path w="1535" h="969" fill="none" extrusionOk="0">
                    <a:moveTo>
                      <a:pt x="0" y="368"/>
                    </a:moveTo>
                    <a:cubicBezTo>
                      <a:pt x="0" y="368"/>
                      <a:pt x="734" y="1"/>
                      <a:pt x="1535" y="968"/>
                    </a:cubicBezTo>
                  </a:path>
                </a:pathLst>
              </a:custGeom>
              <a:noFill/>
              <a:ln w="95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06" name="Google Shape;1806;p56"/>
              <p:cNvSpPr/>
              <p:nvPr/>
            </p:nvSpPr>
            <p:spPr>
              <a:xfrm>
                <a:off x="3849575" y="2035225"/>
                <a:ext cx="44225" cy="8375"/>
              </a:xfrm>
              <a:custGeom>
                <a:avLst/>
                <a:gdLst/>
                <a:ahLst/>
                <a:cxnLst/>
                <a:rect l="l" t="t" r="r" b="b"/>
                <a:pathLst>
                  <a:path w="1769" h="335" fill="none" extrusionOk="0">
                    <a:moveTo>
                      <a:pt x="1" y="1"/>
                    </a:moveTo>
                    <a:cubicBezTo>
                      <a:pt x="535" y="268"/>
                      <a:pt x="1168" y="334"/>
                      <a:pt x="1769" y="201"/>
                    </a:cubicBezTo>
                  </a:path>
                </a:pathLst>
              </a:custGeom>
              <a:noFill/>
              <a:ln w="95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07" name="Google Shape;1807;p56"/>
              <p:cNvSpPr/>
              <p:nvPr/>
            </p:nvSpPr>
            <p:spPr>
              <a:xfrm>
                <a:off x="3870425" y="1937675"/>
                <a:ext cx="30050" cy="75075"/>
              </a:xfrm>
              <a:custGeom>
                <a:avLst/>
                <a:gdLst/>
                <a:ahLst/>
                <a:cxnLst/>
                <a:rect l="l" t="t" r="r" b="b"/>
                <a:pathLst>
                  <a:path w="1202" h="3003" fill="none" extrusionOk="0">
                    <a:moveTo>
                      <a:pt x="835" y="0"/>
                    </a:moveTo>
                    <a:cubicBezTo>
                      <a:pt x="835" y="0"/>
                      <a:pt x="1202" y="2735"/>
                      <a:pt x="935" y="2869"/>
                    </a:cubicBezTo>
                    <a:cubicBezTo>
                      <a:pt x="635" y="3002"/>
                      <a:pt x="1" y="2669"/>
                      <a:pt x="1" y="2669"/>
                    </a:cubicBezTo>
                  </a:path>
                </a:pathLst>
              </a:custGeom>
              <a:noFill/>
              <a:ln w="952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1812" name="Google Shape;1812;p56"/>
          <p:cNvSpPr/>
          <p:nvPr/>
        </p:nvSpPr>
        <p:spPr>
          <a:xfrm>
            <a:off x="3105884" y="3562202"/>
            <a:ext cx="715433" cy="755731"/>
          </a:xfrm>
          <a:custGeom>
            <a:avLst/>
            <a:gdLst/>
            <a:ahLst/>
            <a:cxnLst/>
            <a:rect l="l" t="t" r="r" b="b"/>
            <a:pathLst>
              <a:path w="28921" h="30550" extrusionOk="0">
                <a:moveTo>
                  <a:pt x="16514" y="16721"/>
                </a:moveTo>
                <a:cubicBezTo>
                  <a:pt x="16513" y="16721"/>
                  <a:pt x="16512" y="16723"/>
                  <a:pt x="16512" y="16727"/>
                </a:cubicBezTo>
                <a:cubicBezTo>
                  <a:pt x="16495" y="16744"/>
                  <a:pt x="16522" y="16761"/>
                  <a:pt x="16556" y="16774"/>
                </a:cubicBezTo>
                <a:lnTo>
                  <a:pt x="16556" y="16774"/>
                </a:lnTo>
                <a:cubicBezTo>
                  <a:pt x="16537" y="16747"/>
                  <a:pt x="16520" y="16721"/>
                  <a:pt x="16514" y="16721"/>
                </a:cubicBezTo>
                <a:close/>
                <a:moveTo>
                  <a:pt x="18124" y="19524"/>
                </a:moveTo>
                <a:cubicBezTo>
                  <a:pt x="16995" y="19524"/>
                  <a:pt x="16052" y="19990"/>
                  <a:pt x="14711" y="20196"/>
                </a:cubicBezTo>
                <a:cubicBezTo>
                  <a:pt x="14413" y="20239"/>
                  <a:pt x="13667" y="20390"/>
                  <a:pt x="13019" y="20390"/>
                </a:cubicBezTo>
                <a:cubicBezTo>
                  <a:pt x="12679" y="20390"/>
                  <a:pt x="12365" y="20348"/>
                  <a:pt x="12158" y="20227"/>
                </a:cubicBezTo>
                <a:lnTo>
                  <a:pt x="12158" y="20227"/>
                </a:lnTo>
                <a:cubicBezTo>
                  <a:pt x="12183" y="20247"/>
                  <a:pt x="12211" y="20270"/>
                  <a:pt x="12242" y="20296"/>
                </a:cubicBezTo>
                <a:cubicBezTo>
                  <a:pt x="13110" y="21163"/>
                  <a:pt x="14044" y="21997"/>
                  <a:pt x="15011" y="22731"/>
                </a:cubicBezTo>
                <a:cubicBezTo>
                  <a:pt x="15690" y="23208"/>
                  <a:pt x="16864" y="23655"/>
                  <a:pt x="17988" y="23655"/>
                </a:cubicBezTo>
                <a:cubicBezTo>
                  <a:pt x="18907" y="23655"/>
                  <a:pt x="19793" y="23356"/>
                  <a:pt x="20348" y="22531"/>
                </a:cubicBezTo>
                <a:cubicBezTo>
                  <a:pt x="21249" y="21197"/>
                  <a:pt x="20482" y="20029"/>
                  <a:pt x="19181" y="19662"/>
                </a:cubicBezTo>
                <a:cubicBezTo>
                  <a:pt x="18803" y="19564"/>
                  <a:pt x="18455" y="19524"/>
                  <a:pt x="18124" y="19524"/>
                </a:cubicBezTo>
                <a:close/>
                <a:moveTo>
                  <a:pt x="25311" y="0"/>
                </a:moveTo>
                <a:cubicBezTo>
                  <a:pt x="24649" y="0"/>
                  <a:pt x="24004" y="456"/>
                  <a:pt x="23550" y="1116"/>
                </a:cubicBezTo>
                <a:cubicBezTo>
                  <a:pt x="22550" y="2417"/>
                  <a:pt x="22516" y="4051"/>
                  <a:pt x="22283" y="5886"/>
                </a:cubicBezTo>
                <a:cubicBezTo>
                  <a:pt x="22216" y="6720"/>
                  <a:pt x="22049" y="7587"/>
                  <a:pt x="21883" y="8421"/>
                </a:cubicBezTo>
                <a:cubicBezTo>
                  <a:pt x="21849" y="8488"/>
                  <a:pt x="21616" y="8921"/>
                  <a:pt x="21616" y="9021"/>
                </a:cubicBezTo>
                <a:cubicBezTo>
                  <a:pt x="21605" y="9044"/>
                  <a:pt x="21597" y="9051"/>
                  <a:pt x="21592" y="9051"/>
                </a:cubicBezTo>
                <a:cubicBezTo>
                  <a:pt x="21582" y="9051"/>
                  <a:pt x="21582" y="9021"/>
                  <a:pt x="21582" y="9021"/>
                </a:cubicBezTo>
                <a:cubicBezTo>
                  <a:pt x="21182" y="9855"/>
                  <a:pt x="20748" y="10689"/>
                  <a:pt x="20315" y="11490"/>
                </a:cubicBezTo>
                <a:cubicBezTo>
                  <a:pt x="20715" y="10322"/>
                  <a:pt x="21182" y="8754"/>
                  <a:pt x="21449" y="7620"/>
                </a:cubicBezTo>
                <a:cubicBezTo>
                  <a:pt x="21916" y="5752"/>
                  <a:pt x="21983" y="2717"/>
                  <a:pt x="19714" y="2617"/>
                </a:cubicBezTo>
                <a:cubicBezTo>
                  <a:pt x="19668" y="2614"/>
                  <a:pt x="19623" y="2613"/>
                  <a:pt x="19579" y="2613"/>
                </a:cubicBezTo>
                <a:cubicBezTo>
                  <a:pt x="18028" y="2613"/>
                  <a:pt x="17711" y="4287"/>
                  <a:pt x="17646" y="5552"/>
                </a:cubicBezTo>
                <a:cubicBezTo>
                  <a:pt x="17546" y="7253"/>
                  <a:pt x="18213" y="8354"/>
                  <a:pt x="19047" y="9922"/>
                </a:cubicBezTo>
                <a:cubicBezTo>
                  <a:pt x="19214" y="10289"/>
                  <a:pt x="19914" y="11456"/>
                  <a:pt x="19981" y="12057"/>
                </a:cubicBezTo>
                <a:cubicBezTo>
                  <a:pt x="19948" y="12090"/>
                  <a:pt x="19948" y="12157"/>
                  <a:pt x="19881" y="12224"/>
                </a:cubicBezTo>
                <a:cubicBezTo>
                  <a:pt x="19881" y="12224"/>
                  <a:pt x="19855" y="12234"/>
                  <a:pt x="19824" y="12243"/>
                </a:cubicBezTo>
                <a:lnTo>
                  <a:pt x="19824" y="12243"/>
                </a:lnTo>
                <a:cubicBezTo>
                  <a:pt x="19801" y="12230"/>
                  <a:pt x="19767" y="12214"/>
                  <a:pt x="19741" y="12214"/>
                </a:cubicBezTo>
                <a:cubicBezTo>
                  <a:pt x="19730" y="12214"/>
                  <a:pt x="19721" y="12217"/>
                  <a:pt x="19714" y="12224"/>
                </a:cubicBezTo>
                <a:cubicBezTo>
                  <a:pt x="19714" y="12246"/>
                  <a:pt x="19733" y="12253"/>
                  <a:pt x="19758" y="12253"/>
                </a:cubicBezTo>
                <a:cubicBezTo>
                  <a:pt x="19778" y="12253"/>
                  <a:pt x="19802" y="12248"/>
                  <a:pt x="19824" y="12243"/>
                </a:cubicBezTo>
                <a:lnTo>
                  <a:pt x="19824" y="12243"/>
                </a:lnTo>
                <a:cubicBezTo>
                  <a:pt x="19838" y="12250"/>
                  <a:pt x="19848" y="12257"/>
                  <a:pt x="19848" y="12257"/>
                </a:cubicBezTo>
                <a:cubicBezTo>
                  <a:pt x="18980" y="13725"/>
                  <a:pt x="18013" y="15092"/>
                  <a:pt x="16946" y="16393"/>
                </a:cubicBezTo>
                <a:cubicBezTo>
                  <a:pt x="16879" y="16493"/>
                  <a:pt x="16779" y="16593"/>
                  <a:pt x="16679" y="16693"/>
                </a:cubicBezTo>
                <a:cubicBezTo>
                  <a:pt x="16946" y="15259"/>
                  <a:pt x="17213" y="13758"/>
                  <a:pt x="17379" y="12357"/>
                </a:cubicBezTo>
                <a:cubicBezTo>
                  <a:pt x="17573" y="10615"/>
                  <a:pt x="17173" y="7811"/>
                  <a:pt x="15154" y="7811"/>
                </a:cubicBezTo>
                <a:cubicBezTo>
                  <a:pt x="15086" y="7811"/>
                  <a:pt x="15016" y="7814"/>
                  <a:pt x="14944" y="7820"/>
                </a:cubicBezTo>
                <a:cubicBezTo>
                  <a:pt x="13343" y="7954"/>
                  <a:pt x="13176" y="9588"/>
                  <a:pt x="13276" y="10856"/>
                </a:cubicBezTo>
                <a:cubicBezTo>
                  <a:pt x="13410" y="12457"/>
                  <a:pt x="14277" y="13458"/>
                  <a:pt x="15311" y="14792"/>
                </a:cubicBezTo>
                <a:cubicBezTo>
                  <a:pt x="15545" y="15126"/>
                  <a:pt x="16545" y="16126"/>
                  <a:pt x="16645" y="16727"/>
                </a:cubicBezTo>
                <a:cubicBezTo>
                  <a:pt x="16645" y="16760"/>
                  <a:pt x="16645" y="16760"/>
                  <a:pt x="16645" y="16794"/>
                </a:cubicBezTo>
                <a:cubicBezTo>
                  <a:pt x="16629" y="16794"/>
                  <a:pt x="16589" y="16786"/>
                  <a:pt x="16556" y="16774"/>
                </a:cubicBezTo>
                <a:lnTo>
                  <a:pt x="16556" y="16774"/>
                </a:lnTo>
                <a:cubicBezTo>
                  <a:pt x="16576" y="16800"/>
                  <a:pt x="16597" y="16827"/>
                  <a:pt x="16612" y="16827"/>
                </a:cubicBezTo>
                <a:cubicBezTo>
                  <a:pt x="16012" y="17461"/>
                  <a:pt x="15345" y="18094"/>
                  <a:pt x="14644" y="18662"/>
                </a:cubicBezTo>
                <a:cubicBezTo>
                  <a:pt x="13877" y="19129"/>
                  <a:pt x="13076" y="19529"/>
                  <a:pt x="12242" y="19896"/>
                </a:cubicBezTo>
                <a:cubicBezTo>
                  <a:pt x="12776" y="18862"/>
                  <a:pt x="13143" y="17761"/>
                  <a:pt x="13376" y="16660"/>
                </a:cubicBezTo>
                <a:cubicBezTo>
                  <a:pt x="13710" y="14959"/>
                  <a:pt x="13610" y="12057"/>
                  <a:pt x="11542" y="11723"/>
                </a:cubicBezTo>
                <a:cubicBezTo>
                  <a:pt x="11428" y="11706"/>
                  <a:pt x="11319" y="11698"/>
                  <a:pt x="11216" y="11698"/>
                </a:cubicBezTo>
                <a:cubicBezTo>
                  <a:pt x="9940" y="11698"/>
                  <a:pt x="9538" y="12983"/>
                  <a:pt x="9507" y="14125"/>
                </a:cubicBezTo>
                <a:cubicBezTo>
                  <a:pt x="9407" y="15659"/>
                  <a:pt x="10174" y="16693"/>
                  <a:pt x="11008" y="18094"/>
                </a:cubicBezTo>
                <a:cubicBezTo>
                  <a:pt x="11208" y="18395"/>
                  <a:pt x="11975" y="19462"/>
                  <a:pt x="12076" y="19963"/>
                </a:cubicBezTo>
                <a:cubicBezTo>
                  <a:pt x="10875" y="20596"/>
                  <a:pt x="9607" y="21163"/>
                  <a:pt x="8406" y="21831"/>
                </a:cubicBezTo>
                <a:cubicBezTo>
                  <a:pt x="8773" y="20730"/>
                  <a:pt x="9007" y="19629"/>
                  <a:pt x="9107" y="18495"/>
                </a:cubicBezTo>
                <a:cubicBezTo>
                  <a:pt x="9207" y="16827"/>
                  <a:pt x="8373" y="14492"/>
                  <a:pt x="6438" y="14392"/>
                </a:cubicBezTo>
                <a:cubicBezTo>
                  <a:pt x="6401" y="14390"/>
                  <a:pt x="6364" y="14389"/>
                  <a:pt x="6328" y="14389"/>
                </a:cubicBezTo>
                <a:cubicBezTo>
                  <a:pt x="4983" y="14389"/>
                  <a:pt x="4608" y="15590"/>
                  <a:pt x="4770" y="16727"/>
                </a:cubicBezTo>
                <a:cubicBezTo>
                  <a:pt x="4970" y="18195"/>
                  <a:pt x="5871" y="18995"/>
                  <a:pt x="6939" y="20129"/>
                </a:cubicBezTo>
                <a:cubicBezTo>
                  <a:pt x="7172" y="20396"/>
                  <a:pt x="8239" y="21297"/>
                  <a:pt x="8340" y="21831"/>
                </a:cubicBezTo>
                <a:cubicBezTo>
                  <a:pt x="6972" y="22664"/>
                  <a:pt x="5638" y="23432"/>
                  <a:pt x="4637" y="24666"/>
                </a:cubicBezTo>
                <a:cubicBezTo>
                  <a:pt x="4637" y="24666"/>
                  <a:pt x="4604" y="24633"/>
                  <a:pt x="4604" y="24633"/>
                </a:cubicBezTo>
                <a:cubicBezTo>
                  <a:pt x="4577" y="24633"/>
                  <a:pt x="4614" y="24675"/>
                  <a:pt x="4613" y="24675"/>
                </a:cubicBezTo>
                <a:cubicBezTo>
                  <a:pt x="4613" y="24675"/>
                  <a:pt x="4610" y="24673"/>
                  <a:pt x="4604" y="24666"/>
                </a:cubicBezTo>
                <a:cubicBezTo>
                  <a:pt x="4604" y="24666"/>
                  <a:pt x="4584" y="24765"/>
                  <a:pt x="4575" y="24765"/>
                </a:cubicBezTo>
                <a:cubicBezTo>
                  <a:pt x="4572" y="24765"/>
                  <a:pt x="4570" y="24756"/>
                  <a:pt x="4570" y="24733"/>
                </a:cubicBezTo>
                <a:cubicBezTo>
                  <a:pt x="4470" y="23532"/>
                  <a:pt x="4704" y="22564"/>
                  <a:pt x="4637" y="21197"/>
                </a:cubicBezTo>
                <a:cubicBezTo>
                  <a:pt x="4605" y="19634"/>
                  <a:pt x="3567" y="17614"/>
                  <a:pt x="1786" y="17614"/>
                </a:cubicBezTo>
                <a:cubicBezTo>
                  <a:pt x="1704" y="17614"/>
                  <a:pt x="1620" y="17619"/>
                  <a:pt x="1535" y="17627"/>
                </a:cubicBezTo>
                <a:cubicBezTo>
                  <a:pt x="100" y="17761"/>
                  <a:pt x="0" y="19229"/>
                  <a:pt x="367" y="20363"/>
                </a:cubicBezTo>
                <a:cubicBezTo>
                  <a:pt x="834" y="21730"/>
                  <a:pt x="1701" y="22364"/>
                  <a:pt x="2902" y="23298"/>
                </a:cubicBezTo>
                <a:cubicBezTo>
                  <a:pt x="3236" y="23532"/>
                  <a:pt x="4337" y="24232"/>
                  <a:pt x="4537" y="24766"/>
                </a:cubicBezTo>
                <a:cubicBezTo>
                  <a:pt x="3436" y="26467"/>
                  <a:pt x="2569" y="28268"/>
                  <a:pt x="1968" y="30203"/>
                </a:cubicBezTo>
                <a:lnTo>
                  <a:pt x="2135" y="30270"/>
                </a:lnTo>
                <a:cubicBezTo>
                  <a:pt x="2736" y="28335"/>
                  <a:pt x="3603" y="26534"/>
                  <a:pt x="4704" y="24866"/>
                </a:cubicBezTo>
                <a:cubicBezTo>
                  <a:pt x="5237" y="25967"/>
                  <a:pt x="5804" y="27034"/>
                  <a:pt x="6472" y="28068"/>
                </a:cubicBezTo>
                <a:cubicBezTo>
                  <a:pt x="7287" y="29226"/>
                  <a:pt x="8705" y="30550"/>
                  <a:pt x="10184" y="30550"/>
                </a:cubicBezTo>
                <a:cubicBezTo>
                  <a:pt x="10580" y="30550"/>
                  <a:pt x="10981" y="30455"/>
                  <a:pt x="11375" y="30237"/>
                </a:cubicBezTo>
                <a:cubicBezTo>
                  <a:pt x="12743" y="29469"/>
                  <a:pt x="12342" y="28068"/>
                  <a:pt x="11375" y="27168"/>
                </a:cubicBezTo>
                <a:cubicBezTo>
                  <a:pt x="10174" y="26000"/>
                  <a:pt x="8706" y="25800"/>
                  <a:pt x="7005" y="25400"/>
                </a:cubicBezTo>
                <a:cubicBezTo>
                  <a:pt x="6638" y="25300"/>
                  <a:pt x="5271" y="25100"/>
                  <a:pt x="4804" y="24799"/>
                </a:cubicBezTo>
                <a:cubicBezTo>
                  <a:pt x="5738" y="23532"/>
                  <a:pt x="7105" y="22765"/>
                  <a:pt x="8473" y="21997"/>
                </a:cubicBezTo>
                <a:cubicBezTo>
                  <a:pt x="8973" y="23065"/>
                  <a:pt x="9540" y="24132"/>
                  <a:pt x="10174" y="25133"/>
                </a:cubicBezTo>
                <a:cubicBezTo>
                  <a:pt x="10950" y="26297"/>
                  <a:pt x="12408" y="27501"/>
                  <a:pt x="13879" y="27501"/>
                </a:cubicBezTo>
                <a:cubicBezTo>
                  <a:pt x="14305" y="27501"/>
                  <a:pt x="14732" y="27400"/>
                  <a:pt x="15144" y="27168"/>
                </a:cubicBezTo>
                <a:cubicBezTo>
                  <a:pt x="16512" y="26400"/>
                  <a:pt x="16245" y="24999"/>
                  <a:pt x="15244" y="24132"/>
                </a:cubicBezTo>
                <a:cubicBezTo>
                  <a:pt x="14044" y="23065"/>
                  <a:pt x="12709" y="23031"/>
                  <a:pt x="11008" y="22631"/>
                </a:cubicBezTo>
                <a:cubicBezTo>
                  <a:pt x="10608" y="22531"/>
                  <a:pt x="9040" y="22364"/>
                  <a:pt x="8540" y="21964"/>
                </a:cubicBezTo>
                <a:cubicBezTo>
                  <a:pt x="9654" y="21341"/>
                  <a:pt x="10898" y="20815"/>
                  <a:pt x="12048" y="20195"/>
                </a:cubicBezTo>
                <a:lnTo>
                  <a:pt x="12048" y="20195"/>
                </a:lnTo>
                <a:cubicBezTo>
                  <a:pt x="12053" y="20200"/>
                  <a:pt x="12057" y="20205"/>
                  <a:pt x="12061" y="20210"/>
                </a:cubicBezTo>
                <a:lnTo>
                  <a:pt x="12061" y="20210"/>
                </a:lnTo>
                <a:cubicBezTo>
                  <a:pt x="12056" y="20208"/>
                  <a:pt x="12052" y="20207"/>
                  <a:pt x="12050" y="20207"/>
                </a:cubicBezTo>
                <a:cubicBezTo>
                  <a:pt x="12042" y="20207"/>
                  <a:pt x="12053" y="20218"/>
                  <a:pt x="12109" y="20263"/>
                </a:cubicBezTo>
                <a:cubicBezTo>
                  <a:pt x="12124" y="20277"/>
                  <a:pt x="12130" y="20284"/>
                  <a:pt x="12130" y="20284"/>
                </a:cubicBezTo>
                <a:cubicBezTo>
                  <a:pt x="12130" y="20284"/>
                  <a:pt x="12096" y="20248"/>
                  <a:pt x="12061" y="20210"/>
                </a:cubicBezTo>
                <a:lnTo>
                  <a:pt x="12061" y="20210"/>
                </a:lnTo>
                <a:cubicBezTo>
                  <a:pt x="12072" y="20213"/>
                  <a:pt x="12089" y="20218"/>
                  <a:pt x="12102" y="20218"/>
                </a:cubicBezTo>
                <a:cubicBezTo>
                  <a:pt x="12112" y="20218"/>
                  <a:pt x="12120" y="20215"/>
                  <a:pt x="12121" y="20204"/>
                </a:cubicBezTo>
                <a:lnTo>
                  <a:pt x="12121" y="20204"/>
                </a:lnTo>
                <a:cubicBezTo>
                  <a:pt x="12133" y="20212"/>
                  <a:pt x="12145" y="20220"/>
                  <a:pt x="12158" y="20227"/>
                </a:cubicBezTo>
                <a:lnTo>
                  <a:pt x="12158" y="20227"/>
                </a:lnTo>
                <a:cubicBezTo>
                  <a:pt x="12145" y="20217"/>
                  <a:pt x="12132" y="20207"/>
                  <a:pt x="12121" y="20198"/>
                </a:cubicBezTo>
                <a:lnTo>
                  <a:pt x="12121" y="20198"/>
                </a:lnTo>
                <a:cubicBezTo>
                  <a:pt x="12121" y="20196"/>
                  <a:pt x="12120" y="20193"/>
                  <a:pt x="12120" y="20190"/>
                </a:cubicBezTo>
                <a:lnTo>
                  <a:pt x="12120" y="20190"/>
                </a:lnTo>
                <a:cubicBezTo>
                  <a:pt x="12118" y="20191"/>
                  <a:pt x="12116" y="20192"/>
                  <a:pt x="12114" y="20193"/>
                </a:cubicBezTo>
                <a:lnTo>
                  <a:pt x="12114" y="20193"/>
                </a:lnTo>
                <a:cubicBezTo>
                  <a:pt x="12105" y="20186"/>
                  <a:pt x="12097" y="20179"/>
                  <a:pt x="12089" y="20173"/>
                </a:cubicBezTo>
                <a:lnTo>
                  <a:pt x="12089" y="20173"/>
                </a:lnTo>
                <a:cubicBezTo>
                  <a:pt x="12075" y="20181"/>
                  <a:pt x="12062" y="20188"/>
                  <a:pt x="12048" y="20195"/>
                </a:cubicBezTo>
                <a:lnTo>
                  <a:pt x="12048" y="20195"/>
                </a:lnTo>
                <a:cubicBezTo>
                  <a:pt x="12009" y="20152"/>
                  <a:pt x="11974" y="20108"/>
                  <a:pt x="11988" y="20108"/>
                </a:cubicBezTo>
                <a:cubicBezTo>
                  <a:pt x="11997" y="20108"/>
                  <a:pt x="12027" y="20126"/>
                  <a:pt x="12089" y="20173"/>
                </a:cubicBezTo>
                <a:lnTo>
                  <a:pt x="12089" y="20173"/>
                </a:lnTo>
                <a:cubicBezTo>
                  <a:pt x="12096" y="20170"/>
                  <a:pt x="12102" y="20166"/>
                  <a:pt x="12109" y="20163"/>
                </a:cubicBezTo>
                <a:lnTo>
                  <a:pt x="12109" y="20163"/>
                </a:lnTo>
                <a:cubicBezTo>
                  <a:pt x="12114" y="20174"/>
                  <a:pt x="12118" y="20183"/>
                  <a:pt x="12120" y="20190"/>
                </a:cubicBezTo>
                <a:lnTo>
                  <a:pt x="12120" y="20190"/>
                </a:lnTo>
                <a:cubicBezTo>
                  <a:pt x="12952" y="19726"/>
                  <a:pt x="13980" y="19360"/>
                  <a:pt x="14744" y="18828"/>
                </a:cubicBezTo>
                <a:cubicBezTo>
                  <a:pt x="15445" y="18228"/>
                  <a:pt x="16112" y="17594"/>
                  <a:pt x="16746" y="16927"/>
                </a:cubicBezTo>
                <a:cubicBezTo>
                  <a:pt x="17780" y="17661"/>
                  <a:pt x="18347" y="18161"/>
                  <a:pt x="19581" y="18795"/>
                </a:cubicBezTo>
                <a:cubicBezTo>
                  <a:pt x="20260" y="19115"/>
                  <a:pt x="21041" y="19302"/>
                  <a:pt x="21809" y="19302"/>
                </a:cubicBezTo>
                <a:cubicBezTo>
                  <a:pt x="23042" y="19302"/>
                  <a:pt x="24240" y="18820"/>
                  <a:pt x="24918" y="17627"/>
                </a:cubicBezTo>
                <a:cubicBezTo>
                  <a:pt x="25719" y="16226"/>
                  <a:pt x="24951" y="14959"/>
                  <a:pt x="23550" y="14659"/>
                </a:cubicBezTo>
                <a:cubicBezTo>
                  <a:pt x="23266" y="14599"/>
                  <a:pt x="22999" y="14572"/>
                  <a:pt x="22743" y="14572"/>
                </a:cubicBezTo>
                <a:cubicBezTo>
                  <a:pt x="21440" y="14572"/>
                  <a:pt x="20442" y="15274"/>
                  <a:pt x="19047" y="15860"/>
                </a:cubicBezTo>
                <a:cubicBezTo>
                  <a:pt x="18714" y="15993"/>
                  <a:pt x="17479" y="16693"/>
                  <a:pt x="16946" y="16727"/>
                </a:cubicBezTo>
                <a:cubicBezTo>
                  <a:pt x="17012" y="16660"/>
                  <a:pt x="17046" y="16593"/>
                  <a:pt x="17112" y="16527"/>
                </a:cubicBezTo>
                <a:cubicBezTo>
                  <a:pt x="18213" y="15192"/>
                  <a:pt x="19181" y="13791"/>
                  <a:pt x="20081" y="12290"/>
                </a:cubicBezTo>
                <a:cubicBezTo>
                  <a:pt x="21215" y="12591"/>
                  <a:pt x="22350" y="12824"/>
                  <a:pt x="23517" y="12991"/>
                </a:cubicBezTo>
                <a:cubicBezTo>
                  <a:pt x="23726" y="13016"/>
                  <a:pt x="23942" y="13029"/>
                  <a:pt x="24162" y="13029"/>
                </a:cubicBezTo>
                <a:cubicBezTo>
                  <a:pt x="25976" y="13029"/>
                  <a:pt x="28045" y="12160"/>
                  <a:pt x="28521" y="10256"/>
                </a:cubicBezTo>
                <a:cubicBezTo>
                  <a:pt x="28921" y="8688"/>
                  <a:pt x="27887" y="7720"/>
                  <a:pt x="26452" y="7720"/>
                </a:cubicBezTo>
                <a:cubicBezTo>
                  <a:pt x="24651" y="7754"/>
                  <a:pt x="23584" y="9188"/>
                  <a:pt x="22183" y="10389"/>
                </a:cubicBezTo>
                <a:cubicBezTo>
                  <a:pt x="21916" y="10656"/>
                  <a:pt x="20748" y="11790"/>
                  <a:pt x="20248" y="12023"/>
                </a:cubicBezTo>
                <a:cubicBezTo>
                  <a:pt x="20848" y="10989"/>
                  <a:pt x="21449" y="9855"/>
                  <a:pt x="21983" y="8688"/>
                </a:cubicBezTo>
                <a:cubicBezTo>
                  <a:pt x="22983" y="7787"/>
                  <a:pt x="24184" y="6553"/>
                  <a:pt x="25051" y="5586"/>
                </a:cubicBezTo>
                <a:cubicBezTo>
                  <a:pt x="26319" y="4218"/>
                  <a:pt x="27887" y="2083"/>
                  <a:pt x="26519" y="582"/>
                </a:cubicBezTo>
                <a:cubicBezTo>
                  <a:pt x="26137" y="174"/>
                  <a:pt x="25721" y="0"/>
                  <a:pt x="2531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821" name="Google Shape;1821;p56"/>
          <p:cNvGrpSpPr/>
          <p:nvPr/>
        </p:nvGrpSpPr>
        <p:grpSpPr>
          <a:xfrm>
            <a:off x="1186292" y="1135076"/>
            <a:ext cx="3805903" cy="4865674"/>
            <a:chOff x="2212300" y="2064950"/>
            <a:chExt cx="1239600" cy="1976700"/>
          </a:xfrm>
        </p:grpSpPr>
        <p:sp>
          <p:nvSpPr>
            <p:cNvPr id="1822" name="Google Shape;1822;p56"/>
            <p:cNvSpPr/>
            <p:nvPr/>
          </p:nvSpPr>
          <p:spPr>
            <a:xfrm>
              <a:off x="2212300" y="2064950"/>
              <a:ext cx="1239600" cy="1976700"/>
            </a:xfrm>
            <a:prstGeom prst="roundRect">
              <a:avLst>
                <a:gd name="adj" fmla="val 12691"/>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3" name="Google Shape;1823;p56"/>
            <p:cNvSpPr/>
            <p:nvPr/>
          </p:nvSpPr>
          <p:spPr>
            <a:xfrm>
              <a:off x="2802456" y="3903450"/>
              <a:ext cx="59196" cy="57772"/>
            </a:xfrm>
            <a:custGeom>
              <a:avLst/>
              <a:gdLst/>
              <a:ahLst/>
              <a:cxnLst/>
              <a:rect l="l" t="t" r="r" b="b"/>
              <a:pathLst>
                <a:path w="1369" h="1336" extrusionOk="0">
                  <a:moveTo>
                    <a:pt x="668" y="1"/>
                  </a:moveTo>
                  <a:cubicBezTo>
                    <a:pt x="301" y="1"/>
                    <a:pt x="0" y="301"/>
                    <a:pt x="0" y="668"/>
                  </a:cubicBezTo>
                  <a:cubicBezTo>
                    <a:pt x="0" y="1035"/>
                    <a:pt x="301" y="1335"/>
                    <a:pt x="668" y="1335"/>
                  </a:cubicBezTo>
                  <a:cubicBezTo>
                    <a:pt x="1068" y="1335"/>
                    <a:pt x="1368" y="1035"/>
                    <a:pt x="1368" y="668"/>
                  </a:cubicBezTo>
                  <a:cubicBezTo>
                    <a:pt x="1368" y="301"/>
                    <a:pt x="1068" y="1"/>
                    <a:pt x="668" y="1"/>
                  </a:cubicBezTo>
                  <a:close/>
                </a:path>
              </a:pathLst>
            </a:custGeom>
            <a:solidFill>
              <a:srgbClr val="263238"/>
            </a:solidFill>
            <a:ln>
              <a:noFill/>
            </a:ln>
          </p:spPr>
          <p:txBody>
            <a:bodyPr spcFirstLastPara="1" wrap="square" lIns="91425" tIns="91425" rIns="91425" bIns="91425" anchor="ctr" anchorCtr="0">
              <a:noAutofit/>
            </a:bodyPr>
            <a:lstStyle/>
            <a:p>
              <a:endParaRPr/>
            </a:p>
          </p:txBody>
        </p:sp>
      </p:grpSp>
      <p:sp>
        <p:nvSpPr>
          <p:cNvPr id="2" name="Rectángulo 1"/>
          <p:cNvSpPr/>
          <p:nvPr/>
        </p:nvSpPr>
        <p:spPr>
          <a:xfrm>
            <a:off x="5074204" y="3633553"/>
            <a:ext cx="4069796" cy="923330"/>
          </a:xfrm>
          <a:prstGeom prst="rect">
            <a:avLst/>
          </a:prstGeom>
        </p:spPr>
        <p:txBody>
          <a:bodyPr wrap="square">
            <a:spAutoFit/>
          </a:bodyPr>
          <a:lstStyle/>
          <a:p>
            <a:r>
              <a:rPr lang="es-MX" dirty="0">
                <a:latin typeface="Century Gothic" panose="020B0502020202020204" pitchFamily="34" charset="0"/>
                <a:hlinkClick r:id="rId3"/>
              </a:rPr>
              <a:t>https://tabasco.gob.mx/programas-federales-setab</a:t>
            </a:r>
            <a:endParaRPr lang="es-MX" dirty="0">
              <a:latin typeface="Century Gothic" panose="020B0502020202020204" pitchFamily="34" charset="0"/>
            </a:endParaRPr>
          </a:p>
          <a:p>
            <a:endParaRPr lang="es-MX" dirty="0">
              <a:latin typeface="Berlin Sans FB" panose="020E0602020502020306" pitchFamily="34" charset="0"/>
            </a:endParaRPr>
          </a:p>
        </p:txBody>
      </p:sp>
      <p:sp>
        <p:nvSpPr>
          <p:cNvPr id="56" name="Google Shape;688;p37"/>
          <p:cNvSpPr txBox="1">
            <a:spLocks/>
          </p:cNvSpPr>
          <p:nvPr/>
        </p:nvSpPr>
        <p:spPr>
          <a:xfrm>
            <a:off x="1575264" y="891047"/>
            <a:ext cx="6151125" cy="118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2pPr>
            <a:lvl3pPr marR="0" lvl="2"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3pPr>
            <a:lvl4pPr marR="0" lvl="3"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4pPr>
            <a:lvl5pPr marR="0" lvl="4"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5pPr>
            <a:lvl6pPr marR="0" lvl="5"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6pPr>
            <a:lvl7pPr marR="0" lvl="6"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7pPr>
            <a:lvl8pPr marR="0" lvl="7"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8pPr>
            <a:lvl9pPr marR="0" lvl="8" algn="l" rtl="0">
              <a:lnSpc>
                <a:spcPct val="100000"/>
              </a:lnSpc>
              <a:spcBef>
                <a:spcPts val="0"/>
              </a:spcBef>
              <a:spcAft>
                <a:spcPts val="0"/>
              </a:spcAft>
              <a:buClr>
                <a:schemeClr val="dk1"/>
              </a:buClr>
              <a:buSzPts val="2400"/>
              <a:buFont typeface="Montserrat Light"/>
              <a:buNone/>
              <a:defRPr sz="2400" b="0" i="0" u="none" strike="noStrike" cap="none">
                <a:solidFill>
                  <a:schemeClr val="dk1"/>
                </a:solidFill>
                <a:latin typeface="Montserrat Light"/>
                <a:ea typeface="Montserrat Light"/>
                <a:cs typeface="Montserrat Light"/>
                <a:sym typeface="Montserrat Light"/>
              </a:defRPr>
            </a:lvl9pPr>
          </a:lstStyle>
          <a:p>
            <a:r>
              <a:rPr lang="es-MX" sz="3200" b="1" dirty="0">
                <a:solidFill>
                  <a:schemeClr val="tx2"/>
                </a:solidFill>
                <a:latin typeface="Century Gothic" panose="020B0502020202020204" pitchFamily="34" charset="0"/>
              </a:rPr>
              <a:t>Página Oficial de la SETAB</a:t>
            </a:r>
          </a:p>
        </p:txBody>
      </p:sp>
      <p:sp>
        <p:nvSpPr>
          <p:cNvPr id="38" name="Rectángulo 37"/>
          <p:cNvSpPr/>
          <p:nvPr/>
        </p:nvSpPr>
        <p:spPr>
          <a:xfrm>
            <a:off x="2405551" y="5860665"/>
            <a:ext cx="4305351" cy="169277"/>
          </a:xfrm>
          <a:prstGeom prst="rect">
            <a:avLst/>
          </a:prstGeom>
        </p:spPr>
        <p:txBody>
          <a:bodyPr wrap="square">
            <a:spAutoFit/>
          </a:bodyPr>
          <a:lstStyle/>
          <a:p>
            <a:r>
              <a:rPr lang="es-MX" sz="500" b="1" i="1" dirty="0">
                <a:latin typeface="Century Gothic" panose="020B0502020202020204" pitchFamily="34" charset="0"/>
              </a:rPr>
              <a:t>“Este programa es público, ajeno a cualquier partido político. Queda prohibido el uso para fines distintos al desarrollo social”. </a:t>
            </a:r>
          </a:p>
        </p:txBody>
      </p:sp>
      <p:pic>
        <p:nvPicPr>
          <p:cNvPr id="39" name="Imagen 38"/>
          <p:cNvPicPr>
            <a:picLocks noChangeAspect="1"/>
          </p:cNvPicPr>
          <p:nvPr/>
        </p:nvPicPr>
        <p:blipFill rotWithShape="1">
          <a:blip r:embed="rId4"/>
          <a:srcRect l="17067" t="7656" r="34828" b="11879"/>
          <a:stretch/>
        </p:blipFill>
        <p:spPr>
          <a:xfrm>
            <a:off x="1352640" y="2259134"/>
            <a:ext cx="3215180" cy="3025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Imagen 36">
            <a:extLst>
              <a:ext uri="{FF2B5EF4-FFF2-40B4-BE49-F238E27FC236}">
                <a16:creationId xmlns:a16="http://schemas.microsoft.com/office/drawing/2014/main" id="{AA0A1386-7671-43B1-8D9B-30E862ECCEC4}"/>
              </a:ext>
            </a:extLst>
          </p:cNvPr>
          <p:cNvPicPr/>
          <p:nvPr/>
        </p:nvPicPr>
        <p:blipFill rotWithShape="1">
          <a:blip r:embed="rId5"/>
          <a:srcRect l="21342" t="53619" r="35477" b="28429"/>
          <a:stretch/>
        </p:blipFill>
        <p:spPr>
          <a:xfrm>
            <a:off x="0" y="-44370"/>
            <a:ext cx="3948430" cy="923290"/>
          </a:xfrm>
          <a:prstGeom prst="rect">
            <a:avLst/>
          </a:prstGeom>
        </p:spPr>
      </p:pic>
    </p:spTree>
    <p:extLst>
      <p:ext uri="{BB962C8B-B14F-4D97-AF65-F5344CB8AC3E}">
        <p14:creationId xmlns:p14="http://schemas.microsoft.com/office/powerpoint/2010/main" val="28171165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A673D0-1BD0-425A-9F22-2324D7B9A2F6}"/>
              </a:ext>
            </a:extLst>
          </p:cNvPr>
          <p:cNvSpPr txBox="1"/>
          <p:nvPr/>
        </p:nvSpPr>
        <p:spPr>
          <a:xfrm>
            <a:off x="1985211" y="1988218"/>
            <a:ext cx="184731" cy="307777"/>
          </a:xfrm>
          <a:prstGeom prst="rect">
            <a:avLst/>
          </a:prstGeom>
          <a:noFill/>
        </p:spPr>
        <p:txBody>
          <a:bodyPr wrap="none" rtlCol="0">
            <a:spAutoFit/>
          </a:bodyPr>
          <a:lstStyle/>
          <a:p>
            <a:endParaRPr lang="es-MX" sz="1400" dirty="0"/>
          </a:p>
        </p:txBody>
      </p:sp>
      <p:sp>
        <p:nvSpPr>
          <p:cNvPr id="6" name="CuadroTexto 5">
            <a:extLst>
              <a:ext uri="{FF2B5EF4-FFF2-40B4-BE49-F238E27FC236}">
                <a16:creationId xmlns:a16="http://schemas.microsoft.com/office/drawing/2014/main" id="{F0ACF566-1D42-4E8E-BFCA-149094029DA0}"/>
              </a:ext>
            </a:extLst>
          </p:cNvPr>
          <p:cNvSpPr txBox="1"/>
          <p:nvPr/>
        </p:nvSpPr>
        <p:spPr>
          <a:xfrm>
            <a:off x="4855379" y="2858390"/>
            <a:ext cx="4120631" cy="646331"/>
          </a:xfrm>
          <a:prstGeom prst="rect">
            <a:avLst/>
          </a:prstGeom>
          <a:noFill/>
          <a:ln w="28575">
            <a:solidFill>
              <a:srgbClr val="C00000"/>
            </a:solidFill>
          </a:ln>
        </p:spPr>
        <p:txBody>
          <a:bodyPr wrap="square">
            <a:spAutoFit/>
          </a:bodyPr>
          <a:lstStyle/>
          <a:p>
            <a:r>
              <a:rPr lang="es-ES" sz="1200" b="1" dirty="0"/>
              <a:t>L.E.E. Cecilia del Rosario Magaña Jerónimo</a:t>
            </a:r>
          </a:p>
          <a:p>
            <a:r>
              <a:rPr lang="es-ES" sz="1200" b="1" dirty="0"/>
              <a:t>Apoyo Operativo</a:t>
            </a:r>
          </a:p>
          <a:p>
            <a:r>
              <a:rPr lang="es-ES" sz="1200" b="1" dirty="0"/>
              <a:t> </a:t>
            </a:r>
            <a:r>
              <a:rPr lang="es-ES" sz="1200" b="1" dirty="0" err="1">
                <a:solidFill>
                  <a:schemeClr val="accent6">
                    <a:lumMod val="75000"/>
                  </a:schemeClr>
                </a:solidFill>
              </a:rPr>
              <a:t>cel</a:t>
            </a:r>
            <a:r>
              <a:rPr lang="es-ES" sz="1200" b="1" dirty="0">
                <a:solidFill>
                  <a:schemeClr val="accent6">
                    <a:lumMod val="75000"/>
                  </a:schemeClr>
                </a:solidFill>
              </a:rPr>
              <a:t>: 9932425981</a:t>
            </a:r>
          </a:p>
        </p:txBody>
      </p:sp>
      <p:sp>
        <p:nvSpPr>
          <p:cNvPr id="4" name="CuadroTexto 3">
            <a:extLst>
              <a:ext uri="{FF2B5EF4-FFF2-40B4-BE49-F238E27FC236}">
                <a16:creationId xmlns:a16="http://schemas.microsoft.com/office/drawing/2014/main" id="{728FD418-002E-4382-A1FB-08F3C7B9098F}"/>
              </a:ext>
            </a:extLst>
          </p:cNvPr>
          <p:cNvSpPr txBox="1"/>
          <p:nvPr/>
        </p:nvSpPr>
        <p:spPr>
          <a:xfrm>
            <a:off x="2783690" y="908223"/>
            <a:ext cx="3576620" cy="523220"/>
          </a:xfrm>
          <a:prstGeom prst="rect">
            <a:avLst/>
          </a:prstGeom>
          <a:noFill/>
        </p:spPr>
        <p:txBody>
          <a:bodyPr wrap="none" rtlCol="0">
            <a:spAutoFit/>
          </a:bodyPr>
          <a:lstStyle/>
          <a:p>
            <a:r>
              <a:rPr lang="es-ES" sz="2800" b="1" dirty="0"/>
              <a:t>👥</a:t>
            </a:r>
            <a:r>
              <a:rPr lang="es-ES" sz="2000" b="1" dirty="0">
                <a:solidFill>
                  <a:srgbClr val="A80000"/>
                </a:solidFill>
                <a:effectLst>
                  <a:outerShdw blurRad="38100" dist="38100" dir="2700000" algn="tl">
                    <a:srgbClr val="000000">
                      <a:alpha val="43137"/>
                    </a:srgbClr>
                  </a:outerShdw>
                </a:effectLst>
                <a:latin typeface="Trebuchet MS" panose="020B0603020202020204" pitchFamily="34" charset="0"/>
              </a:rPr>
              <a:t> Organigrama del PFSEE </a:t>
            </a:r>
          </a:p>
        </p:txBody>
      </p:sp>
      <p:sp>
        <p:nvSpPr>
          <p:cNvPr id="12" name="CuadroTexto 11">
            <a:extLst>
              <a:ext uri="{FF2B5EF4-FFF2-40B4-BE49-F238E27FC236}">
                <a16:creationId xmlns:a16="http://schemas.microsoft.com/office/drawing/2014/main" id="{4E49925B-7774-4A58-98EB-395EC351E112}"/>
              </a:ext>
            </a:extLst>
          </p:cNvPr>
          <p:cNvSpPr txBox="1"/>
          <p:nvPr/>
        </p:nvSpPr>
        <p:spPr>
          <a:xfrm>
            <a:off x="646494" y="2406651"/>
            <a:ext cx="3312932" cy="584775"/>
          </a:xfrm>
          <a:prstGeom prst="rect">
            <a:avLst/>
          </a:prstGeom>
          <a:noFill/>
          <a:ln w="28575">
            <a:solidFill>
              <a:srgbClr val="C00000"/>
            </a:solidFill>
          </a:ln>
        </p:spPr>
        <p:txBody>
          <a:bodyPr wrap="square">
            <a:spAutoFit/>
          </a:bodyPr>
          <a:lstStyle/>
          <a:p>
            <a:pPr algn="ctr"/>
            <a:r>
              <a:rPr lang="en-US" sz="1600" b="1" dirty="0"/>
              <a:t>Psic. María Eugenia Deantes Salazar</a:t>
            </a:r>
          </a:p>
          <a:p>
            <a:pPr algn="ctr"/>
            <a:r>
              <a:rPr lang="en-US" sz="1600" b="1" dirty="0"/>
              <a:t>Cargo: Coordinadora Local del PFSEE</a:t>
            </a:r>
          </a:p>
        </p:txBody>
      </p:sp>
      <p:sp>
        <p:nvSpPr>
          <p:cNvPr id="13" name="CuadroTexto 12">
            <a:extLst>
              <a:ext uri="{FF2B5EF4-FFF2-40B4-BE49-F238E27FC236}">
                <a16:creationId xmlns:a16="http://schemas.microsoft.com/office/drawing/2014/main" id="{C668310A-A080-4EBD-90C5-5AACE3E0A1C0}"/>
              </a:ext>
            </a:extLst>
          </p:cNvPr>
          <p:cNvSpPr txBox="1"/>
          <p:nvPr/>
        </p:nvSpPr>
        <p:spPr>
          <a:xfrm>
            <a:off x="4855379" y="1530783"/>
            <a:ext cx="4120631" cy="646331"/>
          </a:xfrm>
          <a:prstGeom prst="rect">
            <a:avLst/>
          </a:prstGeom>
          <a:noFill/>
          <a:ln w="28575">
            <a:solidFill>
              <a:srgbClr val="C00000"/>
            </a:solidFill>
          </a:ln>
        </p:spPr>
        <p:txBody>
          <a:bodyPr wrap="square">
            <a:spAutoFit/>
          </a:bodyPr>
          <a:lstStyle/>
          <a:p>
            <a:r>
              <a:rPr lang="es-ES" sz="1200" b="1" dirty="0"/>
              <a:t>Quim. Ruddael Sánchez Cupil</a:t>
            </a:r>
          </a:p>
          <a:p>
            <a:r>
              <a:rPr lang="es-ES" sz="1200" b="1" dirty="0"/>
              <a:t>Enlace Financiero</a:t>
            </a:r>
          </a:p>
          <a:p>
            <a:r>
              <a:rPr lang="es-ES" sz="1200" b="1" dirty="0"/>
              <a:t> </a:t>
            </a:r>
            <a:r>
              <a:rPr lang="es-ES" sz="1200" b="1" dirty="0">
                <a:solidFill>
                  <a:schemeClr val="accent6">
                    <a:lumMod val="75000"/>
                  </a:schemeClr>
                </a:solidFill>
              </a:rPr>
              <a:t>Cel: 9931211128</a:t>
            </a:r>
          </a:p>
        </p:txBody>
      </p:sp>
      <p:pic>
        <p:nvPicPr>
          <p:cNvPr id="15" name="Imagen 14">
            <a:extLst>
              <a:ext uri="{FF2B5EF4-FFF2-40B4-BE49-F238E27FC236}">
                <a16:creationId xmlns:a16="http://schemas.microsoft.com/office/drawing/2014/main" id="{215970B3-0CFD-44D2-A46B-1E468378B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35" y="3234225"/>
            <a:ext cx="3573991" cy="1786996"/>
          </a:xfrm>
          <a:prstGeom prst="rect">
            <a:avLst/>
          </a:prstGeom>
          <a:ln>
            <a:noFill/>
          </a:ln>
          <a:effectLst>
            <a:softEdge rad="112500"/>
          </a:effectLst>
        </p:spPr>
      </p:pic>
      <p:sp>
        <p:nvSpPr>
          <p:cNvPr id="10" name="CuadroTexto 9">
            <a:extLst>
              <a:ext uri="{FF2B5EF4-FFF2-40B4-BE49-F238E27FC236}">
                <a16:creationId xmlns:a16="http://schemas.microsoft.com/office/drawing/2014/main" id="{C18EDAF7-8940-48F1-AA08-A681E7F90A45}"/>
              </a:ext>
            </a:extLst>
          </p:cNvPr>
          <p:cNvSpPr txBox="1"/>
          <p:nvPr/>
        </p:nvSpPr>
        <p:spPr>
          <a:xfrm>
            <a:off x="4855378" y="3627893"/>
            <a:ext cx="4120631" cy="646331"/>
          </a:xfrm>
          <a:prstGeom prst="rect">
            <a:avLst/>
          </a:prstGeom>
          <a:noFill/>
          <a:ln w="28575">
            <a:solidFill>
              <a:srgbClr val="C00000"/>
            </a:solidFill>
          </a:ln>
        </p:spPr>
        <p:txBody>
          <a:bodyPr wrap="square">
            <a:spAutoFit/>
          </a:bodyPr>
          <a:lstStyle/>
          <a:p>
            <a:r>
              <a:rPr lang="es-ES" sz="1200" b="1" dirty="0"/>
              <a:t>L.E.M. Iván Arturo Martínez Arévalo </a:t>
            </a:r>
          </a:p>
          <a:p>
            <a:r>
              <a:rPr lang="es-ES" sz="1200" b="1" dirty="0"/>
              <a:t>Enlace de C.S</a:t>
            </a:r>
            <a:r>
              <a:rPr lang="es-ES" sz="1200" b="1" dirty="0">
                <a:solidFill>
                  <a:schemeClr val="accent6">
                    <a:lumMod val="75000"/>
                  </a:schemeClr>
                </a:solidFill>
              </a:rPr>
              <a:t>. </a:t>
            </a:r>
          </a:p>
          <a:p>
            <a:r>
              <a:rPr lang="es-ES" sz="1200" b="1" dirty="0" err="1">
                <a:solidFill>
                  <a:schemeClr val="accent6">
                    <a:lumMod val="75000"/>
                  </a:schemeClr>
                </a:solidFill>
              </a:rPr>
              <a:t>cel</a:t>
            </a:r>
            <a:r>
              <a:rPr lang="es-ES" sz="1200" b="1" dirty="0">
                <a:solidFill>
                  <a:schemeClr val="accent6">
                    <a:lumMod val="75000"/>
                  </a:schemeClr>
                </a:solidFill>
              </a:rPr>
              <a:t>: 9931335031</a:t>
            </a:r>
          </a:p>
        </p:txBody>
      </p:sp>
      <p:sp>
        <p:nvSpPr>
          <p:cNvPr id="11" name="CuadroTexto 10">
            <a:extLst>
              <a:ext uri="{FF2B5EF4-FFF2-40B4-BE49-F238E27FC236}">
                <a16:creationId xmlns:a16="http://schemas.microsoft.com/office/drawing/2014/main" id="{770DE174-679A-46D8-85D9-7DB5DF07E095}"/>
              </a:ext>
            </a:extLst>
          </p:cNvPr>
          <p:cNvSpPr txBox="1"/>
          <p:nvPr/>
        </p:nvSpPr>
        <p:spPr>
          <a:xfrm>
            <a:off x="4855378" y="4360459"/>
            <a:ext cx="4120631" cy="646331"/>
          </a:xfrm>
          <a:prstGeom prst="rect">
            <a:avLst/>
          </a:prstGeom>
          <a:noFill/>
          <a:ln w="28575">
            <a:solidFill>
              <a:srgbClr val="C00000"/>
            </a:solidFill>
          </a:ln>
        </p:spPr>
        <p:txBody>
          <a:bodyPr wrap="square">
            <a:spAutoFit/>
          </a:bodyPr>
          <a:lstStyle/>
          <a:p>
            <a:r>
              <a:rPr lang="es-ES" sz="1200" b="1" dirty="0"/>
              <a:t>Mtra. Linney Guadalupe García Muñoz.</a:t>
            </a:r>
          </a:p>
          <a:p>
            <a:r>
              <a:rPr lang="es-ES" sz="1200" b="1" dirty="0"/>
              <a:t>Enlace de Seguimiento y Evaluación. </a:t>
            </a:r>
          </a:p>
          <a:p>
            <a:r>
              <a:rPr lang="es-ES" sz="1200" b="1" dirty="0" err="1">
                <a:solidFill>
                  <a:schemeClr val="accent6">
                    <a:lumMod val="75000"/>
                  </a:schemeClr>
                </a:solidFill>
              </a:rPr>
              <a:t>cel</a:t>
            </a:r>
            <a:r>
              <a:rPr lang="es-ES" sz="1200" b="1" dirty="0">
                <a:solidFill>
                  <a:schemeClr val="accent6">
                    <a:lumMod val="75000"/>
                  </a:schemeClr>
                </a:solidFill>
              </a:rPr>
              <a:t>: 9932999057</a:t>
            </a:r>
          </a:p>
        </p:txBody>
      </p:sp>
      <p:sp>
        <p:nvSpPr>
          <p:cNvPr id="14" name="CuadroTexto 13">
            <a:extLst>
              <a:ext uri="{FF2B5EF4-FFF2-40B4-BE49-F238E27FC236}">
                <a16:creationId xmlns:a16="http://schemas.microsoft.com/office/drawing/2014/main" id="{C1C20A91-5198-4E6C-B4A4-E5E6415C908F}"/>
              </a:ext>
            </a:extLst>
          </p:cNvPr>
          <p:cNvSpPr txBox="1"/>
          <p:nvPr/>
        </p:nvSpPr>
        <p:spPr>
          <a:xfrm>
            <a:off x="4855377" y="5080838"/>
            <a:ext cx="4120631" cy="830997"/>
          </a:xfrm>
          <a:prstGeom prst="rect">
            <a:avLst/>
          </a:prstGeom>
          <a:noFill/>
          <a:ln w="28575">
            <a:solidFill>
              <a:srgbClr val="C00000"/>
            </a:solidFill>
          </a:ln>
        </p:spPr>
        <p:txBody>
          <a:bodyPr wrap="square">
            <a:spAutoFit/>
          </a:bodyPr>
          <a:lstStyle/>
          <a:p>
            <a:r>
              <a:rPr lang="en-US" sz="1200" b="1" dirty="0"/>
              <a:t>Psic</a:t>
            </a:r>
            <a:r>
              <a:rPr lang="es-ES" sz="1200" b="1" dirty="0"/>
              <a:t>. Cruz Alejandro Angulo </a:t>
            </a:r>
          </a:p>
          <a:p>
            <a:r>
              <a:rPr lang="es-ES" sz="1200" b="1" dirty="0"/>
              <a:t>Colaborador operativo en funciones de transporte y apoyo administrativo</a:t>
            </a:r>
          </a:p>
          <a:p>
            <a:r>
              <a:rPr lang="es-ES" sz="1200" b="1" dirty="0"/>
              <a:t> </a:t>
            </a:r>
            <a:r>
              <a:rPr lang="es-ES" sz="1200" b="1" dirty="0" err="1">
                <a:solidFill>
                  <a:schemeClr val="accent6">
                    <a:lumMod val="75000"/>
                  </a:schemeClr>
                </a:solidFill>
              </a:rPr>
              <a:t>cel</a:t>
            </a:r>
            <a:r>
              <a:rPr lang="es-ES" sz="1200" b="1" dirty="0">
                <a:solidFill>
                  <a:schemeClr val="accent6">
                    <a:lumMod val="75000"/>
                  </a:schemeClr>
                </a:solidFill>
              </a:rPr>
              <a:t>: 9931520720</a:t>
            </a:r>
          </a:p>
        </p:txBody>
      </p:sp>
      <p:sp>
        <p:nvSpPr>
          <p:cNvPr id="16" name="CuadroTexto 15">
            <a:extLst>
              <a:ext uri="{FF2B5EF4-FFF2-40B4-BE49-F238E27FC236}">
                <a16:creationId xmlns:a16="http://schemas.microsoft.com/office/drawing/2014/main" id="{FB85B6EA-A032-4654-AAA3-4CA15F4B240B}"/>
              </a:ext>
            </a:extLst>
          </p:cNvPr>
          <p:cNvSpPr txBox="1"/>
          <p:nvPr/>
        </p:nvSpPr>
        <p:spPr>
          <a:xfrm>
            <a:off x="4855379" y="2273553"/>
            <a:ext cx="4120631" cy="461665"/>
          </a:xfrm>
          <a:prstGeom prst="rect">
            <a:avLst/>
          </a:prstGeom>
          <a:noFill/>
          <a:ln w="28575">
            <a:solidFill>
              <a:srgbClr val="C00000"/>
            </a:solidFill>
          </a:ln>
        </p:spPr>
        <p:txBody>
          <a:bodyPr wrap="square">
            <a:spAutoFit/>
          </a:bodyPr>
          <a:lstStyle/>
          <a:p>
            <a:r>
              <a:rPr lang="es-ES" sz="1200" b="1" dirty="0"/>
              <a:t>C. Marta Alicia Montejo Alcalá</a:t>
            </a:r>
          </a:p>
          <a:p>
            <a:r>
              <a:rPr lang="es-ES" sz="1200" b="1" dirty="0"/>
              <a:t>Secretaria</a:t>
            </a:r>
          </a:p>
        </p:txBody>
      </p:sp>
      <p:sp>
        <p:nvSpPr>
          <p:cNvPr id="17" name="CuadroTexto 16">
            <a:extLst>
              <a:ext uri="{FF2B5EF4-FFF2-40B4-BE49-F238E27FC236}">
                <a16:creationId xmlns:a16="http://schemas.microsoft.com/office/drawing/2014/main" id="{58B1D495-7CA3-4992-9742-C1F1171735C3}"/>
              </a:ext>
            </a:extLst>
          </p:cNvPr>
          <p:cNvSpPr txBox="1"/>
          <p:nvPr/>
        </p:nvSpPr>
        <p:spPr>
          <a:xfrm>
            <a:off x="4855377" y="5980775"/>
            <a:ext cx="4120631" cy="646331"/>
          </a:xfrm>
          <a:prstGeom prst="rect">
            <a:avLst/>
          </a:prstGeom>
          <a:noFill/>
          <a:ln w="28575">
            <a:solidFill>
              <a:srgbClr val="C00000"/>
            </a:solidFill>
          </a:ln>
        </p:spPr>
        <p:txBody>
          <a:bodyPr wrap="square">
            <a:spAutoFit/>
          </a:bodyPr>
          <a:lstStyle/>
          <a:p>
            <a:r>
              <a:rPr lang="es-ES" sz="1200" b="1" dirty="0"/>
              <a:t>Lic. Jaime Antonio López Priego.</a:t>
            </a:r>
          </a:p>
          <a:p>
            <a:r>
              <a:rPr lang="es-ES" sz="1200" b="1" dirty="0"/>
              <a:t>Apoyo a las Actividades Internas.</a:t>
            </a:r>
            <a:r>
              <a:rPr lang="es-ES" sz="1200" dirty="0"/>
              <a:t> </a:t>
            </a:r>
          </a:p>
          <a:p>
            <a:r>
              <a:rPr lang="es-ES" sz="1200" b="1" dirty="0" err="1">
                <a:solidFill>
                  <a:schemeClr val="accent6">
                    <a:lumMod val="75000"/>
                  </a:schemeClr>
                </a:solidFill>
              </a:rPr>
              <a:t>cel</a:t>
            </a:r>
            <a:r>
              <a:rPr lang="es-ES" sz="1200" b="1" dirty="0">
                <a:solidFill>
                  <a:schemeClr val="accent6">
                    <a:lumMod val="75000"/>
                  </a:schemeClr>
                </a:solidFill>
              </a:rPr>
              <a:t>: 9931826268</a:t>
            </a:r>
          </a:p>
        </p:txBody>
      </p:sp>
      <p:pic>
        <p:nvPicPr>
          <p:cNvPr id="18" name="Imagen 17">
            <a:extLst>
              <a:ext uri="{FF2B5EF4-FFF2-40B4-BE49-F238E27FC236}">
                <a16:creationId xmlns:a16="http://schemas.microsoft.com/office/drawing/2014/main" id="{AA0A1386-7671-43B1-8D9B-30E862ECCEC4}"/>
              </a:ext>
            </a:extLst>
          </p:cNvPr>
          <p:cNvPicPr/>
          <p:nvPr/>
        </p:nvPicPr>
        <p:blipFill rotWithShape="1">
          <a:blip r:embed="rId3"/>
          <a:srcRect l="21342" t="53619" r="35477" b="28429"/>
          <a:stretch/>
        </p:blipFill>
        <p:spPr>
          <a:xfrm>
            <a:off x="10996" y="0"/>
            <a:ext cx="3948430" cy="923290"/>
          </a:xfrm>
          <a:prstGeom prst="rect">
            <a:avLst/>
          </a:prstGeom>
        </p:spPr>
      </p:pic>
      <p:sp>
        <p:nvSpPr>
          <p:cNvPr id="3" name="CuadroTexto 2">
            <a:extLst>
              <a:ext uri="{FF2B5EF4-FFF2-40B4-BE49-F238E27FC236}">
                <a16:creationId xmlns:a16="http://schemas.microsoft.com/office/drawing/2014/main" id="{6F5658F5-8EF0-44C9-A99F-98BF21462651}"/>
              </a:ext>
            </a:extLst>
          </p:cNvPr>
          <p:cNvSpPr txBox="1"/>
          <p:nvPr/>
        </p:nvSpPr>
        <p:spPr>
          <a:xfrm>
            <a:off x="385435" y="5472944"/>
            <a:ext cx="3903188" cy="1015663"/>
          </a:xfrm>
          <a:prstGeom prst="rect">
            <a:avLst/>
          </a:prstGeom>
          <a:noFill/>
        </p:spPr>
        <p:txBody>
          <a:bodyPr wrap="square" rtlCol="0">
            <a:spAutoFit/>
          </a:bodyPr>
          <a:lstStyle/>
          <a:p>
            <a:pPr algn="ctr" fontAlgn="base" latinLnBrk="1"/>
            <a:r>
              <a:rPr lang="es-MX" sz="1200" b="1" dirty="0">
                <a:latin typeface="FabricMDL2Icons"/>
              </a:rPr>
              <a:t>Correo del Programa</a:t>
            </a:r>
          </a:p>
          <a:p>
            <a:pPr algn="ctr" fontAlgn="base" latinLnBrk="1"/>
            <a:r>
              <a:rPr lang="es-MX" sz="1200" b="1" dirty="0">
                <a:latin typeface="FabricMDL2Icons"/>
              </a:rPr>
              <a:t> </a:t>
            </a:r>
            <a:r>
              <a:rPr lang="es-MX" sz="1200" b="1" i="0" dirty="0">
                <a:solidFill>
                  <a:srgbClr val="557F35"/>
                </a:solidFill>
                <a:effectLst/>
                <a:latin typeface="Segoe UI Variable Text"/>
                <a:hlinkClick r:id="rId4"/>
              </a:rPr>
              <a:t>27TabPFSEE@correo.setab.gob.mx</a:t>
            </a:r>
            <a:endParaRPr lang="es-MX" sz="1200" b="1" i="0" dirty="0">
              <a:solidFill>
                <a:srgbClr val="557F35"/>
              </a:solidFill>
              <a:effectLst/>
              <a:latin typeface="Segoe UI Variable Text"/>
            </a:endParaRPr>
          </a:p>
          <a:p>
            <a:pPr algn="ctr" fontAlgn="base" latinLnBrk="1"/>
            <a:r>
              <a:rPr lang="es-MX" sz="1200" b="1" dirty="0">
                <a:latin typeface="Segoe UI Variable Text"/>
              </a:rPr>
              <a:t>Correo de quejas </a:t>
            </a:r>
          </a:p>
          <a:p>
            <a:pPr algn="ctr" fontAlgn="base" latinLnBrk="1"/>
            <a:r>
              <a:rPr lang="es-MX" sz="1200" b="1" dirty="0">
                <a:solidFill>
                  <a:srgbClr val="557F35"/>
                </a:solidFill>
                <a:latin typeface="Segoe UI Variable Text"/>
                <a:hlinkClick r:id="rId5"/>
              </a:rPr>
              <a:t>Contraloriasocial.PFSEE@correo.setab.Gob.mx</a:t>
            </a:r>
            <a:endParaRPr lang="es-MX" sz="1200" b="1" dirty="0">
              <a:solidFill>
                <a:srgbClr val="557F35"/>
              </a:solidFill>
              <a:latin typeface="Segoe UI Variable Text"/>
            </a:endParaRPr>
          </a:p>
          <a:p>
            <a:pPr algn="l" fontAlgn="base" latinLnBrk="1"/>
            <a:endParaRPr lang="es-MX" sz="1200" b="1" i="0" dirty="0">
              <a:solidFill>
                <a:srgbClr val="557F35"/>
              </a:solidFill>
              <a:effectLst/>
              <a:latin typeface="Segoe UI Variable Text"/>
            </a:endParaRPr>
          </a:p>
        </p:txBody>
      </p:sp>
      <p:sp>
        <p:nvSpPr>
          <p:cNvPr id="19" name="Rectángulo 18">
            <a:extLst>
              <a:ext uri="{FF2B5EF4-FFF2-40B4-BE49-F238E27FC236}">
                <a16:creationId xmlns:a16="http://schemas.microsoft.com/office/drawing/2014/main" id="{82E1EA3E-FBE5-4CB0-A8F4-E849FB0954A6}"/>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0863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B9FC9A0-3229-494A-8912-B22062B62D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957" b="94043" l="3721" r="94419">
                        <a14:foregroundMark x1="32093" y1="6383" x2="39535" y2="57872"/>
                        <a14:foregroundMark x1="5581" y1="27234" x2="45116" y2="65532"/>
                        <a14:foregroundMark x1="45116" y1="65532" x2="45116" y2="65957"/>
                        <a14:foregroundMark x1="63256" y1="42128" x2="59070" y2="69787"/>
                        <a14:foregroundMark x1="78605" y1="35745" x2="90698" y2="61277"/>
                        <a14:foregroundMark x1="94419" y1="49362" x2="91163" y2="65957"/>
                        <a14:foregroundMark x1="62326" y1="91489" x2="38140" y2="94468"/>
                        <a14:foregroundMark x1="39535" y1="40851" x2="47442" y2="67234"/>
                        <a14:foregroundMark x1="58140" y1="40426" x2="46512" y2="77021"/>
                        <a14:foregroundMark x1="46512" y1="77021" x2="39535" y2="76170"/>
                        <a14:foregroundMark x1="22791" y1="58723" x2="37209" y2="81277"/>
                        <a14:foregroundMark x1="33953" y1="6809" x2="37209" y2="11489"/>
                        <a14:foregroundMark x1="58140" y1="5957" x2="55349" y2="9787"/>
                        <a14:foregroundMark x1="57674" y1="14468" x2="64651" y2="17872"/>
                        <a14:foregroundMark x1="63256" y1="16170" x2="55349" y2="13617"/>
                        <a14:foregroundMark x1="9302" y1="26809" x2="9302" y2="26809"/>
                      </a14:backgroundRemoval>
                    </a14:imgEffect>
                  </a14:imgLayer>
                </a14:imgProps>
              </a:ext>
              <a:ext uri="{28A0092B-C50C-407E-A947-70E740481C1C}">
                <a14:useLocalDpi xmlns:a14="http://schemas.microsoft.com/office/drawing/2010/main" val="0"/>
              </a:ext>
            </a:extLst>
          </a:blip>
          <a:stretch>
            <a:fillRect/>
          </a:stretch>
        </p:blipFill>
        <p:spPr>
          <a:xfrm>
            <a:off x="7324023" y="2146942"/>
            <a:ext cx="1553277" cy="1538459"/>
          </a:xfrm>
          <a:prstGeom prst="rect">
            <a:avLst/>
          </a:prstGeom>
        </p:spPr>
      </p:pic>
      <p:sp>
        <p:nvSpPr>
          <p:cNvPr id="10" name="CuadroTexto 9">
            <a:extLst>
              <a:ext uri="{FF2B5EF4-FFF2-40B4-BE49-F238E27FC236}">
                <a16:creationId xmlns:a16="http://schemas.microsoft.com/office/drawing/2014/main" id="{D3BE9225-2A1A-448A-A391-2F74783ADC04}"/>
              </a:ext>
            </a:extLst>
          </p:cNvPr>
          <p:cNvSpPr txBox="1"/>
          <p:nvPr/>
        </p:nvSpPr>
        <p:spPr>
          <a:xfrm>
            <a:off x="518878" y="1442786"/>
            <a:ext cx="7305205" cy="34778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600" b="1" dirty="0">
                <a:solidFill>
                  <a:srgbClr val="7E6000"/>
                </a:solidFill>
                <a:latin typeface="Noto Sans" panose="020B0502040504020204" pitchFamily="34" charset="0"/>
              </a:rPr>
              <a:t>Entrega Digital del siguiente material</a:t>
            </a:r>
            <a:r>
              <a:rPr kumimoji="0" lang="es-ES" sz="1600" b="1" i="0" u="none" strike="noStrike" kern="1200" cap="none" spc="0" normalizeH="0" baseline="0" noProof="0" dirty="0">
                <a:ln>
                  <a:noFill/>
                </a:ln>
                <a:solidFill>
                  <a:srgbClr val="7E6000"/>
                </a:solidFill>
                <a:effectLst/>
                <a:uLnTx/>
                <a:uFillTx/>
                <a:latin typeface="Noto Sans" panose="020B0502040504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srgbClr val="7E6000"/>
              </a:solidFill>
              <a:effectLst/>
              <a:uLnTx/>
              <a:uFillTx/>
              <a:latin typeface="Noto Sans" panose="020B0502040504020204" pitchFamily="34" charset="0"/>
              <a:ea typeface="+mn-ea"/>
              <a:cs typeface="+mn-cs"/>
            </a:endParaRP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Formatos: Constitución, Seguimiento, Cierre</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cedula de verificación </a:t>
            </a: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y Minuta.</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Presentaciones (diapositivas) de capacitación en C.S. y del Programa.</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Cartel del PFSEE de la DGDC</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Cartel de quejas y denuncias de la DGDC</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Esquema  de CS del PFSEE.</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Guía operativa de CS del PFSEE.</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Trípticos de C.S de la DGDC</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Tríptico del Programa.</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Tríptico Estatal de CS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Folleto de mecanismo de quejas y denuncias estatal de CS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Cuadernillo de CS PFSEE</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Comprobante de recibo de entrega de materiales de difusión y capacitación</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Relación de material </a:t>
            </a: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planeado</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a través del Programa de Fortalecimiento de los Servicios de Educación Especial (PFSEE), correspondiente al ejercicio fiscal 2025</a:t>
            </a:r>
          </a:p>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srgbClr val="A20000"/>
              </a:solidFill>
              <a:effectLst/>
              <a:uLnTx/>
              <a:uFillTx/>
              <a:latin typeface="Noto Sans" panose="020B0502040504020204" pitchFamily="34" charset="0"/>
              <a:ea typeface="+mn-ea"/>
              <a:cs typeface="+mn-cs"/>
            </a:endParaRPr>
          </a:p>
        </p:txBody>
      </p:sp>
      <p:pic>
        <p:nvPicPr>
          <p:cNvPr id="5" name="Imagen 4">
            <a:extLst>
              <a:ext uri="{FF2B5EF4-FFF2-40B4-BE49-F238E27FC236}">
                <a16:creationId xmlns:a16="http://schemas.microsoft.com/office/drawing/2014/main" id="{E7530AEE-4D2A-467A-9257-8D73EAAF7EF7}"/>
              </a:ext>
            </a:extLst>
          </p:cNvPr>
          <p:cNvPicPr>
            <a:picLocks noChangeAspect="1"/>
          </p:cNvPicPr>
          <p:nvPr/>
        </p:nvPicPr>
        <p:blipFill rotWithShape="1">
          <a:blip r:embed="rId4"/>
          <a:srcRect l="16771" t="47037" r="16563" b="16852"/>
          <a:stretch/>
        </p:blipFill>
        <p:spPr>
          <a:xfrm>
            <a:off x="1523999" y="4920661"/>
            <a:ext cx="6096001" cy="1857375"/>
          </a:xfrm>
          <a:prstGeom prst="rect">
            <a:avLst/>
          </a:prstGeom>
        </p:spPr>
      </p:pic>
      <p:pic>
        <p:nvPicPr>
          <p:cNvPr id="13" name="Imagen 12">
            <a:extLst>
              <a:ext uri="{FF2B5EF4-FFF2-40B4-BE49-F238E27FC236}">
                <a16:creationId xmlns:a16="http://schemas.microsoft.com/office/drawing/2014/main" id="{6C992A34-ABB7-4FD0-BD8A-8EC000D7082C}"/>
              </a:ext>
            </a:extLst>
          </p:cNvPr>
          <p:cNvPicPr/>
          <p:nvPr/>
        </p:nvPicPr>
        <p:blipFill rotWithShape="1">
          <a:blip r:embed="rId5"/>
          <a:srcRect l="21342" t="53619" r="35477" b="28429"/>
          <a:stretch/>
        </p:blipFill>
        <p:spPr>
          <a:xfrm>
            <a:off x="0" y="0"/>
            <a:ext cx="3948430" cy="923290"/>
          </a:xfrm>
          <a:prstGeom prst="rect">
            <a:avLst/>
          </a:prstGeom>
        </p:spPr>
      </p:pic>
    </p:spTree>
    <p:extLst>
      <p:ext uri="{BB962C8B-B14F-4D97-AF65-F5344CB8AC3E}">
        <p14:creationId xmlns:p14="http://schemas.microsoft.com/office/powerpoint/2010/main" val="69881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2D0237A5-F214-4AF3-83D8-67CCB61FA2B7}"/>
              </a:ext>
            </a:extLst>
          </p:cNvPr>
          <p:cNvSpPr/>
          <p:nvPr/>
        </p:nvSpPr>
        <p:spPr>
          <a:xfrm>
            <a:off x="2460600" y="1154828"/>
            <a:ext cx="4423521" cy="595314"/>
          </a:xfrm>
          <a:prstGeom prst="roundRect">
            <a:avLst/>
          </a:prstGeom>
          <a:solidFill>
            <a:srgbClr val="E9D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2" name="Título 1">
            <a:extLst>
              <a:ext uri="{FF2B5EF4-FFF2-40B4-BE49-F238E27FC236}">
                <a16:creationId xmlns:a16="http://schemas.microsoft.com/office/drawing/2014/main" id="{15802B6E-653E-402A-99C4-4AC81632FD99}"/>
              </a:ext>
            </a:extLst>
          </p:cNvPr>
          <p:cNvSpPr>
            <a:spLocks noGrp="1"/>
          </p:cNvSpPr>
          <p:nvPr>
            <p:ph type="title"/>
          </p:nvPr>
        </p:nvSpPr>
        <p:spPr/>
        <p:txBody>
          <a:bodyPr>
            <a:normAutofit/>
          </a:bodyPr>
          <a:lstStyle/>
          <a:p>
            <a:br>
              <a:rPr lang="es-ES" dirty="0"/>
            </a:br>
            <a:endParaRPr lang="es-MX" dirty="0"/>
          </a:p>
        </p:txBody>
      </p:sp>
      <p:sp>
        <p:nvSpPr>
          <p:cNvPr id="12" name="CuadroTexto 11">
            <a:extLst>
              <a:ext uri="{FF2B5EF4-FFF2-40B4-BE49-F238E27FC236}">
                <a16:creationId xmlns:a16="http://schemas.microsoft.com/office/drawing/2014/main" id="{B16398CA-4CCE-4857-804E-04EB3D7472C5}"/>
              </a:ext>
            </a:extLst>
          </p:cNvPr>
          <p:cNvSpPr txBox="1"/>
          <p:nvPr/>
        </p:nvSpPr>
        <p:spPr>
          <a:xfrm>
            <a:off x="1002673" y="1208455"/>
            <a:ext cx="7339373" cy="2616101"/>
          </a:xfrm>
          <a:prstGeom prst="rect">
            <a:avLst/>
          </a:prstGeom>
          <a:noFill/>
        </p:spPr>
        <p:txBody>
          <a:bodyPr wrap="square" rtlCol="0">
            <a:spAutoFit/>
          </a:bodyPr>
          <a:lstStyle/>
          <a:p>
            <a:pPr algn="ctr"/>
            <a:r>
              <a:rPr lang="es-ES" sz="2800" b="1" dirty="0">
                <a:solidFill>
                  <a:srgbClr val="9B1D44"/>
                </a:solidFill>
                <a:effectLst>
                  <a:outerShdw blurRad="38100" dist="38100" dir="2700000" algn="tl">
                    <a:srgbClr val="000000">
                      <a:alpha val="43137"/>
                    </a:srgbClr>
                  </a:outerShdw>
                </a:effectLst>
                <a:latin typeface="Trebuchet MS" panose="020B0603020202020204" pitchFamily="34" charset="0"/>
              </a:rPr>
              <a:t>Objetivo General y específicos PFSEE</a:t>
            </a:r>
          </a:p>
          <a:p>
            <a:pPr algn="just"/>
            <a:endParaRPr lang="es-ES" sz="2800" dirty="0">
              <a:solidFill>
                <a:schemeClr val="bg1">
                  <a:lumMod val="50000"/>
                </a:schemeClr>
              </a:solidFill>
              <a:latin typeface="Trebuchet MS" panose="020B0603020202020204" pitchFamily="34" charset="0"/>
            </a:endParaRPr>
          </a:p>
          <a:p>
            <a:pPr algn="ctr"/>
            <a:r>
              <a:rPr lang="es-ES" b="1" dirty="0">
                <a:solidFill>
                  <a:schemeClr val="tx1">
                    <a:lumMod val="75000"/>
                    <a:lumOff val="25000"/>
                  </a:schemeClr>
                </a:solidFill>
                <a:latin typeface="Trebuchet MS" panose="020B0603020202020204" pitchFamily="34" charset="0"/>
              </a:rPr>
              <a:t>Fortalecer los Servicios de Educación Especial con   acciones   dirigidas   a   sus   Agentes educativos, equipamiento específico y establecimiento de vínculos interinstitucionales para que brinden una atención educativa equitativa e inclusiva acorde a las necesidades de educandos con discapacidad y/o con aptitudes sobresalientes en Educación Básica</a:t>
            </a:r>
            <a:r>
              <a:rPr lang="es-ES" b="1" dirty="0">
                <a:solidFill>
                  <a:schemeClr val="tx1">
                    <a:lumMod val="75000"/>
                    <a:lumOff val="25000"/>
                  </a:schemeClr>
                </a:solidFill>
              </a:rPr>
              <a:t>.</a:t>
            </a:r>
          </a:p>
        </p:txBody>
      </p:sp>
      <p:pic>
        <p:nvPicPr>
          <p:cNvPr id="18" name="Imagen 17">
            <a:extLst>
              <a:ext uri="{FF2B5EF4-FFF2-40B4-BE49-F238E27FC236}">
                <a16:creationId xmlns:a16="http://schemas.microsoft.com/office/drawing/2014/main" id="{AA0A1386-7671-43B1-8D9B-30E862ECCEC4}"/>
              </a:ext>
            </a:extLst>
          </p:cNvPr>
          <p:cNvPicPr/>
          <p:nvPr/>
        </p:nvPicPr>
        <p:blipFill rotWithShape="1">
          <a:blip r:embed="rId2"/>
          <a:srcRect l="21342" t="53619" r="35477" b="28429"/>
          <a:stretch/>
        </p:blipFill>
        <p:spPr>
          <a:xfrm>
            <a:off x="185302" y="114045"/>
            <a:ext cx="3948430" cy="923290"/>
          </a:xfrm>
          <a:prstGeom prst="rect">
            <a:avLst/>
          </a:prstGeom>
        </p:spPr>
      </p:pic>
      <p:sp>
        <p:nvSpPr>
          <p:cNvPr id="6" name="Rectángulo 5">
            <a:extLst>
              <a:ext uri="{FF2B5EF4-FFF2-40B4-BE49-F238E27FC236}">
                <a16:creationId xmlns:a16="http://schemas.microsoft.com/office/drawing/2014/main" id="{3A7BAA47-553F-424F-A70F-F418EACE762A}"/>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CuadroTexto 7">
            <a:extLst>
              <a:ext uri="{FF2B5EF4-FFF2-40B4-BE49-F238E27FC236}">
                <a16:creationId xmlns:a16="http://schemas.microsoft.com/office/drawing/2014/main" id="{1EF7A811-CA10-4A99-82E4-5DCE1B43DD80}"/>
              </a:ext>
            </a:extLst>
          </p:cNvPr>
          <p:cNvSpPr txBox="1"/>
          <p:nvPr/>
        </p:nvSpPr>
        <p:spPr>
          <a:xfrm>
            <a:off x="344754" y="4399127"/>
            <a:ext cx="2762937" cy="1815882"/>
          </a:xfrm>
          <a:prstGeom prst="rect">
            <a:avLst/>
          </a:prstGeom>
          <a:noFill/>
        </p:spPr>
        <p:txBody>
          <a:bodyPr wrap="square">
            <a:spAutoFit/>
          </a:bodyPr>
          <a:lstStyle/>
          <a:p>
            <a:pPr marL="285750" indent="-285750" algn="just">
              <a:spcAft>
                <a:spcPts val="505"/>
              </a:spcAft>
              <a:buFont typeface="Arial" panose="020B0604020202020204" pitchFamily="34" charset="0"/>
              <a:buChar char="•"/>
            </a:pPr>
            <a:r>
              <a:rPr lang="es-MX" sz="1400" b="0" i="0" dirty="0">
                <a:solidFill>
                  <a:srgbClr val="000000"/>
                </a:solidFill>
                <a:effectLst/>
                <a:latin typeface="Arial" panose="020B0604020202020204" pitchFamily="34" charset="0"/>
                <a:cs typeface="Arial" panose="020B0604020202020204" pitchFamily="34" charset="0"/>
              </a:rPr>
              <a:t>Realizar Acciones académicas para la atención educativa especializada a Estudiantes con discapacidad y/o aptitudes sobresalientes que contribuya al desarrollo de sus capacidades.</a:t>
            </a:r>
          </a:p>
        </p:txBody>
      </p:sp>
      <p:sp>
        <p:nvSpPr>
          <p:cNvPr id="10" name="CuadroTexto 9">
            <a:extLst>
              <a:ext uri="{FF2B5EF4-FFF2-40B4-BE49-F238E27FC236}">
                <a16:creationId xmlns:a16="http://schemas.microsoft.com/office/drawing/2014/main" id="{A561C52C-90C6-4CCC-A857-5ECEA8FD83A9}"/>
              </a:ext>
            </a:extLst>
          </p:cNvPr>
          <p:cNvSpPr txBox="1"/>
          <p:nvPr/>
        </p:nvSpPr>
        <p:spPr>
          <a:xfrm>
            <a:off x="3724638" y="4417948"/>
            <a:ext cx="2311673" cy="1600438"/>
          </a:xfrm>
          <a:prstGeom prst="rect">
            <a:avLst/>
          </a:prstGeom>
          <a:noFill/>
        </p:spPr>
        <p:txBody>
          <a:bodyPr wrap="square">
            <a:spAutoFit/>
          </a:bodyPr>
          <a:lstStyle/>
          <a:p>
            <a:pPr marL="285750" indent="-285750" algn="just">
              <a:spcAft>
                <a:spcPts val="505"/>
              </a:spcAft>
              <a:buFont typeface="Arial" panose="020B0604020202020204" pitchFamily="34" charset="0"/>
              <a:buChar char="•"/>
            </a:pPr>
            <a:r>
              <a:rPr lang="es-MX" sz="1400" dirty="0">
                <a:solidFill>
                  <a:srgbClr val="000000"/>
                </a:solidFill>
                <a:latin typeface="Arial" panose="020B0604020202020204" pitchFamily="34" charset="0"/>
                <a:cs typeface="Arial" panose="020B0604020202020204" pitchFamily="34" charset="0"/>
              </a:rPr>
              <a:t>Realizar Acciones de atención complementaria para Estudiantes con discapacidad y/o con aptitudes sobresalientes.</a:t>
            </a:r>
          </a:p>
        </p:txBody>
      </p:sp>
      <p:sp>
        <p:nvSpPr>
          <p:cNvPr id="13" name="CuadroTexto 12">
            <a:extLst>
              <a:ext uri="{FF2B5EF4-FFF2-40B4-BE49-F238E27FC236}">
                <a16:creationId xmlns:a16="http://schemas.microsoft.com/office/drawing/2014/main" id="{BB9CAEFE-6B98-48A8-81FD-AD9733BF71E7}"/>
              </a:ext>
            </a:extLst>
          </p:cNvPr>
          <p:cNvSpPr txBox="1"/>
          <p:nvPr/>
        </p:nvSpPr>
        <p:spPr>
          <a:xfrm>
            <a:off x="6632300" y="4368357"/>
            <a:ext cx="2166946" cy="1815882"/>
          </a:xfrm>
          <a:prstGeom prst="rect">
            <a:avLst/>
          </a:prstGeom>
          <a:noFill/>
        </p:spPr>
        <p:txBody>
          <a:bodyPr wrap="square">
            <a:spAutoFit/>
          </a:bodyPr>
          <a:lstStyle/>
          <a:p>
            <a:pPr marL="285750" indent="-285750">
              <a:spcAft>
                <a:spcPts val="505"/>
              </a:spcAft>
              <a:buFont typeface="Arial" panose="020B0604020202020204" pitchFamily="34" charset="0"/>
              <a:buChar char="•"/>
            </a:pPr>
            <a:r>
              <a:rPr lang="es-MX" sz="1400" dirty="0">
                <a:solidFill>
                  <a:srgbClr val="000000"/>
                </a:solidFill>
                <a:latin typeface="Arial" panose="020B0604020202020204" pitchFamily="34" charset="0"/>
                <a:cs typeface="Arial" panose="020B0604020202020204" pitchFamily="34" charset="0"/>
              </a:rPr>
              <a:t>Dotar de Equipamiento específico en beneficio de Estudiantes con discapacidad y/o con aptitudes sobresalientes.</a:t>
            </a:r>
          </a:p>
        </p:txBody>
      </p:sp>
    </p:spTree>
    <p:extLst>
      <p:ext uri="{BB962C8B-B14F-4D97-AF65-F5344CB8AC3E}">
        <p14:creationId xmlns:p14="http://schemas.microsoft.com/office/powerpoint/2010/main" val="419793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B0BB6CC6-47AD-41E7-BE89-6C3434AC203A}"/>
              </a:ext>
            </a:extLst>
          </p:cNvPr>
          <p:cNvPicPr>
            <a:picLocks noChangeAspect="1"/>
          </p:cNvPicPr>
          <p:nvPr/>
        </p:nvPicPr>
        <p:blipFill rotWithShape="1">
          <a:blip r:embed="rId2"/>
          <a:srcRect l="37325" t="31705" r="35465" b="19716"/>
          <a:stretch/>
        </p:blipFill>
        <p:spPr>
          <a:xfrm>
            <a:off x="6071597" y="2337886"/>
            <a:ext cx="2488020" cy="2754257"/>
          </a:xfrm>
          <a:prstGeom prst="rect">
            <a:avLst/>
          </a:prstGeom>
        </p:spPr>
      </p:pic>
      <p:sp>
        <p:nvSpPr>
          <p:cNvPr id="5" name="Rectángulo: esquinas redondeadas 4">
            <a:extLst>
              <a:ext uri="{FF2B5EF4-FFF2-40B4-BE49-F238E27FC236}">
                <a16:creationId xmlns:a16="http://schemas.microsoft.com/office/drawing/2014/main" id="{2D0237A5-F214-4AF3-83D8-67CCB61FA2B7}"/>
              </a:ext>
            </a:extLst>
          </p:cNvPr>
          <p:cNvSpPr/>
          <p:nvPr/>
        </p:nvSpPr>
        <p:spPr>
          <a:xfrm>
            <a:off x="1921971" y="5628584"/>
            <a:ext cx="4423521" cy="595314"/>
          </a:xfrm>
          <a:prstGeom prst="roundRect">
            <a:avLst/>
          </a:prstGeom>
          <a:solidFill>
            <a:srgbClr val="E9D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7E6000"/>
                </a:solidFill>
              </a:rPr>
              <a:t>Monto a Ejercer: $14,620,844.00</a:t>
            </a:r>
            <a:endParaRPr lang="es-MX" sz="2400" b="1" dirty="0">
              <a:solidFill>
                <a:srgbClr val="7E6000"/>
              </a:solidFill>
            </a:endParaRPr>
          </a:p>
        </p:txBody>
      </p:sp>
      <p:pic>
        <p:nvPicPr>
          <p:cNvPr id="18" name="Imagen 17">
            <a:extLst>
              <a:ext uri="{FF2B5EF4-FFF2-40B4-BE49-F238E27FC236}">
                <a16:creationId xmlns:a16="http://schemas.microsoft.com/office/drawing/2014/main" id="{AA0A1386-7671-43B1-8D9B-30E862ECCEC4}"/>
              </a:ext>
            </a:extLst>
          </p:cNvPr>
          <p:cNvPicPr/>
          <p:nvPr/>
        </p:nvPicPr>
        <p:blipFill rotWithShape="1">
          <a:blip r:embed="rId3"/>
          <a:srcRect l="21342" t="53619" r="35477" b="28429"/>
          <a:stretch/>
        </p:blipFill>
        <p:spPr>
          <a:xfrm>
            <a:off x="185302" y="114045"/>
            <a:ext cx="3948430" cy="923290"/>
          </a:xfrm>
          <a:prstGeom prst="rect">
            <a:avLst/>
          </a:prstGeom>
        </p:spPr>
      </p:pic>
      <p:sp>
        <p:nvSpPr>
          <p:cNvPr id="8" name="CuadroTexto 7">
            <a:extLst>
              <a:ext uri="{FF2B5EF4-FFF2-40B4-BE49-F238E27FC236}">
                <a16:creationId xmlns:a16="http://schemas.microsoft.com/office/drawing/2014/main" id="{034A8148-06A7-41B1-B220-5524A128DFF1}"/>
              </a:ext>
            </a:extLst>
          </p:cNvPr>
          <p:cNvSpPr txBox="1"/>
          <p:nvPr/>
        </p:nvSpPr>
        <p:spPr>
          <a:xfrm>
            <a:off x="3256933" y="1484633"/>
            <a:ext cx="3232297" cy="523220"/>
          </a:xfrm>
          <a:prstGeom prst="rect">
            <a:avLst/>
          </a:prstGeom>
          <a:noFill/>
        </p:spPr>
        <p:txBody>
          <a:bodyPr wrap="square" rtlCol="0">
            <a:spAutoFit/>
          </a:bodyPr>
          <a:lstStyle/>
          <a:p>
            <a:pPr algn="ctr"/>
            <a:r>
              <a:rPr lang="es-ES" sz="2800" b="1" dirty="0">
                <a:solidFill>
                  <a:srgbClr val="9B1D44"/>
                </a:solidFill>
                <a:effectLst>
                  <a:outerShdw blurRad="38100" dist="38100" dir="2700000" algn="tl">
                    <a:srgbClr val="000000">
                      <a:alpha val="43137"/>
                    </a:srgbClr>
                  </a:outerShdw>
                </a:effectLst>
                <a:latin typeface="Trebuchet MS" panose="020B0603020202020204" pitchFamily="34" charset="0"/>
              </a:rPr>
              <a:t>Cobertura</a:t>
            </a:r>
            <a:endParaRPr lang="es-MX" sz="2800" b="1" dirty="0">
              <a:solidFill>
                <a:srgbClr val="9B1D44"/>
              </a:solidFill>
              <a:effectLst>
                <a:outerShdw blurRad="38100" dist="38100" dir="2700000" algn="tl">
                  <a:srgbClr val="000000">
                    <a:alpha val="43137"/>
                  </a:srgbClr>
                </a:outerShdw>
              </a:effectLst>
              <a:latin typeface="Trebuchet MS" panose="020B0603020202020204" pitchFamily="34" charset="0"/>
            </a:endParaRPr>
          </a:p>
        </p:txBody>
      </p:sp>
      <p:sp>
        <p:nvSpPr>
          <p:cNvPr id="2" name="CuadroTexto 1">
            <a:extLst>
              <a:ext uri="{FF2B5EF4-FFF2-40B4-BE49-F238E27FC236}">
                <a16:creationId xmlns:a16="http://schemas.microsoft.com/office/drawing/2014/main" id="{0A7DAA40-85EC-4C2A-8FA8-4EAA42496DCE}"/>
              </a:ext>
            </a:extLst>
          </p:cNvPr>
          <p:cNvSpPr txBox="1"/>
          <p:nvPr/>
        </p:nvSpPr>
        <p:spPr>
          <a:xfrm>
            <a:off x="784583" y="2560853"/>
            <a:ext cx="4944699" cy="2308324"/>
          </a:xfrm>
          <a:prstGeom prst="rect">
            <a:avLst/>
          </a:prstGeom>
          <a:noFill/>
        </p:spPr>
        <p:txBody>
          <a:bodyPr wrap="square" rtlCol="0">
            <a:spAutoFit/>
          </a:bodyPr>
          <a:lstStyle/>
          <a:p>
            <a:r>
              <a:rPr lang="es-MX" sz="2400" b="1" dirty="0"/>
              <a:t>203</a:t>
            </a:r>
            <a:r>
              <a:rPr lang="es-MX" sz="2400" dirty="0"/>
              <a:t> Servicios de Educación Especial</a:t>
            </a:r>
          </a:p>
          <a:p>
            <a:r>
              <a:rPr lang="es-MX" sz="2400" b="1" dirty="0"/>
              <a:t>174</a:t>
            </a:r>
            <a:r>
              <a:rPr lang="es-MX" sz="2400" dirty="0"/>
              <a:t> </a:t>
            </a:r>
            <a:r>
              <a:rPr lang="es-ES" sz="2400" b="0" i="0" dirty="0">
                <a:solidFill>
                  <a:srgbClr val="001D35"/>
                </a:solidFill>
                <a:effectLst/>
                <a:latin typeface="Google Sans"/>
              </a:rPr>
              <a:t>Unidades de Servicios de Apoyo a la Educación Regular</a:t>
            </a:r>
            <a:endParaRPr lang="es-MX" sz="2400" b="0" i="0" dirty="0">
              <a:solidFill>
                <a:srgbClr val="001D35"/>
              </a:solidFill>
              <a:effectLst/>
              <a:latin typeface="Google Sans"/>
            </a:endParaRPr>
          </a:p>
          <a:p>
            <a:r>
              <a:rPr lang="es-MX" sz="2400" b="1" dirty="0">
                <a:solidFill>
                  <a:srgbClr val="001D35"/>
                </a:solidFill>
                <a:latin typeface="Google Sans"/>
              </a:rPr>
              <a:t>27 </a:t>
            </a:r>
            <a:r>
              <a:rPr lang="es-MX" sz="2400" dirty="0">
                <a:solidFill>
                  <a:srgbClr val="001D35"/>
                </a:solidFill>
                <a:latin typeface="Google Sans"/>
              </a:rPr>
              <a:t>Centros de Atención Múltiple</a:t>
            </a:r>
          </a:p>
          <a:p>
            <a:r>
              <a:rPr lang="es-MX" sz="2400" b="1" dirty="0">
                <a:solidFill>
                  <a:srgbClr val="001D35"/>
                </a:solidFill>
                <a:latin typeface="Google Sans"/>
              </a:rPr>
              <a:t>2</a:t>
            </a:r>
            <a:r>
              <a:rPr lang="es-MX" sz="2400" dirty="0">
                <a:solidFill>
                  <a:srgbClr val="001D35"/>
                </a:solidFill>
                <a:latin typeface="Google Sans"/>
              </a:rPr>
              <a:t> </a:t>
            </a:r>
            <a:r>
              <a:rPr lang="es-ES" sz="2400" b="0" i="0" dirty="0">
                <a:solidFill>
                  <a:srgbClr val="001D35"/>
                </a:solidFill>
                <a:effectLst/>
                <a:latin typeface="Google Sans"/>
              </a:rPr>
              <a:t>Unidades de Atención a la Educación Básica en Hospitales</a:t>
            </a:r>
            <a:endParaRPr lang="es-MX" sz="2400" dirty="0"/>
          </a:p>
        </p:txBody>
      </p:sp>
      <p:sp>
        <p:nvSpPr>
          <p:cNvPr id="7" name="Rectángulo 6">
            <a:extLst>
              <a:ext uri="{FF2B5EF4-FFF2-40B4-BE49-F238E27FC236}">
                <a16:creationId xmlns:a16="http://schemas.microsoft.com/office/drawing/2014/main" id="{152EDF57-06B3-4C14-9496-A85CE15D60B0}"/>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2074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02B6E-653E-402A-99C4-4AC81632FD99}"/>
              </a:ext>
            </a:extLst>
          </p:cNvPr>
          <p:cNvSpPr>
            <a:spLocks noGrp="1"/>
          </p:cNvSpPr>
          <p:nvPr>
            <p:ph type="title"/>
          </p:nvPr>
        </p:nvSpPr>
        <p:spPr/>
        <p:txBody>
          <a:bodyPr>
            <a:normAutofit/>
          </a:bodyPr>
          <a:lstStyle/>
          <a:p>
            <a:br>
              <a:rPr lang="es-ES" dirty="0"/>
            </a:br>
            <a:endParaRPr lang="es-MX" dirty="0"/>
          </a:p>
        </p:txBody>
      </p:sp>
      <p:sp>
        <p:nvSpPr>
          <p:cNvPr id="10" name="CuadroTexto 9">
            <a:extLst>
              <a:ext uri="{FF2B5EF4-FFF2-40B4-BE49-F238E27FC236}">
                <a16:creationId xmlns:a16="http://schemas.microsoft.com/office/drawing/2014/main" id="{A7D98AC5-42F1-43CC-B6F9-B97C7455D15D}"/>
              </a:ext>
            </a:extLst>
          </p:cNvPr>
          <p:cNvSpPr txBox="1"/>
          <p:nvPr/>
        </p:nvSpPr>
        <p:spPr>
          <a:xfrm>
            <a:off x="1852418" y="939494"/>
            <a:ext cx="5932449" cy="461665"/>
          </a:xfrm>
          <a:prstGeom prst="rect">
            <a:avLst/>
          </a:prstGeom>
          <a:noFill/>
        </p:spPr>
        <p:txBody>
          <a:bodyPr wrap="square">
            <a:spAutoFit/>
          </a:bodyPr>
          <a:lstStyle/>
          <a:p>
            <a:pPr algn="ctr"/>
            <a:r>
              <a:rPr lang="es-MX" sz="2400" b="1" dirty="0">
                <a:solidFill>
                  <a:srgbClr val="9B1D44"/>
                </a:solidFill>
              </a:rPr>
              <a:t>Actividades Programadas Discapacidad.</a:t>
            </a:r>
          </a:p>
        </p:txBody>
      </p:sp>
      <p:sp>
        <p:nvSpPr>
          <p:cNvPr id="13" name="CuadroTexto 12">
            <a:extLst>
              <a:ext uri="{FF2B5EF4-FFF2-40B4-BE49-F238E27FC236}">
                <a16:creationId xmlns:a16="http://schemas.microsoft.com/office/drawing/2014/main" id="{520E6378-F62C-4456-BF56-5E9F34D5F93D}"/>
              </a:ext>
            </a:extLst>
          </p:cNvPr>
          <p:cNvSpPr txBox="1"/>
          <p:nvPr/>
        </p:nvSpPr>
        <p:spPr>
          <a:xfrm>
            <a:off x="231173" y="1602507"/>
            <a:ext cx="4389976" cy="2308324"/>
          </a:xfrm>
          <a:prstGeom prst="rect">
            <a:avLst/>
          </a:prstGeom>
          <a:noFill/>
        </p:spPr>
        <p:txBody>
          <a:bodyPr wrap="square">
            <a:spAutoFit/>
          </a:bodyPr>
          <a:lstStyle/>
          <a:p>
            <a:pPr algn="ctr"/>
            <a:r>
              <a:rPr lang="es-MX" sz="1200" b="1" i="0" u="none" strike="noStrike" dirty="0">
                <a:solidFill>
                  <a:srgbClr val="7E6000"/>
                </a:solidFill>
                <a:effectLst/>
                <a:latin typeface="Noto Sans" panose="020B0502040504020204" pitchFamily="34" charset="0"/>
              </a:rPr>
              <a:t>Componente: 1. Acciones académicas para  Agentes educativos en temas de discapacidad: (171 USAER,</a:t>
            </a:r>
            <a:r>
              <a:rPr lang="es-ES" sz="1200" b="1" i="0" u="none" strike="noStrike" dirty="0">
                <a:solidFill>
                  <a:srgbClr val="7E6000"/>
                </a:solidFill>
                <a:effectLst/>
                <a:latin typeface="Noto Sans" panose="020B0502040504020204" pitchFamily="34" charset="0"/>
              </a:rPr>
              <a:t>27 CAM, 2 UABH</a:t>
            </a:r>
            <a:r>
              <a:rPr lang="es-MX" sz="1200" b="1" i="0" u="none" strike="noStrike" dirty="0">
                <a:solidFill>
                  <a:srgbClr val="7E6000"/>
                </a:solidFill>
                <a:effectLst/>
                <a:latin typeface="Noto Sans" panose="020B0502040504020204" pitchFamily="34" charset="0"/>
              </a:rPr>
              <a:t>) </a:t>
            </a:r>
          </a:p>
          <a:p>
            <a:pPr algn="ctr"/>
            <a:r>
              <a:rPr lang="es-MX" sz="1200" b="1" i="0" u="none" strike="noStrike" dirty="0">
                <a:effectLst/>
                <a:latin typeface="Noto Sans" panose="020B0502040504020204" pitchFamily="34" charset="0"/>
              </a:rPr>
              <a:t>Inv. $2,000,000. 00</a:t>
            </a:r>
          </a:p>
          <a:p>
            <a:endParaRPr lang="es-MX" sz="1200" b="1" dirty="0">
              <a:solidFill>
                <a:srgbClr val="A20000"/>
              </a:solidFill>
              <a:latin typeface="Noto Sans" panose="020B0502040504020204" pitchFamily="34" charset="0"/>
            </a:endParaRPr>
          </a:p>
          <a:p>
            <a:pPr marL="285750" indent="-285750">
              <a:buFont typeface="Arial" panose="020B0604020202020204" pitchFamily="34" charset="0"/>
              <a:buChar char="•"/>
            </a:pPr>
            <a:r>
              <a:rPr lang="es-ES" sz="1200" i="0" u="none" strike="noStrike" dirty="0">
                <a:effectLst/>
                <a:latin typeface="Noto Sans" panose="020B0502040504020204" pitchFamily="34" charset="0"/>
              </a:rPr>
              <a:t>Integración Sensorial en Alumnos con Trastornos del Neurodesarrollo.</a:t>
            </a:r>
            <a:endParaRPr lang="es-ES" sz="1200" dirty="0">
              <a:latin typeface="Noto Sans" panose="020B0502040504020204" pitchFamily="34" charset="0"/>
            </a:endParaRPr>
          </a:p>
          <a:p>
            <a:pPr marL="285750" indent="-285750">
              <a:buFont typeface="Arial" panose="020B0604020202020204" pitchFamily="34" charset="0"/>
              <a:buChar char="•"/>
            </a:pPr>
            <a:r>
              <a:rPr lang="es-ES" sz="1200" i="0" u="none" strike="noStrike" dirty="0">
                <a:effectLst/>
                <a:latin typeface="Noto Sans" panose="020B0502040504020204" pitchFamily="34" charset="0"/>
              </a:rPr>
              <a:t> Intervención Conductual de Alumnos con Autismo </a:t>
            </a:r>
            <a:endParaRPr lang="es-ES" sz="1200" dirty="0">
              <a:latin typeface="Noto Sans" panose="020B0502040504020204" pitchFamily="34" charset="0"/>
            </a:endParaRPr>
          </a:p>
          <a:p>
            <a:pPr marL="285750" indent="-285750">
              <a:buFont typeface="Arial" panose="020B0604020202020204" pitchFamily="34" charset="0"/>
              <a:buChar char="•"/>
            </a:pPr>
            <a:r>
              <a:rPr lang="es-ES" sz="1200" i="0" u="none" strike="noStrike" dirty="0">
                <a:effectLst/>
                <a:latin typeface="Noto Sans" panose="020B0502040504020204" pitchFamily="34" charset="0"/>
              </a:rPr>
              <a:t>Estrategias Neurodidácticas Asociadas a la Lengua escrita para Alumnos con Discapacidad Intelectual.</a:t>
            </a:r>
            <a:r>
              <a:rPr lang="es-ES" sz="1200" dirty="0"/>
              <a:t> </a:t>
            </a:r>
          </a:p>
          <a:p>
            <a:pPr marL="285750" indent="-285750">
              <a:buFont typeface="Arial" panose="020B0604020202020204" pitchFamily="34" charset="0"/>
              <a:buChar char="•"/>
            </a:pPr>
            <a:r>
              <a:rPr lang="es-ES" sz="1200" i="0" u="none" strike="noStrike" dirty="0">
                <a:effectLst/>
                <a:latin typeface="Noto Sans" panose="020B0502040504020204" pitchFamily="34" charset="0"/>
              </a:rPr>
              <a:t> Herramientas y Técnicas para la Intervención a Alumnos con Discapacidad Psicosocial.</a:t>
            </a:r>
            <a:r>
              <a:rPr lang="es-ES" sz="1200" dirty="0"/>
              <a:t> </a:t>
            </a:r>
            <a:endParaRPr lang="es-MX" sz="1200" dirty="0"/>
          </a:p>
        </p:txBody>
      </p:sp>
      <p:sp>
        <p:nvSpPr>
          <p:cNvPr id="14" name="CuadroTexto 13">
            <a:extLst>
              <a:ext uri="{FF2B5EF4-FFF2-40B4-BE49-F238E27FC236}">
                <a16:creationId xmlns:a16="http://schemas.microsoft.com/office/drawing/2014/main" id="{E3179ACF-DD28-47CB-B6E7-DE2C9A2FAC00}"/>
              </a:ext>
            </a:extLst>
          </p:cNvPr>
          <p:cNvSpPr txBox="1"/>
          <p:nvPr/>
        </p:nvSpPr>
        <p:spPr>
          <a:xfrm>
            <a:off x="231173" y="4202191"/>
            <a:ext cx="4294726" cy="1569660"/>
          </a:xfrm>
          <a:prstGeom prst="rect">
            <a:avLst/>
          </a:prstGeom>
          <a:noFill/>
        </p:spPr>
        <p:txBody>
          <a:bodyPr wrap="square">
            <a:spAutoFit/>
          </a:bodyPr>
          <a:lstStyle/>
          <a:p>
            <a:pPr algn="ctr"/>
            <a:r>
              <a:rPr lang="es-ES" sz="1200" b="1" dirty="0">
                <a:solidFill>
                  <a:srgbClr val="7E6000"/>
                </a:solidFill>
                <a:latin typeface="Noto Sans" panose="020B0502040504020204" pitchFamily="34" charset="0"/>
              </a:rPr>
              <a:t>Componente: 2. Acciones de atención complementaria para estudiantes con discapacidad: (Participan CAM 4, 21, 22 y Usaer 05, 68, 79, 84, 85, 93, 94, 108, 135, 144). </a:t>
            </a:r>
          </a:p>
          <a:p>
            <a:pPr algn="ctr"/>
            <a:r>
              <a:rPr lang="es-MX" sz="1200" b="1" i="0" u="none" strike="noStrike" dirty="0">
                <a:effectLst/>
                <a:latin typeface="Noto Sans" panose="020B0502040504020204" pitchFamily="34" charset="0"/>
              </a:rPr>
              <a:t>Inv. $200,569.00</a:t>
            </a:r>
            <a:endParaRPr lang="es-ES" sz="1200" b="1" dirty="0">
              <a:latin typeface="Noto Sans" panose="020B0502040504020204" pitchFamily="34" charset="0"/>
            </a:endParaRPr>
          </a:p>
          <a:p>
            <a:endParaRPr lang="es-ES" sz="1200" b="1" dirty="0">
              <a:latin typeface="Noto Sans" panose="020B0502040504020204" pitchFamily="34" charset="0"/>
            </a:endParaRPr>
          </a:p>
          <a:p>
            <a:pPr marL="171450" indent="-171450">
              <a:buFont typeface="Arial" panose="020B0604020202020204" pitchFamily="34" charset="0"/>
              <a:buChar char="•"/>
            </a:pPr>
            <a:r>
              <a:rPr lang="es-ES" sz="1200" dirty="0">
                <a:latin typeface="Noto Sans" panose="020B0502040504020204" pitchFamily="34" charset="0"/>
              </a:rPr>
              <a:t>Estimulación con Robots para la Atención de Alumnos con TEA</a:t>
            </a:r>
            <a:r>
              <a:rPr lang="es-ES" sz="1200" b="1" i="0" u="none" strike="noStrike" dirty="0">
                <a:solidFill>
                  <a:srgbClr val="FF0000"/>
                </a:solidFill>
                <a:effectLst/>
                <a:latin typeface="Candara" panose="020E0502030303020204" pitchFamily="34" charset="0"/>
              </a:rPr>
              <a:t>.</a:t>
            </a:r>
            <a:r>
              <a:rPr lang="es-ES" sz="1200" dirty="0"/>
              <a:t> </a:t>
            </a:r>
          </a:p>
        </p:txBody>
      </p:sp>
      <p:sp>
        <p:nvSpPr>
          <p:cNvPr id="15" name="CuadroTexto 14">
            <a:extLst>
              <a:ext uri="{FF2B5EF4-FFF2-40B4-BE49-F238E27FC236}">
                <a16:creationId xmlns:a16="http://schemas.microsoft.com/office/drawing/2014/main" id="{E21608F9-378A-4EA1-AE2C-6DE4109E4AD0}"/>
              </a:ext>
            </a:extLst>
          </p:cNvPr>
          <p:cNvSpPr txBox="1"/>
          <p:nvPr/>
        </p:nvSpPr>
        <p:spPr>
          <a:xfrm>
            <a:off x="5448045" y="1539734"/>
            <a:ext cx="3532381" cy="5078313"/>
          </a:xfrm>
          <a:prstGeom prst="rect">
            <a:avLst/>
          </a:prstGeom>
          <a:noFill/>
        </p:spPr>
        <p:txBody>
          <a:bodyPr wrap="square">
            <a:spAutoFit/>
          </a:bodyPr>
          <a:lstStyle/>
          <a:p>
            <a:pPr algn="ctr"/>
            <a:r>
              <a:rPr lang="es-ES" sz="1200" b="1" i="0" u="none" strike="noStrike" dirty="0">
                <a:solidFill>
                  <a:srgbClr val="7E6000"/>
                </a:solidFill>
                <a:effectLst/>
                <a:latin typeface="Noto Sans" panose="020B0502040504020204" pitchFamily="34" charset="0"/>
              </a:rPr>
              <a:t>Componente: 3. Equipamiento específico en beneficio de estudiantes con discapacidad:  (174 USAER, 27 CAM, 2 UABH)</a:t>
            </a:r>
          </a:p>
          <a:p>
            <a:pPr algn="ctr"/>
            <a:r>
              <a:rPr lang="es-MX" sz="1200" b="1" i="0" u="none" strike="noStrike" dirty="0">
                <a:effectLst/>
                <a:latin typeface="Noto Sans" panose="020B0502040504020204" pitchFamily="34" charset="0"/>
              </a:rPr>
              <a:t>Inv. $7,812,417.00</a:t>
            </a:r>
            <a:endParaRPr lang="es-ES" sz="1200" b="1" dirty="0">
              <a:latin typeface="Noto Sans" panose="020B0502040504020204" pitchFamily="34" charset="0"/>
            </a:endParaRPr>
          </a:p>
          <a:p>
            <a:pPr algn="ctr"/>
            <a:endParaRPr lang="es-ES" sz="1200" b="1" i="0" u="none" strike="noStrike" dirty="0">
              <a:solidFill>
                <a:srgbClr val="7E6000"/>
              </a:solidFill>
              <a:effectLst/>
              <a:latin typeface="Noto Sans" panose="020B0502040504020204" pitchFamily="34" charset="0"/>
            </a:endParaRPr>
          </a:p>
          <a:p>
            <a:endParaRPr lang="es-ES" sz="1200" b="1" dirty="0">
              <a:solidFill>
                <a:srgbClr val="7E6000"/>
              </a:solidFill>
              <a:latin typeface="Noto Sans" panose="020B0502040504020204" pitchFamily="34" charset="0"/>
            </a:endParaRPr>
          </a:p>
          <a:p>
            <a:pPr marL="171450" indent="-171450">
              <a:buFont typeface="Arial" panose="020B0604020202020204" pitchFamily="34" charset="0"/>
              <a:buChar char="•"/>
            </a:pPr>
            <a:r>
              <a:rPr lang="es-MX" sz="1200" i="0" u="none" strike="noStrike" dirty="0">
                <a:solidFill>
                  <a:srgbClr val="000000"/>
                </a:solidFill>
                <a:effectLst/>
                <a:latin typeface="Noto Sans" panose="020B0502040504020204" pitchFamily="34" charset="0"/>
              </a:rPr>
              <a:t>3.1 Dotar de material didáctico.</a:t>
            </a:r>
          </a:p>
          <a:p>
            <a:endParaRPr lang="es-MX" sz="1200" i="0" u="none" strike="noStrike" dirty="0">
              <a:solidFill>
                <a:srgbClr val="000000"/>
              </a:solidFill>
              <a:effectLst/>
              <a:latin typeface="Noto Sans" panose="020B0502040504020204" pitchFamily="34" charset="0"/>
            </a:endParaRPr>
          </a:p>
          <a:p>
            <a:pPr marL="171450" indent="-171450">
              <a:buFont typeface="Arial" panose="020B0604020202020204" pitchFamily="34" charset="0"/>
              <a:buChar char="•"/>
            </a:pPr>
            <a:r>
              <a:rPr lang="es-MX" sz="1200" i="0" u="none" strike="noStrike" dirty="0">
                <a:solidFill>
                  <a:srgbClr val="000000"/>
                </a:solidFill>
                <a:effectLst/>
                <a:latin typeface="Noto Sans" panose="020B0502040504020204" pitchFamily="34" charset="0"/>
              </a:rPr>
              <a:t>3.4 Dotar de equipo adaptado, tecnológico y/o multimedia.</a:t>
            </a:r>
          </a:p>
          <a:p>
            <a:endParaRPr lang="es-MX" sz="1200" dirty="0"/>
          </a:p>
          <a:p>
            <a:pPr marL="171450" indent="-171450">
              <a:buFont typeface="Arial" panose="020B0604020202020204" pitchFamily="34" charset="0"/>
              <a:buChar char="•"/>
            </a:pPr>
            <a:r>
              <a:rPr lang="es-ES" sz="1200" i="0" u="none" strike="noStrike" dirty="0">
                <a:solidFill>
                  <a:srgbClr val="000000"/>
                </a:solidFill>
                <a:effectLst/>
                <a:latin typeface="Noto Sans" panose="020B0502040504020204" pitchFamily="34" charset="0"/>
              </a:rPr>
              <a:t>3.5 Adquirir herramientas, utensilios, enseres domésticos y aparatos electrónicos que se requieren para impartir las especialidades que se ofertan en los CAM Laboral y con Formación para el Trabajo.</a:t>
            </a:r>
          </a:p>
          <a:p>
            <a:endParaRPr lang="es-ES" sz="1200" dirty="0"/>
          </a:p>
          <a:p>
            <a:pPr marL="171450" indent="-171450">
              <a:buFont typeface="Arial" panose="020B0604020202020204" pitchFamily="34" charset="0"/>
              <a:buChar char="•"/>
            </a:pPr>
            <a:r>
              <a:rPr lang="es-ES" sz="1200" i="0" u="none" strike="noStrike" dirty="0">
                <a:solidFill>
                  <a:srgbClr val="000000"/>
                </a:solidFill>
                <a:effectLst/>
                <a:latin typeface="Noto Sans" panose="020B0502040504020204" pitchFamily="34" charset="0"/>
              </a:rPr>
              <a:t>3.7 Adquirir ayudas técnicas para la accesibilidad y movilidad que mejoren las condiciones para el desplazamiento, orientación y comunicación.</a:t>
            </a:r>
          </a:p>
          <a:p>
            <a:endParaRPr lang="es-ES" sz="1200" i="0" u="none" strike="noStrike" dirty="0">
              <a:solidFill>
                <a:srgbClr val="000000"/>
              </a:solidFill>
              <a:effectLst/>
              <a:latin typeface="Noto Sans" panose="020B0502040504020204" pitchFamily="34" charset="0"/>
            </a:endParaRPr>
          </a:p>
          <a:p>
            <a:pPr marL="171450" indent="-171450">
              <a:buFont typeface="Arial" panose="020B0604020202020204" pitchFamily="34" charset="0"/>
              <a:buChar char="•"/>
            </a:pPr>
            <a:r>
              <a:rPr lang="es-ES" sz="1200" i="0" u="none" strike="noStrike" dirty="0">
                <a:solidFill>
                  <a:srgbClr val="000000"/>
                </a:solidFill>
                <a:effectLst/>
                <a:latin typeface="Noto Sans" panose="020B0502040504020204" pitchFamily="34" charset="0"/>
              </a:rPr>
              <a:t>3.8 Dotar de mobiliario ordinario y/o adaptado.</a:t>
            </a:r>
          </a:p>
          <a:p>
            <a:endParaRPr lang="es-ES" sz="1200" i="0" u="none" strike="noStrike" dirty="0">
              <a:solidFill>
                <a:srgbClr val="000000"/>
              </a:solidFill>
              <a:effectLst/>
              <a:latin typeface="Noto Sans" panose="020B0502040504020204" pitchFamily="34" charset="0"/>
            </a:endParaRPr>
          </a:p>
          <a:p>
            <a:pPr marL="171450" indent="-171450">
              <a:buFont typeface="Arial" panose="020B0604020202020204" pitchFamily="34" charset="0"/>
              <a:buChar char="•"/>
            </a:pPr>
            <a:r>
              <a:rPr lang="es-ES" sz="1200" i="0" u="none" strike="noStrike" dirty="0">
                <a:solidFill>
                  <a:srgbClr val="000000"/>
                </a:solidFill>
                <a:effectLst/>
                <a:latin typeface="Noto Sans" panose="020B0502040504020204" pitchFamily="34" charset="0"/>
              </a:rPr>
              <a:t>3.9 Adquirir equipamiento y materiales para aulas multisensoriales</a:t>
            </a:r>
            <a:r>
              <a:rPr lang="es-ES" sz="1200" dirty="0"/>
              <a:t> </a:t>
            </a:r>
            <a:endParaRPr lang="es-MX" sz="1200" dirty="0">
              <a:solidFill>
                <a:srgbClr val="7E6000"/>
              </a:solidFill>
            </a:endParaRPr>
          </a:p>
        </p:txBody>
      </p:sp>
      <p:pic>
        <p:nvPicPr>
          <p:cNvPr id="19" name="Imagen 18">
            <a:extLst>
              <a:ext uri="{FF2B5EF4-FFF2-40B4-BE49-F238E27FC236}">
                <a16:creationId xmlns:a16="http://schemas.microsoft.com/office/drawing/2014/main" id="{3316B928-900A-4EE5-92F5-A581CB462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510" y="5693390"/>
            <a:ext cx="2057839" cy="1156244"/>
          </a:xfrm>
          <a:prstGeom prst="rect">
            <a:avLst/>
          </a:prstGeom>
        </p:spPr>
      </p:pic>
      <p:pic>
        <p:nvPicPr>
          <p:cNvPr id="11" name="Imagen 10">
            <a:extLst>
              <a:ext uri="{FF2B5EF4-FFF2-40B4-BE49-F238E27FC236}">
                <a16:creationId xmlns:a16="http://schemas.microsoft.com/office/drawing/2014/main" id="{AA0A1386-7671-43B1-8D9B-30E862ECCEC4}"/>
              </a:ext>
            </a:extLst>
          </p:cNvPr>
          <p:cNvPicPr/>
          <p:nvPr/>
        </p:nvPicPr>
        <p:blipFill rotWithShape="1">
          <a:blip r:embed="rId3"/>
          <a:srcRect l="21342" t="53619" r="35477" b="28429"/>
          <a:stretch/>
        </p:blipFill>
        <p:spPr>
          <a:xfrm>
            <a:off x="0" y="8366"/>
            <a:ext cx="3948430" cy="923290"/>
          </a:xfrm>
          <a:prstGeom prst="rect">
            <a:avLst/>
          </a:prstGeom>
        </p:spPr>
      </p:pic>
      <p:sp>
        <p:nvSpPr>
          <p:cNvPr id="9" name="Rectángulo 8">
            <a:extLst>
              <a:ext uri="{FF2B5EF4-FFF2-40B4-BE49-F238E27FC236}">
                <a16:creationId xmlns:a16="http://schemas.microsoft.com/office/drawing/2014/main" id="{36CDDFEF-80AC-4BEC-9711-CBE347A468B5}"/>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703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02B6E-653E-402A-99C4-4AC81632FD99}"/>
              </a:ext>
            </a:extLst>
          </p:cNvPr>
          <p:cNvSpPr>
            <a:spLocks noGrp="1"/>
          </p:cNvSpPr>
          <p:nvPr>
            <p:ph type="title"/>
          </p:nvPr>
        </p:nvSpPr>
        <p:spPr/>
        <p:txBody>
          <a:bodyPr>
            <a:normAutofit/>
          </a:bodyPr>
          <a:lstStyle/>
          <a:p>
            <a:br>
              <a:rPr lang="es-ES" dirty="0"/>
            </a:br>
            <a:endParaRPr lang="es-MX" dirty="0"/>
          </a:p>
        </p:txBody>
      </p:sp>
      <p:sp>
        <p:nvSpPr>
          <p:cNvPr id="10" name="CuadroTexto 9">
            <a:extLst>
              <a:ext uri="{FF2B5EF4-FFF2-40B4-BE49-F238E27FC236}">
                <a16:creationId xmlns:a16="http://schemas.microsoft.com/office/drawing/2014/main" id="{A7D98AC5-42F1-43CC-B6F9-B97C7455D15D}"/>
              </a:ext>
            </a:extLst>
          </p:cNvPr>
          <p:cNvSpPr txBox="1"/>
          <p:nvPr/>
        </p:nvSpPr>
        <p:spPr>
          <a:xfrm>
            <a:off x="1992982" y="990354"/>
            <a:ext cx="5932449" cy="461665"/>
          </a:xfrm>
          <a:prstGeom prst="rect">
            <a:avLst/>
          </a:prstGeom>
          <a:noFill/>
        </p:spPr>
        <p:txBody>
          <a:bodyPr wrap="square">
            <a:spAutoFit/>
          </a:bodyPr>
          <a:lstStyle/>
          <a:p>
            <a:pPr algn="ctr"/>
            <a:r>
              <a:rPr lang="es-MX" sz="2400" b="1" dirty="0">
                <a:solidFill>
                  <a:srgbClr val="9B1D44"/>
                </a:solidFill>
              </a:rPr>
              <a:t>Actividades Programadas AS.</a:t>
            </a:r>
          </a:p>
        </p:txBody>
      </p:sp>
      <p:sp>
        <p:nvSpPr>
          <p:cNvPr id="13" name="CuadroTexto 12">
            <a:extLst>
              <a:ext uri="{FF2B5EF4-FFF2-40B4-BE49-F238E27FC236}">
                <a16:creationId xmlns:a16="http://schemas.microsoft.com/office/drawing/2014/main" id="{520E6378-F62C-4456-BF56-5E9F34D5F93D}"/>
              </a:ext>
            </a:extLst>
          </p:cNvPr>
          <p:cNvSpPr txBox="1"/>
          <p:nvPr/>
        </p:nvSpPr>
        <p:spPr>
          <a:xfrm>
            <a:off x="182024" y="1907675"/>
            <a:ext cx="4389976" cy="2677656"/>
          </a:xfrm>
          <a:prstGeom prst="rect">
            <a:avLst/>
          </a:prstGeom>
          <a:noFill/>
        </p:spPr>
        <p:txBody>
          <a:bodyPr wrap="square">
            <a:spAutoFit/>
          </a:bodyPr>
          <a:lstStyle/>
          <a:p>
            <a:pPr algn="ctr"/>
            <a:r>
              <a:rPr lang="es-MX" sz="1200" b="1" i="0" u="none" strike="noStrike" dirty="0">
                <a:solidFill>
                  <a:srgbClr val="7E6000"/>
                </a:solidFill>
                <a:effectLst/>
                <a:latin typeface="Noto Sans" panose="020B0502040504020204" pitchFamily="34" charset="0"/>
              </a:rPr>
              <a:t>Componente: 1. Acciones académicas para  Agentes educativos en temas de </a:t>
            </a:r>
            <a:r>
              <a:rPr lang="es-MX" sz="1200" b="1" dirty="0">
                <a:solidFill>
                  <a:srgbClr val="7E6000"/>
                </a:solidFill>
                <a:latin typeface="Noto Sans" panose="020B0502040504020204" pitchFamily="34" charset="0"/>
              </a:rPr>
              <a:t>AS</a:t>
            </a:r>
            <a:r>
              <a:rPr lang="es-MX" sz="1200" b="1" i="0" u="none" strike="noStrike" dirty="0">
                <a:solidFill>
                  <a:srgbClr val="7E6000"/>
                </a:solidFill>
                <a:effectLst/>
                <a:latin typeface="Noto Sans" panose="020B0502040504020204" pitchFamily="34" charset="0"/>
              </a:rPr>
              <a:t>: (174 USAER) </a:t>
            </a:r>
          </a:p>
          <a:p>
            <a:pPr algn="ctr"/>
            <a:r>
              <a:rPr lang="es-MX" sz="1200" b="1" i="0" u="none" strike="noStrike" dirty="0">
                <a:effectLst/>
                <a:latin typeface="Noto Sans" panose="020B0502040504020204" pitchFamily="34" charset="0"/>
              </a:rPr>
              <a:t>Inv. $2,000,000. 00</a:t>
            </a:r>
          </a:p>
          <a:p>
            <a:pPr algn="ctr"/>
            <a:endParaRPr lang="es-MX" sz="1200" b="1" i="0" u="none" strike="noStrike" dirty="0">
              <a:solidFill>
                <a:srgbClr val="7E6000"/>
              </a:solidFill>
              <a:effectLst/>
              <a:latin typeface="Noto Sans" panose="020B0502040504020204" pitchFamily="34" charset="0"/>
            </a:endParaRPr>
          </a:p>
          <a:p>
            <a:endParaRPr lang="es-MX" sz="1200" b="1" dirty="0">
              <a:solidFill>
                <a:srgbClr val="A20000"/>
              </a:solidFill>
              <a:latin typeface="Noto Sans" panose="020B0502040504020204" pitchFamily="34" charset="0"/>
            </a:endParaRPr>
          </a:p>
          <a:p>
            <a:pPr marL="285750" indent="-285750">
              <a:buFont typeface="Arial" panose="020B0604020202020204" pitchFamily="34" charset="0"/>
              <a:buChar char="•"/>
            </a:pPr>
            <a:r>
              <a:rPr lang="es-ES" sz="1200" dirty="0">
                <a:latin typeface="Noto Sans" panose="020B0502040504020204" pitchFamily="34" charset="0"/>
              </a:rPr>
              <a:t>Potenciando el Talento Artístico de Niños y Niñas con Aptitudes Sobresalientes.</a:t>
            </a:r>
          </a:p>
          <a:p>
            <a:pPr marL="285750" indent="-285750">
              <a:buFont typeface="Arial" panose="020B0604020202020204" pitchFamily="34" charset="0"/>
              <a:buChar char="•"/>
            </a:pPr>
            <a:r>
              <a:rPr lang="es-ES" sz="1200" dirty="0">
                <a:latin typeface="Noto Sans" panose="020B0502040504020204" pitchFamily="34" charset="0"/>
              </a:rPr>
              <a:t>Gestión de Emociones para Niños con Aptitudes Sobresalientes .</a:t>
            </a:r>
          </a:p>
          <a:p>
            <a:pPr marL="285750" indent="-285750">
              <a:buFont typeface="Arial" panose="020B0604020202020204" pitchFamily="34" charset="0"/>
              <a:buChar char="•"/>
            </a:pPr>
            <a:r>
              <a:rPr lang="es-ES" sz="1200" dirty="0">
                <a:latin typeface="Noto Sans" panose="020B0502040504020204" pitchFamily="34" charset="0"/>
              </a:rPr>
              <a:t>Estrategias para el Enriquecimiento del Contexto Escolar para Alumnos con Aptitudes Sobresalientes .</a:t>
            </a:r>
          </a:p>
          <a:p>
            <a:pPr marL="285750" indent="-285750">
              <a:buFont typeface="Arial" panose="020B0604020202020204" pitchFamily="34" charset="0"/>
              <a:buChar char="•"/>
            </a:pPr>
            <a:r>
              <a:rPr lang="es-ES" sz="1200" dirty="0">
                <a:latin typeface="Noto Sans" panose="020B0502040504020204" pitchFamily="34" charset="0"/>
              </a:rPr>
              <a:t>Creatividad y Pensamiento Disruptivo en Estudiantes AS.</a:t>
            </a:r>
          </a:p>
          <a:p>
            <a:endParaRPr lang="es-MX" sz="1200" dirty="0">
              <a:latin typeface="Noto Sans" panose="020B0502040504020204" pitchFamily="34" charset="0"/>
            </a:endParaRPr>
          </a:p>
        </p:txBody>
      </p:sp>
      <p:sp>
        <p:nvSpPr>
          <p:cNvPr id="14" name="CuadroTexto 13">
            <a:extLst>
              <a:ext uri="{FF2B5EF4-FFF2-40B4-BE49-F238E27FC236}">
                <a16:creationId xmlns:a16="http://schemas.microsoft.com/office/drawing/2014/main" id="{E3179ACF-DD28-47CB-B6E7-DE2C9A2FAC00}"/>
              </a:ext>
            </a:extLst>
          </p:cNvPr>
          <p:cNvSpPr txBox="1"/>
          <p:nvPr/>
        </p:nvSpPr>
        <p:spPr>
          <a:xfrm>
            <a:off x="4741208" y="1966861"/>
            <a:ext cx="4294726" cy="1384995"/>
          </a:xfrm>
          <a:prstGeom prst="rect">
            <a:avLst/>
          </a:prstGeom>
          <a:noFill/>
        </p:spPr>
        <p:txBody>
          <a:bodyPr wrap="square">
            <a:spAutoFit/>
          </a:bodyPr>
          <a:lstStyle/>
          <a:p>
            <a:pPr algn="ctr"/>
            <a:r>
              <a:rPr lang="es-ES" sz="1200" b="1" dirty="0">
                <a:solidFill>
                  <a:srgbClr val="7E6000"/>
                </a:solidFill>
                <a:latin typeface="Noto Sans" panose="020B0502040504020204" pitchFamily="34" charset="0"/>
              </a:rPr>
              <a:t>Componente: 2. Acciones de atención complementaria para estudiantes con AS: ( USAER 21,39,44,45,50,77,83, 99,131 Y 141) </a:t>
            </a:r>
          </a:p>
          <a:p>
            <a:pPr algn="ctr"/>
            <a:r>
              <a:rPr lang="es-MX" sz="1200" b="1" i="0" u="none" strike="noStrike" dirty="0">
                <a:effectLst/>
                <a:latin typeface="Noto Sans" panose="020B0502040504020204" pitchFamily="34" charset="0"/>
              </a:rPr>
              <a:t>Inv. $570,000.00</a:t>
            </a:r>
          </a:p>
          <a:p>
            <a:endParaRPr lang="es-ES" sz="1200" b="1" dirty="0">
              <a:solidFill>
                <a:srgbClr val="7E6000"/>
              </a:solidFill>
              <a:latin typeface="Noto Sans" panose="020B0502040504020204" pitchFamily="34" charset="0"/>
            </a:endParaRPr>
          </a:p>
          <a:p>
            <a:endParaRPr lang="es-ES" sz="1200" b="1" dirty="0">
              <a:latin typeface="Noto Sans" panose="020B0502040504020204" pitchFamily="34" charset="0"/>
            </a:endParaRPr>
          </a:p>
          <a:p>
            <a:pPr marL="171450" indent="-171450">
              <a:buFont typeface="Arial" panose="020B0604020202020204" pitchFamily="34" charset="0"/>
              <a:buChar char="•"/>
            </a:pPr>
            <a:r>
              <a:rPr lang="es-ES" sz="1200" dirty="0">
                <a:latin typeface="Noto Sans" panose="020B0502040504020204" pitchFamily="34" charset="0"/>
              </a:rPr>
              <a:t>Programa de robótica y STEAM </a:t>
            </a:r>
            <a:endParaRPr lang="es-MX" sz="1200" dirty="0">
              <a:latin typeface="Noto Sans" panose="020B0502040504020204" pitchFamily="34" charset="0"/>
            </a:endParaRPr>
          </a:p>
        </p:txBody>
      </p:sp>
      <p:sp>
        <p:nvSpPr>
          <p:cNvPr id="15" name="CuadroTexto 14">
            <a:extLst>
              <a:ext uri="{FF2B5EF4-FFF2-40B4-BE49-F238E27FC236}">
                <a16:creationId xmlns:a16="http://schemas.microsoft.com/office/drawing/2014/main" id="{E21608F9-378A-4EA1-AE2C-6DE4109E4AD0}"/>
              </a:ext>
            </a:extLst>
          </p:cNvPr>
          <p:cNvSpPr txBox="1"/>
          <p:nvPr/>
        </p:nvSpPr>
        <p:spPr>
          <a:xfrm>
            <a:off x="4848225" y="3622791"/>
            <a:ext cx="3667125" cy="3231654"/>
          </a:xfrm>
          <a:prstGeom prst="rect">
            <a:avLst/>
          </a:prstGeom>
          <a:noFill/>
        </p:spPr>
        <p:txBody>
          <a:bodyPr wrap="square">
            <a:spAutoFit/>
          </a:bodyPr>
          <a:lstStyle/>
          <a:p>
            <a:pPr algn="ctr"/>
            <a:r>
              <a:rPr lang="es-ES" sz="1200" b="1" i="0" u="none" strike="noStrike" dirty="0">
                <a:solidFill>
                  <a:srgbClr val="7E6000"/>
                </a:solidFill>
                <a:effectLst/>
                <a:latin typeface="Noto Sans" panose="020B0502040504020204" pitchFamily="34" charset="0"/>
              </a:rPr>
              <a:t>Componente: 3. Equipamiento específico en beneficio de estudiantes con </a:t>
            </a:r>
            <a:r>
              <a:rPr lang="es-ES" sz="1200" b="1" dirty="0">
                <a:solidFill>
                  <a:srgbClr val="7E6000"/>
                </a:solidFill>
                <a:latin typeface="Noto Sans" panose="020B0502040504020204" pitchFamily="34" charset="0"/>
              </a:rPr>
              <a:t>AS</a:t>
            </a:r>
            <a:r>
              <a:rPr lang="es-ES" sz="1200" b="1" i="0" u="none" strike="noStrike" dirty="0">
                <a:solidFill>
                  <a:srgbClr val="7E6000"/>
                </a:solidFill>
                <a:effectLst/>
                <a:latin typeface="Noto Sans" panose="020B0502040504020204" pitchFamily="34" charset="0"/>
              </a:rPr>
              <a:t>: (154 USAER) </a:t>
            </a:r>
            <a:r>
              <a:rPr lang="es-MX" sz="1200" b="1" i="0" u="none" strike="noStrike" dirty="0">
                <a:effectLst/>
                <a:latin typeface="Noto Sans" panose="020B0502040504020204" pitchFamily="34" charset="0"/>
              </a:rPr>
              <a:t>Inv. $1,841,258.00</a:t>
            </a:r>
          </a:p>
          <a:p>
            <a:endParaRPr lang="es-ES" sz="1200" b="1" dirty="0">
              <a:solidFill>
                <a:srgbClr val="7E6000"/>
              </a:solidFill>
              <a:latin typeface="Noto Sans" panose="020B0502040504020204" pitchFamily="34" charset="0"/>
            </a:endParaRPr>
          </a:p>
          <a:p>
            <a:pPr marL="171450" indent="-171450">
              <a:buFont typeface="Arial" panose="020B0604020202020204" pitchFamily="34" charset="0"/>
              <a:buChar char="•"/>
            </a:pPr>
            <a:r>
              <a:rPr lang="es-MX" sz="1200" dirty="0">
                <a:solidFill>
                  <a:srgbClr val="000000"/>
                </a:solidFill>
                <a:latin typeface="Noto Sans" panose="020B0502040504020204" pitchFamily="34" charset="0"/>
              </a:rPr>
              <a:t>3.10 Dotar de material didáctico especializado para estudiantes con aptitudes sobresalientes.</a:t>
            </a:r>
          </a:p>
          <a:p>
            <a:r>
              <a:rPr lang="es-MX" sz="1200" dirty="0">
                <a:solidFill>
                  <a:srgbClr val="000000"/>
                </a:solidFill>
                <a:latin typeface="Noto Sans" panose="020B0502040504020204" pitchFamily="34" charset="0"/>
              </a:rPr>
              <a:t> </a:t>
            </a:r>
          </a:p>
          <a:p>
            <a:pPr marL="171450" indent="-171450">
              <a:buFont typeface="Arial" panose="020B0604020202020204" pitchFamily="34" charset="0"/>
              <a:buChar char="•"/>
            </a:pPr>
            <a:r>
              <a:rPr lang="es-ES" sz="1200" dirty="0">
                <a:solidFill>
                  <a:srgbClr val="000000"/>
                </a:solidFill>
                <a:latin typeface="Noto Sans" panose="020B0502040504020204" pitchFamily="34" charset="0"/>
              </a:rPr>
              <a:t>3.11 Adquirir equipamiento y materiales para espacios de lectura y dotar de material bibliográfico para estudiantes con aptitudes sobresalientes.</a:t>
            </a:r>
          </a:p>
          <a:p>
            <a:endParaRPr lang="es-MX" sz="1200" dirty="0">
              <a:solidFill>
                <a:srgbClr val="000000"/>
              </a:solidFill>
              <a:latin typeface="Noto Sans" panose="020B0502040504020204" pitchFamily="34" charset="0"/>
            </a:endParaRPr>
          </a:p>
          <a:p>
            <a:pPr marL="171450" indent="-171450">
              <a:buFont typeface="Arial" panose="020B0604020202020204" pitchFamily="34" charset="0"/>
              <a:buChar char="•"/>
            </a:pPr>
            <a:r>
              <a:rPr lang="es-ES" sz="1200" dirty="0">
                <a:solidFill>
                  <a:srgbClr val="000000"/>
                </a:solidFill>
                <a:latin typeface="Noto Sans" panose="020B0502040504020204" pitchFamily="34" charset="0"/>
              </a:rPr>
              <a:t>3.13 Dotar de equipo tecnológico y/o multimedia para estudiantes con aptitudes sobresalientes </a:t>
            </a:r>
            <a:endParaRPr lang="es-MX" sz="1200" dirty="0">
              <a:solidFill>
                <a:srgbClr val="000000"/>
              </a:solidFill>
              <a:latin typeface="Noto Sans" panose="020B0502040504020204" pitchFamily="34" charset="0"/>
            </a:endParaRPr>
          </a:p>
          <a:p>
            <a:pPr marL="171450" indent="-171450">
              <a:buFont typeface="Arial" panose="020B0604020202020204" pitchFamily="34" charset="0"/>
              <a:buChar char="•"/>
            </a:pPr>
            <a:endParaRPr lang="es-MX" sz="1200" dirty="0">
              <a:solidFill>
                <a:srgbClr val="7E6000"/>
              </a:solidFill>
            </a:endParaRPr>
          </a:p>
        </p:txBody>
      </p:sp>
      <p:pic>
        <p:nvPicPr>
          <p:cNvPr id="4" name="Imagen 3">
            <a:extLst>
              <a:ext uri="{FF2B5EF4-FFF2-40B4-BE49-F238E27FC236}">
                <a16:creationId xmlns:a16="http://schemas.microsoft.com/office/drawing/2014/main" id="{DFE60898-6A51-4638-A1DB-7A2F9D0A2BAE}"/>
              </a:ext>
            </a:extLst>
          </p:cNvPr>
          <p:cNvPicPr>
            <a:picLocks noChangeAspect="1"/>
          </p:cNvPicPr>
          <p:nvPr/>
        </p:nvPicPr>
        <p:blipFill rotWithShape="1">
          <a:blip r:embed="rId2">
            <a:extLst>
              <a:ext uri="{28A0092B-C50C-407E-A947-70E740481C1C}">
                <a14:useLocalDpi xmlns:a14="http://schemas.microsoft.com/office/drawing/2010/main" val="0"/>
              </a:ext>
            </a:extLst>
          </a:blip>
          <a:srcRect t="9005" b="12069"/>
          <a:stretch/>
        </p:blipFill>
        <p:spPr>
          <a:xfrm>
            <a:off x="1049352" y="4974743"/>
            <a:ext cx="2581275" cy="1366101"/>
          </a:xfrm>
          <a:prstGeom prst="rect">
            <a:avLst/>
          </a:prstGeom>
        </p:spPr>
      </p:pic>
      <p:pic>
        <p:nvPicPr>
          <p:cNvPr id="9" name="Imagen 8">
            <a:extLst>
              <a:ext uri="{FF2B5EF4-FFF2-40B4-BE49-F238E27FC236}">
                <a16:creationId xmlns:a16="http://schemas.microsoft.com/office/drawing/2014/main" id="{AA0A1386-7671-43B1-8D9B-30E862ECCEC4}"/>
              </a:ext>
            </a:extLst>
          </p:cNvPr>
          <p:cNvPicPr/>
          <p:nvPr/>
        </p:nvPicPr>
        <p:blipFill rotWithShape="1">
          <a:blip r:embed="rId3"/>
          <a:srcRect l="21342" t="53619" r="35477" b="28429"/>
          <a:stretch/>
        </p:blipFill>
        <p:spPr>
          <a:xfrm>
            <a:off x="18767" y="0"/>
            <a:ext cx="3948430" cy="923290"/>
          </a:xfrm>
          <a:prstGeom prst="rect">
            <a:avLst/>
          </a:prstGeom>
        </p:spPr>
      </p:pic>
      <p:sp>
        <p:nvSpPr>
          <p:cNvPr id="11" name="Rectángulo 10">
            <a:extLst>
              <a:ext uri="{FF2B5EF4-FFF2-40B4-BE49-F238E27FC236}">
                <a16:creationId xmlns:a16="http://schemas.microsoft.com/office/drawing/2014/main" id="{FB14C4B7-9202-4DB2-9010-FF91834B6F92}"/>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4412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266E8B5-D146-4006-A5BD-5388E27B72C5}"/>
              </a:ext>
            </a:extLst>
          </p:cNvPr>
          <p:cNvSpPr txBox="1"/>
          <p:nvPr/>
        </p:nvSpPr>
        <p:spPr>
          <a:xfrm>
            <a:off x="2286000" y="1182781"/>
            <a:ext cx="4572000" cy="369332"/>
          </a:xfrm>
          <a:prstGeom prst="rect">
            <a:avLst/>
          </a:prstGeom>
          <a:noFill/>
        </p:spPr>
        <p:txBody>
          <a:bodyPr wrap="square">
            <a:spAutoFit/>
          </a:bodyPr>
          <a:lstStyle/>
          <a:p>
            <a:r>
              <a:rPr lang="es-MX" b="1" dirty="0">
                <a:solidFill>
                  <a:srgbClr val="7E6000"/>
                </a:solidFill>
                <a:latin typeface="Noto Sans" panose="020B0502040504020204" pitchFamily="34" charset="0"/>
              </a:rPr>
              <a:t>Seguimiento, supervisión y evaluación </a:t>
            </a:r>
          </a:p>
        </p:txBody>
      </p:sp>
      <p:sp>
        <p:nvSpPr>
          <p:cNvPr id="11" name="CuadroTexto 10">
            <a:extLst>
              <a:ext uri="{FF2B5EF4-FFF2-40B4-BE49-F238E27FC236}">
                <a16:creationId xmlns:a16="http://schemas.microsoft.com/office/drawing/2014/main" id="{6274D13C-117C-47A5-A237-B4C6B99B19CA}"/>
              </a:ext>
            </a:extLst>
          </p:cNvPr>
          <p:cNvSpPr txBox="1"/>
          <p:nvPr/>
        </p:nvSpPr>
        <p:spPr>
          <a:xfrm>
            <a:off x="1430699" y="1991032"/>
            <a:ext cx="6607171" cy="3816429"/>
          </a:xfrm>
          <a:prstGeom prst="rect">
            <a:avLst/>
          </a:prstGeom>
          <a:noFill/>
        </p:spPr>
        <p:txBody>
          <a:bodyPr wrap="square" rtlCol="0">
            <a:spAutoFit/>
          </a:bodyPr>
          <a:lstStyle/>
          <a:p>
            <a:pPr algn="ctr"/>
            <a:r>
              <a:rPr lang="es-ES" sz="1400" b="1" dirty="0"/>
              <a:t>Se continuará con la realización de visitas a los servicios, los cuales serán notificados oficialmente con la debida anticipación.</a:t>
            </a:r>
          </a:p>
          <a:p>
            <a:endParaRPr lang="es-ES" sz="1400" dirty="0"/>
          </a:p>
          <a:p>
            <a:pPr marL="171450" indent="-171450">
              <a:buFont typeface="Arial" panose="020B0604020202020204" pitchFamily="34" charset="0"/>
              <a:buChar char="•"/>
            </a:pPr>
            <a:r>
              <a:rPr lang="es-ES" sz="1400" dirty="0"/>
              <a:t>Estas visitas se efectuarán de manera coordinada con la Secretaria Anticorrupción y Buen Gobierno del Estado y la Dirección de Seguimiento y Evaluación, enfocándose en las escuelas seleccionadas como muestra. Su propósito es verificar de manera directa el uso adecuado de los recursos asignados y constatar la correcta implementación de las acciones y materiales entregados.</a:t>
            </a:r>
          </a:p>
          <a:p>
            <a:endParaRPr lang="es-ES" sz="1400" dirty="0"/>
          </a:p>
          <a:p>
            <a:pPr marL="171450" indent="-171450">
              <a:buFont typeface="Arial" panose="020B0604020202020204" pitchFamily="34" charset="0"/>
              <a:buChar char="•"/>
            </a:pPr>
            <a:r>
              <a:rPr lang="es-ES" sz="1400" dirty="0"/>
              <a:t>Durante las visitas se evaluará que los materiales estén debidamente integrados en las planeaciones docentes y se utilicen de manera efectiva con los alumnos. Asimismo, se analizará la pertinencia, el aprovechamiento y la calidad de su aplicación en las actividades educativas, asegurando que contribuyan al fortalecimiento de los procesos de enseñanza y aprendizaje y al cumplimiento de los objetivos establecidos en el Programa, promoviendo con ello la transparencia, eficiencia y calidad en la gestión educativa.</a:t>
            </a:r>
          </a:p>
          <a:p>
            <a:pPr marL="285750" indent="-285750" algn="just">
              <a:buFont typeface="Arial" panose="020B0604020202020204" pitchFamily="34" charset="0"/>
              <a:buChar char="•"/>
            </a:pPr>
            <a:endParaRPr lang="es-ES" dirty="0"/>
          </a:p>
        </p:txBody>
      </p:sp>
      <p:pic>
        <p:nvPicPr>
          <p:cNvPr id="15" name="Imagen 14">
            <a:extLst>
              <a:ext uri="{FF2B5EF4-FFF2-40B4-BE49-F238E27FC236}">
                <a16:creationId xmlns:a16="http://schemas.microsoft.com/office/drawing/2014/main" id="{17959A40-EFE9-45CA-BC50-5C12911B5B9F}"/>
              </a:ext>
            </a:extLst>
          </p:cNvPr>
          <p:cNvPicPr>
            <a:picLocks noChangeAspect="1"/>
          </p:cNvPicPr>
          <p:nvPr/>
        </p:nvPicPr>
        <p:blipFill rotWithShape="1">
          <a:blip r:embed="rId2"/>
          <a:srcRect l="41250" t="35741" r="34792" b="22222"/>
          <a:stretch/>
        </p:blipFill>
        <p:spPr>
          <a:xfrm>
            <a:off x="3890476" y="5443575"/>
            <a:ext cx="1363047" cy="1345268"/>
          </a:xfrm>
          <a:prstGeom prst="rect">
            <a:avLst/>
          </a:prstGeom>
        </p:spPr>
      </p:pic>
      <p:pic>
        <p:nvPicPr>
          <p:cNvPr id="6" name="Imagen 5">
            <a:extLst>
              <a:ext uri="{FF2B5EF4-FFF2-40B4-BE49-F238E27FC236}">
                <a16:creationId xmlns:a16="http://schemas.microsoft.com/office/drawing/2014/main" id="{AA0A1386-7671-43B1-8D9B-30E862ECCEC4}"/>
              </a:ext>
            </a:extLst>
          </p:cNvPr>
          <p:cNvPicPr/>
          <p:nvPr/>
        </p:nvPicPr>
        <p:blipFill rotWithShape="1">
          <a:blip r:embed="rId3"/>
          <a:srcRect l="21342" t="53619" r="35477" b="28429"/>
          <a:stretch/>
        </p:blipFill>
        <p:spPr>
          <a:xfrm>
            <a:off x="0" y="0"/>
            <a:ext cx="3948430" cy="923290"/>
          </a:xfrm>
          <a:prstGeom prst="rect">
            <a:avLst/>
          </a:prstGeom>
        </p:spPr>
      </p:pic>
      <p:sp>
        <p:nvSpPr>
          <p:cNvPr id="7" name="Rectángulo 6">
            <a:extLst>
              <a:ext uri="{FF2B5EF4-FFF2-40B4-BE49-F238E27FC236}">
                <a16:creationId xmlns:a16="http://schemas.microsoft.com/office/drawing/2014/main" id="{A70BDAE0-A956-4057-B4F7-A1226420BD3D}"/>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6319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A0A1386-7671-43B1-8D9B-30E862ECCEC4}"/>
              </a:ext>
            </a:extLst>
          </p:cNvPr>
          <p:cNvPicPr/>
          <p:nvPr/>
        </p:nvPicPr>
        <p:blipFill rotWithShape="1">
          <a:blip r:embed="rId2"/>
          <a:srcRect l="21342" t="53619" r="35477" b="28429"/>
          <a:stretch/>
        </p:blipFill>
        <p:spPr>
          <a:xfrm>
            <a:off x="0" y="0"/>
            <a:ext cx="3948430" cy="923290"/>
          </a:xfrm>
          <a:prstGeom prst="rect">
            <a:avLst/>
          </a:prstGeom>
        </p:spPr>
      </p:pic>
      <p:sp>
        <p:nvSpPr>
          <p:cNvPr id="3" name="Rectangle 2">
            <a:extLst>
              <a:ext uri="{FF2B5EF4-FFF2-40B4-BE49-F238E27FC236}">
                <a16:creationId xmlns:a16="http://schemas.microsoft.com/office/drawing/2014/main" id="{E2705477-8F9D-4D78-B6CC-C1C7A91AD31D}"/>
              </a:ext>
            </a:extLst>
          </p:cNvPr>
          <p:cNvSpPr>
            <a:spLocks noChangeArrowheads="1"/>
          </p:cNvSpPr>
          <p:nvPr/>
        </p:nvSpPr>
        <p:spPr bwMode="auto">
          <a:xfrm flipH="1">
            <a:off x="1814302" y="1881742"/>
            <a:ext cx="569827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altLang="es-MX" sz="2400" b="1" dirty="0">
                <a:solidFill>
                  <a:srgbClr val="7E6000"/>
                </a:solidFill>
                <a:latin typeface="Noto Sans" panose="020B0502040504020204" pitchFamily="34" charset="0"/>
              </a:rPr>
              <a:t>La Contraloría Social en los programas federales de desarrollo social está respaldada por el artículo 69 de la Ley General de Desarrollo Social.</a:t>
            </a:r>
          </a:p>
        </p:txBody>
      </p:sp>
      <p:sp>
        <p:nvSpPr>
          <p:cNvPr id="8" name="CuadroTexto 7">
            <a:extLst>
              <a:ext uri="{FF2B5EF4-FFF2-40B4-BE49-F238E27FC236}">
                <a16:creationId xmlns:a16="http://schemas.microsoft.com/office/drawing/2014/main" id="{EB859497-789E-44F2-985C-790240B8E335}"/>
              </a:ext>
            </a:extLst>
          </p:cNvPr>
          <p:cNvSpPr txBox="1"/>
          <p:nvPr/>
        </p:nvSpPr>
        <p:spPr>
          <a:xfrm>
            <a:off x="901829" y="848320"/>
            <a:ext cx="9132848" cy="1323439"/>
          </a:xfrm>
          <a:prstGeom prst="rect">
            <a:avLst/>
          </a:prstGeom>
          <a:noFill/>
        </p:spPr>
        <p:txBody>
          <a:bodyPr wrap="square" rtlCol="0">
            <a:spAutoFit/>
          </a:bodyPr>
          <a:lstStyle/>
          <a:p>
            <a:r>
              <a:rPr lang="es-ES" sz="8000" b="1" dirty="0"/>
              <a:t>👥</a:t>
            </a:r>
            <a:r>
              <a:rPr lang="es-ES" sz="6600" b="1" dirty="0">
                <a:solidFill>
                  <a:srgbClr val="A80000"/>
                </a:solidFill>
                <a:effectLst>
                  <a:outerShdw blurRad="38100" dist="38100" dir="2700000" algn="tl">
                    <a:srgbClr val="000000">
                      <a:alpha val="43137"/>
                    </a:srgbClr>
                  </a:outerShdw>
                </a:effectLst>
                <a:latin typeface="Trebuchet MS" panose="020B0603020202020204" pitchFamily="34" charset="0"/>
              </a:rPr>
              <a:t> </a:t>
            </a:r>
            <a:r>
              <a:rPr lang="es-ES" sz="4800" b="1" dirty="0">
                <a:solidFill>
                  <a:srgbClr val="A80000"/>
                </a:solidFill>
                <a:effectLst>
                  <a:outerShdw blurRad="38100" dist="38100" dir="2700000" algn="tl">
                    <a:srgbClr val="000000">
                      <a:alpha val="43137"/>
                    </a:srgbClr>
                  </a:outerShdw>
                </a:effectLst>
                <a:latin typeface="Trebuchet MS" panose="020B0603020202020204" pitchFamily="34" charset="0"/>
              </a:rPr>
              <a:t>Contraloría Social </a:t>
            </a:r>
            <a:endParaRPr lang="es-ES" sz="6600" b="1" dirty="0">
              <a:solidFill>
                <a:srgbClr val="A80000"/>
              </a:solidFill>
              <a:effectLst>
                <a:outerShdw blurRad="38100" dist="38100" dir="2700000" algn="tl">
                  <a:srgbClr val="000000">
                    <a:alpha val="43137"/>
                  </a:srgbClr>
                </a:outerShdw>
              </a:effectLst>
              <a:latin typeface="Trebuchet MS" panose="020B0603020202020204" pitchFamily="34" charset="0"/>
            </a:endParaRPr>
          </a:p>
        </p:txBody>
      </p:sp>
      <p:sp>
        <p:nvSpPr>
          <p:cNvPr id="5" name="Rectángulo 4"/>
          <p:cNvSpPr/>
          <p:nvPr/>
        </p:nvSpPr>
        <p:spPr>
          <a:xfrm>
            <a:off x="482138" y="6460570"/>
            <a:ext cx="8465360"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CuadroTexto 6">
            <a:extLst>
              <a:ext uri="{FF2B5EF4-FFF2-40B4-BE49-F238E27FC236}">
                <a16:creationId xmlns:a16="http://schemas.microsoft.com/office/drawing/2014/main" id="{728FD418-002E-4382-A1FB-08F3C7B9098F}"/>
              </a:ext>
            </a:extLst>
          </p:cNvPr>
          <p:cNvSpPr txBox="1"/>
          <p:nvPr/>
        </p:nvSpPr>
        <p:spPr>
          <a:xfrm>
            <a:off x="2875128" y="4143899"/>
            <a:ext cx="4265655" cy="523220"/>
          </a:xfrm>
          <a:prstGeom prst="rect">
            <a:avLst/>
          </a:prstGeom>
          <a:noFill/>
        </p:spPr>
        <p:txBody>
          <a:bodyPr wrap="none" rtlCol="0">
            <a:spAutoFit/>
          </a:bodyPr>
          <a:lstStyle/>
          <a:p>
            <a:r>
              <a:rPr lang="es-ES" sz="2800" b="1" dirty="0"/>
              <a:t>👥</a:t>
            </a:r>
            <a:r>
              <a:rPr lang="es-ES" sz="2000" b="1" dirty="0">
                <a:solidFill>
                  <a:srgbClr val="A80000"/>
                </a:solidFill>
                <a:effectLst>
                  <a:outerShdw blurRad="38100" dist="38100" dir="2700000" algn="tl">
                    <a:srgbClr val="000000">
                      <a:alpha val="43137"/>
                    </a:srgbClr>
                  </a:outerShdw>
                </a:effectLst>
                <a:latin typeface="Trebuchet MS" panose="020B0603020202020204" pitchFamily="34" charset="0"/>
              </a:rPr>
              <a:t> Organigrama Equipo CS SETAB </a:t>
            </a:r>
          </a:p>
        </p:txBody>
      </p:sp>
      <p:sp>
        <p:nvSpPr>
          <p:cNvPr id="9" name="CuadroTexto 8">
            <a:extLst>
              <a:ext uri="{FF2B5EF4-FFF2-40B4-BE49-F238E27FC236}">
                <a16:creationId xmlns:a16="http://schemas.microsoft.com/office/drawing/2014/main" id="{4E49925B-7774-4A58-98EB-395EC351E112}"/>
              </a:ext>
            </a:extLst>
          </p:cNvPr>
          <p:cNvSpPr txBox="1"/>
          <p:nvPr/>
        </p:nvSpPr>
        <p:spPr>
          <a:xfrm>
            <a:off x="669073" y="4886736"/>
            <a:ext cx="3312932" cy="1384995"/>
          </a:xfrm>
          <a:prstGeom prst="rect">
            <a:avLst/>
          </a:prstGeom>
          <a:noFill/>
          <a:ln w="28575">
            <a:solidFill>
              <a:srgbClr val="C00000"/>
            </a:solidFill>
          </a:ln>
        </p:spPr>
        <p:txBody>
          <a:bodyPr wrap="square">
            <a:spAutoFit/>
          </a:bodyPr>
          <a:lstStyle/>
          <a:p>
            <a:pPr algn="ctr"/>
            <a:r>
              <a:rPr lang="en-US" sz="1600" b="1" dirty="0" err="1"/>
              <a:t>Ing</a:t>
            </a:r>
            <a:r>
              <a:rPr lang="en-US" sz="1600" b="1" dirty="0"/>
              <a:t>. Rosa Esbayde León </a:t>
            </a:r>
            <a:r>
              <a:rPr lang="en-US" sz="1600" b="1" dirty="0" err="1"/>
              <a:t>Villaverde</a:t>
            </a:r>
            <a:endParaRPr lang="en-US" sz="1600" b="1" dirty="0"/>
          </a:p>
          <a:p>
            <a:pPr algn="ctr"/>
            <a:r>
              <a:rPr lang="en-US" sz="1600" b="1" dirty="0"/>
              <a:t>Enlace Estatal de Contraloría Social del PFSEE</a:t>
            </a:r>
          </a:p>
          <a:p>
            <a:pPr algn="ctr"/>
            <a:r>
              <a:rPr lang="es-MX" sz="1200" dirty="0">
                <a:latin typeface="Century Gothic" panose="020B0502020202020204" pitchFamily="34" charset="0"/>
              </a:rPr>
              <a:t>CEL:993414571</a:t>
            </a:r>
          </a:p>
          <a:p>
            <a:pPr algn="ctr"/>
            <a:r>
              <a:rPr lang="es-MX" sz="1200" dirty="0">
                <a:latin typeface="Century Gothic" panose="020B0502020202020204" pitchFamily="34" charset="0"/>
              </a:rPr>
              <a:t>Correo electrónico: </a:t>
            </a:r>
            <a:r>
              <a:rPr lang="es-MX" sz="1200" dirty="0">
                <a:solidFill>
                  <a:srgbClr val="00B0F0"/>
                </a:solidFill>
                <a:latin typeface="Century Gothic" panose="020B0502020202020204" pitchFamily="34" charset="0"/>
                <a:hlinkClick r:id="rId3"/>
              </a:rPr>
              <a:t>contraloriasocial@correo.setab.gob.mx</a:t>
            </a:r>
            <a:endParaRPr lang="es-MX" sz="1200" dirty="0">
              <a:solidFill>
                <a:srgbClr val="00B0F0"/>
              </a:solidFill>
              <a:latin typeface="Century Gothic" panose="020B0502020202020204" pitchFamily="34" charset="0"/>
            </a:endParaRPr>
          </a:p>
        </p:txBody>
      </p:sp>
      <p:sp>
        <p:nvSpPr>
          <p:cNvPr id="10" name="CuadroTexto 9">
            <a:extLst>
              <a:ext uri="{FF2B5EF4-FFF2-40B4-BE49-F238E27FC236}">
                <a16:creationId xmlns:a16="http://schemas.microsoft.com/office/drawing/2014/main" id="{C668310A-A080-4EBD-90C5-5AACE3E0A1C0}"/>
              </a:ext>
            </a:extLst>
          </p:cNvPr>
          <p:cNvSpPr txBox="1"/>
          <p:nvPr/>
        </p:nvSpPr>
        <p:spPr>
          <a:xfrm>
            <a:off x="4826867" y="4963680"/>
            <a:ext cx="4120631" cy="1384995"/>
          </a:xfrm>
          <a:prstGeom prst="rect">
            <a:avLst/>
          </a:prstGeom>
          <a:noFill/>
          <a:ln w="28575">
            <a:solidFill>
              <a:srgbClr val="C00000"/>
            </a:solidFill>
          </a:ln>
        </p:spPr>
        <p:txBody>
          <a:bodyPr wrap="square">
            <a:spAutoFit/>
          </a:bodyPr>
          <a:lstStyle/>
          <a:p>
            <a:pPr algn="ctr" fontAlgn="base"/>
            <a:endParaRPr lang="es-MX" sz="1200" b="1" dirty="0"/>
          </a:p>
          <a:p>
            <a:pPr algn="ctr" fontAlgn="base"/>
            <a:r>
              <a:rPr lang="es-MX" sz="1200" b="1" dirty="0"/>
              <a:t>Lic. Gabriela del Carmen de la Torre </a:t>
            </a:r>
            <a:r>
              <a:rPr lang="es-MX" sz="1200" b="1" dirty="0" err="1"/>
              <a:t>ZeindApoyo</a:t>
            </a:r>
            <a:r>
              <a:rPr lang="es-MX" sz="1200" b="1" dirty="0"/>
              <a:t> al Enlace Estatal de Contraloría Social </a:t>
            </a:r>
          </a:p>
          <a:p>
            <a:pPr algn="ctr" fontAlgn="base"/>
            <a:r>
              <a:rPr lang="es-MX" sz="1200" dirty="0">
                <a:latin typeface="Century Gothic" panose="020B0502020202020204" pitchFamily="34" charset="0"/>
              </a:rPr>
              <a:t>CEL:9935180694</a:t>
            </a:r>
          </a:p>
          <a:p>
            <a:pPr algn="ctr" fontAlgn="base"/>
            <a:r>
              <a:rPr lang="es-MX" sz="1200" dirty="0">
                <a:latin typeface="Century Gothic" panose="020B0502020202020204" pitchFamily="34" charset="0"/>
                <a:hlinkClick r:id="rId4"/>
              </a:rPr>
              <a:t>gabriela.delatorre@correo.setab.gob.mx</a:t>
            </a:r>
            <a:r>
              <a:rPr lang="es-MX" sz="1200" dirty="0">
                <a:latin typeface="Century Gothic" panose="020B0502020202020204" pitchFamily="34" charset="0"/>
              </a:rPr>
              <a:t> </a:t>
            </a:r>
          </a:p>
          <a:p>
            <a:endParaRPr lang="es-MX" sz="1200" b="1" dirty="0"/>
          </a:p>
          <a:p>
            <a:endParaRPr lang="es-ES" sz="1200" b="1" dirty="0"/>
          </a:p>
        </p:txBody>
      </p:sp>
    </p:spTree>
    <p:extLst>
      <p:ext uri="{BB962C8B-B14F-4D97-AF65-F5344CB8AC3E}">
        <p14:creationId xmlns:p14="http://schemas.microsoft.com/office/powerpoint/2010/main" val="283527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88C6155-D89B-45E4-A23B-3D2716CAA8D7}"/>
              </a:ext>
            </a:extLst>
          </p:cNvPr>
          <p:cNvPicPr>
            <a:picLocks noChangeAspect="1"/>
          </p:cNvPicPr>
          <p:nvPr/>
        </p:nvPicPr>
        <p:blipFill rotWithShape="1">
          <a:blip r:embed="rId2"/>
          <a:srcRect l="34890" t="29234" r="35263" b="37706"/>
          <a:stretch/>
        </p:blipFill>
        <p:spPr>
          <a:xfrm>
            <a:off x="2614863" y="814472"/>
            <a:ext cx="6104023" cy="2790991"/>
          </a:xfrm>
          <a:prstGeom prst="rect">
            <a:avLst/>
          </a:prstGeom>
        </p:spPr>
      </p:pic>
      <p:pic>
        <p:nvPicPr>
          <p:cNvPr id="8" name="Imagen 7">
            <a:extLst>
              <a:ext uri="{FF2B5EF4-FFF2-40B4-BE49-F238E27FC236}">
                <a16:creationId xmlns:a16="http://schemas.microsoft.com/office/drawing/2014/main" id="{AFEAA9EC-2308-4E7D-AC1A-142262200C21}"/>
              </a:ext>
            </a:extLst>
          </p:cNvPr>
          <p:cNvPicPr>
            <a:picLocks noChangeAspect="1"/>
          </p:cNvPicPr>
          <p:nvPr/>
        </p:nvPicPr>
        <p:blipFill rotWithShape="1">
          <a:blip r:embed="rId3"/>
          <a:srcRect l="25439" t="23879" r="30000" b="10936"/>
          <a:stretch/>
        </p:blipFill>
        <p:spPr>
          <a:xfrm>
            <a:off x="136357" y="3745959"/>
            <a:ext cx="5598696" cy="3112041"/>
          </a:xfrm>
          <a:prstGeom prst="rect">
            <a:avLst/>
          </a:prstGeom>
        </p:spPr>
      </p:pic>
      <p:pic>
        <p:nvPicPr>
          <p:cNvPr id="9" name="Imagen 8">
            <a:extLst>
              <a:ext uri="{FF2B5EF4-FFF2-40B4-BE49-F238E27FC236}">
                <a16:creationId xmlns:a16="http://schemas.microsoft.com/office/drawing/2014/main" id="{2492B3A3-016E-4AA4-9EAC-D69B9EFA0BB0}"/>
              </a:ext>
            </a:extLst>
          </p:cNvPr>
          <p:cNvPicPr>
            <a:picLocks noChangeAspect="1"/>
          </p:cNvPicPr>
          <p:nvPr/>
        </p:nvPicPr>
        <p:blipFill rotWithShape="1">
          <a:blip r:embed="rId4"/>
          <a:srcRect l="21342" t="53619" r="35477" b="28429"/>
          <a:stretch/>
        </p:blipFill>
        <p:spPr>
          <a:xfrm>
            <a:off x="144257" y="45835"/>
            <a:ext cx="3948488" cy="923331"/>
          </a:xfrm>
          <a:prstGeom prst="rect">
            <a:avLst/>
          </a:prstGeom>
        </p:spPr>
      </p:pic>
      <p:sp>
        <p:nvSpPr>
          <p:cNvPr id="7" name="Rectángulo 6">
            <a:extLst>
              <a:ext uri="{FF2B5EF4-FFF2-40B4-BE49-F238E27FC236}">
                <a16:creationId xmlns:a16="http://schemas.microsoft.com/office/drawing/2014/main" id="{C7B03E1D-3628-4E72-9D0A-2EB6F19088AF}"/>
              </a:ext>
            </a:extLst>
          </p:cNvPr>
          <p:cNvSpPr/>
          <p:nvPr/>
        </p:nvSpPr>
        <p:spPr>
          <a:xfrm>
            <a:off x="-75493" y="6611779"/>
            <a:ext cx="9111427" cy="246221"/>
          </a:xfrm>
          <a:prstGeom prst="rect">
            <a:avLst/>
          </a:prstGeom>
        </p:spPr>
        <p:txBody>
          <a:bodyPr wrap="square">
            <a:spAutoFit/>
          </a:bodyPr>
          <a:lstStyle/>
          <a:p>
            <a:pPr algn="just"/>
            <a:r>
              <a:rPr lang="es-ES_tradnl" sz="500" b="1"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programa es ajeno a cualquier partido político. Queda prohibido el uso para fines distintos a los establecidos en el programa. Quien haga uso indebido de los recursos de este programa, deberá ser denunciada/o y sancionada/o de acuerdo con la ley aplicable y ante la autoridad competente.”</a:t>
            </a:r>
            <a:r>
              <a:rPr lang="es-ES_tradnl" sz="50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MX" sz="800" i="1"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410940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TotalTime>
  <Words>2992</Words>
  <Application>Microsoft Office PowerPoint</Application>
  <PresentationFormat>Carta (216 x 279 mm)</PresentationFormat>
  <Paragraphs>219</Paragraphs>
  <Slides>20</Slides>
  <Notes>3</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 </vt:lpstr>
      <vt:lpstr>Presentación de PowerPoint</vt:lpstr>
      <vt:lpstr> </vt:lpstr>
      <vt:lpstr> </vt:lpstr>
      <vt:lpstr>Presentación de PowerPoint</vt:lpstr>
      <vt:lpstr>Presentación de PowerPoint</vt:lpstr>
      <vt:lpstr>Presentación de PowerPoint</vt:lpstr>
      <vt:lpstr>Seguimiento del Comité NOVIEMBRE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Ceciclia Magaña</dc:creator>
  <cp:lastModifiedBy>Ceciclia Magaña</cp:lastModifiedBy>
  <cp:revision>109</cp:revision>
  <cp:lastPrinted>2025-08-20T16:19:51Z</cp:lastPrinted>
  <dcterms:created xsi:type="dcterms:W3CDTF">2025-08-07T18:00:26Z</dcterms:created>
  <dcterms:modified xsi:type="dcterms:W3CDTF">2025-10-20T18:39:06Z</dcterms:modified>
</cp:coreProperties>
</file>