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1" autoAdjust="0"/>
    <p:restoredTop sz="94660"/>
  </p:normalViewPr>
  <p:slideViewPr>
    <p:cSldViewPr>
      <p:cViewPr varScale="1">
        <p:scale>
          <a:sx n="88" d="100"/>
          <a:sy n="88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115616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03757" y="5314083"/>
            <a:ext cx="2625969" cy="228600"/>
          </a:xfrm>
          <a:prstGeom prst="rect">
            <a:avLst/>
          </a:prstGeom>
        </p:spPr>
        <p:txBody>
          <a:bodyPr/>
          <a:lstStyle/>
          <a:p>
            <a:fld id="{B48AFD18-9FC1-4A3B-804D-379B03C5A57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FBF1F758-7FD6-4D4A-AD07-40DF051F1D84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03757" y="5314083"/>
            <a:ext cx="2625969" cy="228600"/>
          </a:xfrm>
          <a:prstGeom prst="rect">
            <a:avLst/>
          </a:prstGeom>
        </p:spPr>
        <p:txBody>
          <a:bodyPr/>
          <a:lstStyle/>
          <a:p>
            <a:fld id="{B48AFD18-9FC1-4A3B-804D-379B03C5A57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F758-7FD6-4D4A-AD07-40DF051F1D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03757" y="5314083"/>
            <a:ext cx="2625969" cy="228600"/>
          </a:xfrm>
          <a:prstGeom prst="rect">
            <a:avLst/>
          </a:prstGeom>
        </p:spPr>
        <p:txBody>
          <a:bodyPr/>
          <a:lstStyle/>
          <a:p>
            <a:fld id="{B48AFD18-9FC1-4A3B-804D-379B03C5A57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F758-7FD6-4D4A-AD07-40DF051F1D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-1103757" y="5314083"/>
            <a:ext cx="2625969" cy="228600"/>
          </a:xfrm>
          <a:prstGeom prst="rect">
            <a:avLst/>
          </a:prstGeom>
        </p:spPr>
        <p:txBody>
          <a:bodyPr/>
          <a:lstStyle/>
          <a:p>
            <a:fld id="{B48AFD18-9FC1-4A3B-804D-379B03C5A57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F1F758-7FD6-4D4A-AD07-40DF051F1D84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 rot="16200000">
            <a:off x="-1103757" y="5314083"/>
            <a:ext cx="2625969" cy="228600"/>
          </a:xfrm>
          <a:prstGeom prst="rect">
            <a:avLst/>
          </a:prstGeom>
        </p:spPr>
        <p:txBody>
          <a:bodyPr/>
          <a:lstStyle/>
          <a:p>
            <a:fld id="{B48AFD18-9FC1-4A3B-804D-379B03C5A57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F1F758-7FD6-4D4A-AD07-40DF051F1D84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03757" y="5314083"/>
            <a:ext cx="2625969" cy="228600"/>
          </a:xfrm>
          <a:prstGeom prst="rect">
            <a:avLst/>
          </a:prstGeom>
        </p:spPr>
        <p:txBody>
          <a:bodyPr/>
          <a:lstStyle/>
          <a:p>
            <a:fld id="{B48AFD18-9FC1-4A3B-804D-379B03C5A57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F758-7FD6-4D4A-AD07-40DF051F1D8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-1103757" y="5314083"/>
            <a:ext cx="2625969" cy="228600"/>
          </a:xfrm>
          <a:prstGeom prst="rect">
            <a:avLst/>
          </a:prstGeom>
        </p:spPr>
        <p:txBody>
          <a:bodyPr/>
          <a:lstStyle/>
          <a:p>
            <a:fld id="{B48AFD18-9FC1-4A3B-804D-379B03C5A57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F758-7FD6-4D4A-AD07-40DF051F1D8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03757" y="5314083"/>
            <a:ext cx="2625969" cy="228600"/>
          </a:xfrm>
          <a:prstGeom prst="rect">
            <a:avLst/>
          </a:prstGeom>
        </p:spPr>
        <p:txBody>
          <a:bodyPr/>
          <a:lstStyle/>
          <a:p>
            <a:fld id="{B48AFD18-9FC1-4A3B-804D-379B03C5A57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F758-7FD6-4D4A-AD07-40DF051F1D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03757" y="5314083"/>
            <a:ext cx="2625969" cy="228600"/>
          </a:xfrm>
          <a:prstGeom prst="rect">
            <a:avLst/>
          </a:prstGeom>
        </p:spPr>
        <p:txBody>
          <a:bodyPr/>
          <a:lstStyle/>
          <a:p>
            <a:fld id="{B48AFD18-9FC1-4A3B-804D-379B03C5A57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F1F758-7FD6-4D4A-AD07-40DF051F1D84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>
          <a:xfrm rot="16200000">
            <a:off x="-1103757" y="5314083"/>
            <a:ext cx="2625969" cy="228600"/>
          </a:xfrm>
          <a:prstGeom prst="rect">
            <a:avLst/>
          </a:prstGeom>
        </p:spPr>
        <p:txBody>
          <a:bodyPr/>
          <a:lstStyle/>
          <a:p>
            <a:fld id="{B48AFD18-9FC1-4A3B-804D-379B03C5A57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F1F758-7FD6-4D4A-AD07-40DF051F1D84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03757" y="5314083"/>
            <a:ext cx="2625969" cy="228600"/>
          </a:xfrm>
          <a:prstGeom prst="rect">
            <a:avLst/>
          </a:prstGeom>
        </p:spPr>
        <p:txBody>
          <a:bodyPr/>
          <a:lstStyle/>
          <a:p>
            <a:fld id="{B48AFD18-9FC1-4A3B-804D-379B03C5A57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1F758-7FD6-4D4A-AD07-40DF051F1D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BF1F758-7FD6-4D4A-AD07-40DF051F1D84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571819" y="260648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auto">
          <a:xfrm>
            <a:off x="8690970" y="260648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10 Imagen" descr="C:\Documents and Settings\jcastrog\Escritorio\nuevos logos\Escudo y Logos Color.jpg"/>
          <p:cNvPicPr/>
          <p:nvPr userDrawn="1"/>
        </p:nvPicPr>
        <p:blipFill>
          <a:blip r:embed="rId1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02" t="12941" r="1496"/>
          <a:stretch>
            <a:fillRect/>
          </a:stretch>
        </p:blipFill>
        <p:spPr bwMode="auto">
          <a:xfrm>
            <a:off x="467544" y="-99392"/>
            <a:ext cx="1224135" cy="7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 userDrawn="1"/>
        </p:nvSpPr>
        <p:spPr>
          <a:xfrm rot="16200000">
            <a:off x="-756949" y="5650847"/>
            <a:ext cx="19843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2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Dirección de Administración</a:t>
            </a:r>
            <a:endParaRPr lang="es-MX" sz="1200" b="1" kern="1200" dirty="0" smtClean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331640" y="1052736"/>
            <a:ext cx="7400709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Relación de miembros Propietarios y Suplentes temporales del Comité de Ética y de Prevención de Conflicto de Interés </a:t>
            </a:r>
            <a:endParaRPr lang="es-MX" sz="20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059832" y="548680"/>
            <a:ext cx="2568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200" b="1" dirty="0" smtClean="0"/>
              <a:t>Dirección de Administración</a:t>
            </a:r>
            <a:endParaRPr lang="es-MX" sz="1200" b="1" dirty="0" smtClean="0"/>
          </a:p>
          <a:p>
            <a:r>
              <a:rPr lang="es-ES_tradnl" sz="1200" b="1" dirty="0" smtClean="0"/>
              <a:t>Subdirección de </a:t>
            </a:r>
            <a:r>
              <a:rPr lang="es-ES_tradnl" sz="1200" b="1" dirty="0"/>
              <a:t>Administración</a:t>
            </a:r>
            <a:endParaRPr lang="es-MX" sz="1200" b="1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52688"/>
              </p:ext>
            </p:extLst>
          </p:nvPr>
        </p:nvGraphicFramePr>
        <p:xfrm>
          <a:off x="1547664" y="2060848"/>
          <a:ext cx="7056784" cy="4008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515"/>
                <a:gridCol w="1993749"/>
                <a:gridCol w="2422360"/>
                <a:gridCol w="2258160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NIVEL JERÁRQUICO o EQUIVALENTE</a:t>
                      </a:r>
                      <a:r>
                        <a:rPr lang="es-MX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PROPIETARIO</a:t>
                      </a:r>
                      <a:r>
                        <a:rPr lang="es-MX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SUPLENTE 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87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1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Director General 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Lic. </a:t>
                      </a:r>
                      <a:r>
                        <a:rPr lang="es-MX" sz="1400" dirty="0">
                          <a:effectLst/>
                          <a:latin typeface="+mj-lt"/>
                        </a:rPr>
                        <a:t>Manuel </a:t>
                      </a:r>
                      <a:r>
                        <a:rPr lang="es-MX" sz="1400" dirty="0" err="1">
                          <a:effectLst/>
                          <a:latin typeface="+mj-lt"/>
                        </a:rPr>
                        <a:t>Marcué</a:t>
                      </a:r>
                      <a:r>
                        <a:rPr lang="es-MX" sz="1400" dirty="0">
                          <a:effectLst/>
                          <a:latin typeface="+mj-lt"/>
                        </a:rPr>
                        <a:t> Díaz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Lic. </a:t>
                      </a:r>
                      <a:r>
                        <a:rPr lang="es-MX" sz="1400" dirty="0">
                          <a:effectLst/>
                          <a:latin typeface="+mj-lt"/>
                        </a:rPr>
                        <a:t>Lucio Alberto Priego Sánchez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04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2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Director(a)</a:t>
                      </a:r>
                      <a:endParaRPr lang="es-MX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C.P.  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 rosa Lara Villalobos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Dr.  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Julio Cesar Domínguez Ceballos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32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3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Subdirector(a) de Área</a:t>
                      </a:r>
                      <a:endParaRPr lang="es-MX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Dr.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Baltazar</a:t>
                      </a:r>
                      <a:r>
                        <a:rPr lang="es-MX" sz="1400" dirty="0" smtClean="0">
                          <a:effectLst/>
                          <a:latin typeface="+mj-lt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León Gómez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Dr.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Antonio</a:t>
                      </a:r>
                      <a:r>
                        <a:rPr lang="es-MX" sz="1400" dirty="0" smtClean="0">
                          <a:effectLst/>
                          <a:latin typeface="+mj-lt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Arenas Ceballos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04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4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Jefe(a) de Departamento</a:t>
                      </a:r>
                      <a:endParaRPr lang="es-MX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Lic. Rodolfo</a:t>
                      </a:r>
                      <a:r>
                        <a:rPr lang="es-MX" sz="1400" dirty="0" smtClean="0">
                          <a:effectLst/>
                          <a:latin typeface="+mj-lt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Ramos </a:t>
                      </a:r>
                      <a:r>
                        <a:rPr lang="es-MX" sz="14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Chanona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Dra. Nancy Jiménez 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Jiménez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604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5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Jefe(a) de Área</a:t>
                      </a:r>
                      <a:endParaRPr lang="es-MX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Lic. Mirna Flores Duran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Lic. </a:t>
                      </a:r>
                      <a:r>
                        <a:rPr lang="es-MX" sz="14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Telma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del Carmen Olmos Pérez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04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6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Jefe(a) de Proyecto</a:t>
                      </a:r>
                      <a:endParaRPr lang="es-MX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Lic. Maricruz Almeida Madrazo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Arq.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Edgar Genaro Zapata Mendoza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04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7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Enlace</a:t>
                      </a:r>
                      <a:endParaRPr lang="es-MX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 Lic.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Jesús Emmanuel Lara Villalobos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Lic.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Juliana Méndez Hidalgo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04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j-lt"/>
                        </a:rPr>
                        <a:t>8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Operativo(a)</a:t>
                      </a:r>
                      <a:endParaRPr lang="es-MX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Lic.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julio Cesar</a:t>
                      </a:r>
                      <a:r>
                        <a:rPr lang="es-MX" sz="1400" dirty="0" smtClean="0">
                          <a:effectLst/>
                          <a:latin typeface="+mj-lt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Castillo Pérez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Lic.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Magnolia Encarnación Hernández Vázquez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04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+mj-lt"/>
                        </a:rPr>
                        <a:t>Operativo(a)</a:t>
                      </a:r>
                      <a:endParaRPr lang="es-MX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Lic.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Erika</a:t>
                      </a:r>
                      <a:r>
                        <a:rPr lang="es-MX" sz="1400" dirty="0" smtClean="0">
                          <a:effectLst/>
                          <a:latin typeface="+mj-lt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Priego Clemente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</a:rPr>
                        <a:t>Lic.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Omar Fernando Ríos Velasco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7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9294" y="332656"/>
            <a:ext cx="1700538" cy="7200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67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3568" y="728700"/>
            <a:ext cx="6264696" cy="5400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0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Integrantes </a:t>
            </a:r>
            <a:r>
              <a:rPr lang="es-ES_tradnl" sz="2000" dirty="0">
                <a:solidFill>
                  <a:schemeClr val="accent6">
                    <a:lumMod val="75000"/>
                  </a:schemeClr>
                </a:solidFill>
                <a:effectLst/>
              </a:rPr>
              <a:t>Designados por los Órganos Desconcentrados</a:t>
            </a:r>
            <a:endParaRPr lang="es-MX" sz="20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627524"/>
              </p:ext>
            </p:extLst>
          </p:nvPr>
        </p:nvGraphicFramePr>
        <p:xfrm>
          <a:off x="1198363" y="1628800"/>
          <a:ext cx="7056784" cy="4896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515"/>
                <a:gridCol w="1705717"/>
                <a:gridCol w="2710392"/>
                <a:gridCol w="2258160"/>
              </a:tblGrid>
              <a:tr h="519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Órgano Desconcentrado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PROPIETARIO</a:t>
                      </a:r>
                      <a:r>
                        <a:rPr lang="es-MX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SUPLENTE 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/>
                        </a:rPr>
                        <a:t>1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Balancan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/>
                        </a:rPr>
                        <a:t>2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Cárdenas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/>
                        </a:rPr>
                        <a:t>3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Centla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Francisco Enrique Barilla Vidal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María Jaqueline Ovando </a:t>
                      </a:r>
                      <a:r>
                        <a:rPr lang="es-ES_tradnl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Priego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/>
                        </a:rPr>
                        <a:t>4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Centro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Dra. Norma Del Carmen Márquez Morales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Lic. Ricardo Méndez Morales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303A3F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/>
                        </a:rPr>
                        <a:t>5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Comalcalco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/>
                        </a:rPr>
                        <a:t>6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Cunduacán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Dr. Elías Hernández Cornelio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303A3F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Aurelia Del Carmen Falcón Cámara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/>
                        </a:rPr>
                        <a:t>7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Emiliano Zapata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/>
                        </a:rPr>
                        <a:t>8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Huimanguillo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LCP. Marcela Vera Brito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303A3F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Dra. Zulma Santiago Antonio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303A3F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9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Jalapa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10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Jalpa de Méndez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Fabiola Aguilar Cruz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303A3F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Amanda del Carmen </a:t>
                      </a:r>
                      <a:r>
                        <a:rPr lang="es-ES_tradnl" sz="14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May</a:t>
                      </a: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 Hernández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11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Jonuta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12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Macuspana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7524328" y="188640"/>
            <a:ext cx="1437280" cy="1320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8000" r="-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041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3568" y="728700"/>
            <a:ext cx="6264696" cy="5400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0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Integrantes </a:t>
            </a:r>
            <a:r>
              <a:rPr lang="es-ES_tradnl" sz="2000" dirty="0">
                <a:solidFill>
                  <a:schemeClr val="accent6">
                    <a:lumMod val="75000"/>
                  </a:schemeClr>
                </a:solidFill>
                <a:effectLst/>
              </a:rPr>
              <a:t>Designados por los Órganos Desconcentrados</a:t>
            </a:r>
            <a:endParaRPr lang="es-MX" sz="20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925457"/>
              </p:ext>
            </p:extLst>
          </p:nvPr>
        </p:nvGraphicFramePr>
        <p:xfrm>
          <a:off x="1198363" y="1628800"/>
          <a:ext cx="7056784" cy="4997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515"/>
                <a:gridCol w="1705717"/>
                <a:gridCol w="2710392"/>
                <a:gridCol w="2258160"/>
              </a:tblGrid>
              <a:tr h="519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Órgano Desconcentrado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PROPIETARIO</a:t>
                      </a:r>
                      <a:r>
                        <a:rPr lang="es-MX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SUPLENTE </a:t>
                      </a:r>
                      <a:endParaRPr lang="es-MX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13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Nacajuca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Dr. Abel de los Santos Cal y Mayor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Dr. Julio del Carmen Contreras Sánchez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14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Paraíso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15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Tacotalpa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16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Teapa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Dr. Miguel Ángel Raymundo Núñez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Lic. Gloria Pérez López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17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Jurisdicción Sanitaria de </a:t>
                      </a:r>
                      <a:r>
                        <a:rPr lang="es-ES" sz="14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Tenosique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18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H.R.A.E.  de la Mujer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LAE. Julián González Baños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LCP. José Del Carmen Cruz Pérez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19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H.R.A.E.  Salud </a:t>
                      </a:r>
                      <a:b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</a:b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Mental Villahermosa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20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H.R.A.E.  del Niño Dr. Rodolfo Nieto Padrón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21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H.R.A.E.  Dr. Juan Graham Casasús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22</a:t>
                      </a:r>
                      <a:endParaRPr lang="es-MX" sz="140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H.R.A.E.  Dr. Gustavo A. Rovirosa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Vacante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23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Laboratorio de Salud Pública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María Guadalupe Aquino </a:t>
                      </a:r>
                      <a:r>
                        <a:rPr lang="es-ES_tradnl" sz="14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Ulin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José Ramón Jiménez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303A3F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  <a:tr h="36477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</a:rPr>
                        <a:t>24</a:t>
                      </a:r>
                      <a:endParaRPr lang="es-MX" sz="140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Sistema Estatal de Urgencias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Pedro Pablo </a:t>
                      </a:r>
                      <a:r>
                        <a:rPr lang="es-ES_tradnl" sz="14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Uc</a:t>
                      </a: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 Chi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303A3F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Luis Alberto Martínez </a:t>
                      </a:r>
                      <a:r>
                        <a:rPr lang="es-ES_tradnl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S Mincho"/>
                          <a:cs typeface="Times New Roman"/>
                        </a:rPr>
                        <a:t>Méndez</a:t>
                      </a:r>
                      <a:r>
                        <a:rPr lang="es-ES" sz="1400" dirty="0">
                          <a:solidFill>
                            <a:srgbClr val="303A3F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7524328" y="188640"/>
            <a:ext cx="1437280" cy="1320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8000" r="-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39152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a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161</TotalTime>
  <Words>425</Words>
  <Application>Microsoft Office PowerPoint</Application>
  <PresentationFormat>Presentación en pantalla (4:3)</PresentationFormat>
  <Paragraphs>155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termal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</dc:creator>
  <cp:lastModifiedBy>Georgina Alejos Lopez</cp:lastModifiedBy>
  <cp:revision>39</cp:revision>
  <cp:lastPrinted>2019-03-28T23:31:57Z</cp:lastPrinted>
  <dcterms:created xsi:type="dcterms:W3CDTF">2016-02-24T18:10:44Z</dcterms:created>
  <dcterms:modified xsi:type="dcterms:W3CDTF">2019-03-28T23:31:58Z</dcterms:modified>
</cp:coreProperties>
</file>