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9" r:id="rId13"/>
  </p:sldIdLst>
  <p:sldSz cx="10045700" cy="777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98223F"/>
    <a:srgbClr val="D9BCC6"/>
    <a:srgbClr val="94BF22"/>
    <a:srgbClr val="667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8" y="72"/>
      </p:cViewPr>
      <p:guideLst>
        <p:guide orient="horz" pos="2448"/>
        <p:guide pos="3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D444C-2C50-43F4-B213-E2EFE49B06D5}" type="doc">
      <dgm:prSet loTypeId="urn:microsoft.com/office/officeart/2005/8/layout/radial6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E8654DCC-726F-48E8-BA69-05B398ABA642}">
      <dgm:prSet phldrT="[Texto]"/>
      <dgm:spPr/>
      <dgm:t>
        <a:bodyPr/>
        <a:lstStyle/>
        <a:p>
          <a:r>
            <a:rPr lang="es-MX" dirty="0"/>
            <a:t>Drogas Inhaladas</a:t>
          </a:r>
        </a:p>
      </dgm:t>
    </dgm:pt>
    <dgm:pt modelId="{80232BB1-5206-4431-B3C2-2B9AABAC77DE}" type="parTrans" cxnId="{F40C28A1-07AB-4229-B73F-C159BC59625B}">
      <dgm:prSet/>
      <dgm:spPr/>
      <dgm:t>
        <a:bodyPr/>
        <a:lstStyle/>
        <a:p>
          <a:endParaRPr lang="es-MX"/>
        </a:p>
      </dgm:t>
    </dgm:pt>
    <dgm:pt modelId="{168C0C14-3636-47F8-883E-C315252EEBE5}" type="sibTrans" cxnId="{F40C28A1-07AB-4229-B73F-C159BC59625B}">
      <dgm:prSet/>
      <dgm:spPr/>
      <dgm:t>
        <a:bodyPr/>
        <a:lstStyle/>
        <a:p>
          <a:endParaRPr lang="es-MX"/>
        </a:p>
      </dgm:t>
    </dgm:pt>
    <dgm:pt modelId="{83080427-932F-4E1F-BEB8-B0900D0ADF66}">
      <dgm:prSet phldrT="[Texto]"/>
      <dgm:spPr/>
      <dgm:t>
        <a:bodyPr/>
        <a:lstStyle/>
        <a:p>
          <a:r>
            <a:rPr lang="es-MX" dirty="0"/>
            <a:t>Tabaco</a:t>
          </a:r>
        </a:p>
      </dgm:t>
    </dgm:pt>
    <dgm:pt modelId="{2480BADE-FB00-4E37-A243-FEF2B87F1ED7}" type="parTrans" cxnId="{E10F07F4-D92C-4C0D-A0F1-84C601DFBBF1}">
      <dgm:prSet/>
      <dgm:spPr/>
      <dgm:t>
        <a:bodyPr/>
        <a:lstStyle/>
        <a:p>
          <a:endParaRPr lang="es-MX"/>
        </a:p>
      </dgm:t>
    </dgm:pt>
    <dgm:pt modelId="{C44579FD-B24D-4E52-9469-AD32CD4B8E23}" type="sibTrans" cxnId="{E10F07F4-D92C-4C0D-A0F1-84C601DFBBF1}">
      <dgm:prSet/>
      <dgm:spPr/>
      <dgm:t>
        <a:bodyPr/>
        <a:lstStyle/>
        <a:p>
          <a:endParaRPr lang="es-MX"/>
        </a:p>
      </dgm:t>
    </dgm:pt>
    <dgm:pt modelId="{6DC2273A-DF6A-455F-9EE6-8926314325BA}">
      <dgm:prSet phldrT="[Texto]"/>
      <dgm:spPr/>
      <dgm:t>
        <a:bodyPr/>
        <a:lstStyle/>
        <a:p>
          <a:r>
            <a:rPr lang="es-MX" dirty="0"/>
            <a:t>Marihuana</a:t>
          </a:r>
        </a:p>
      </dgm:t>
    </dgm:pt>
    <dgm:pt modelId="{6642AAC9-2A1C-48CC-A314-64C4D3C2FC90}" type="parTrans" cxnId="{3037BB72-0F14-4531-BF4E-76D415978523}">
      <dgm:prSet/>
      <dgm:spPr/>
      <dgm:t>
        <a:bodyPr/>
        <a:lstStyle/>
        <a:p>
          <a:endParaRPr lang="es-MX"/>
        </a:p>
      </dgm:t>
    </dgm:pt>
    <dgm:pt modelId="{632F9492-E301-4285-8933-44E825466998}" type="sibTrans" cxnId="{3037BB72-0F14-4531-BF4E-76D415978523}">
      <dgm:prSet/>
      <dgm:spPr/>
      <dgm:t>
        <a:bodyPr/>
        <a:lstStyle/>
        <a:p>
          <a:endParaRPr lang="es-MX"/>
        </a:p>
      </dgm:t>
    </dgm:pt>
    <dgm:pt modelId="{F433C27B-D73E-4878-AB47-9371D9DF9C5D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65000"/>
                  <a:lumOff val="35000"/>
                </a:schemeClr>
              </a:solidFill>
            </a:rPr>
            <a:t>Cocaína</a:t>
          </a:r>
        </a:p>
      </dgm:t>
    </dgm:pt>
    <dgm:pt modelId="{90B742C8-6DAB-4A94-8652-43BB2312E26F}" type="parTrans" cxnId="{A9DC9BF4-89AF-460F-BBC0-17FCDAF279D5}">
      <dgm:prSet/>
      <dgm:spPr/>
      <dgm:t>
        <a:bodyPr/>
        <a:lstStyle/>
        <a:p>
          <a:endParaRPr lang="es-MX"/>
        </a:p>
      </dgm:t>
    </dgm:pt>
    <dgm:pt modelId="{86B78B74-F9B1-4826-8FEE-BA32FE44835B}" type="sibTrans" cxnId="{A9DC9BF4-89AF-460F-BBC0-17FCDAF279D5}">
      <dgm:prSet/>
      <dgm:spPr/>
      <dgm:t>
        <a:bodyPr/>
        <a:lstStyle/>
        <a:p>
          <a:endParaRPr lang="es-MX"/>
        </a:p>
      </dgm:t>
    </dgm:pt>
    <dgm:pt modelId="{6F69617E-088F-43DF-B3EA-3F1E1FD91C5C}">
      <dgm:prSet phldrT="[Texto]"/>
      <dgm:spPr/>
      <dgm:t>
        <a:bodyPr/>
        <a:lstStyle/>
        <a:p>
          <a:r>
            <a:rPr lang="es-MX" dirty="0"/>
            <a:t>Crack</a:t>
          </a:r>
        </a:p>
      </dgm:t>
    </dgm:pt>
    <dgm:pt modelId="{C7BF36B5-2635-449F-93A0-5B6A991E9EC1}" type="parTrans" cxnId="{92C19733-D455-4787-A886-B74D7E731C4F}">
      <dgm:prSet/>
      <dgm:spPr/>
      <dgm:t>
        <a:bodyPr/>
        <a:lstStyle/>
        <a:p>
          <a:endParaRPr lang="es-MX"/>
        </a:p>
      </dgm:t>
    </dgm:pt>
    <dgm:pt modelId="{278A952D-D403-43C9-9CDA-0C87E3E0D9E6}" type="sibTrans" cxnId="{92C19733-D455-4787-A886-B74D7E731C4F}">
      <dgm:prSet/>
      <dgm:spPr/>
      <dgm:t>
        <a:bodyPr/>
        <a:lstStyle/>
        <a:p>
          <a:endParaRPr lang="es-MX"/>
        </a:p>
      </dgm:t>
    </dgm:pt>
    <dgm:pt modelId="{3D8F59F6-D29C-4AEA-8C8D-B066D670F3CF}">
      <dgm:prSet/>
      <dgm:spPr/>
      <dgm:t>
        <a:bodyPr/>
        <a:lstStyle/>
        <a:p>
          <a:r>
            <a:rPr lang="es-MX" dirty="0"/>
            <a:t>Heroína</a:t>
          </a:r>
        </a:p>
      </dgm:t>
    </dgm:pt>
    <dgm:pt modelId="{9BB3E0C0-197D-4C70-B672-6102A490D570}" type="parTrans" cxnId="{237803BC-124C-46A1-892A-795BF5EDDDED}">
      <dgm:prSet/>
      <dgm:spPr/>
      <dgm:t>
        <a:bodyPr/>
        <a:lstStyle/>
        <a:p>
          <a:endParaRPr lang="es-MX"/>
        </a:p>
      </dgm:t>
    </dgm:pt>
    <dgm:pt modelId="{A7911D16-8EF3-4108-90D6-8EAD850F34B5}" type="sibTrans" cxnId="{237803BC-124C-46A1-892A-795BF5EDDDED}">
      <dgm:prSet/>
      <dgm:spPr/>
      <dgm:t>
        <a:bodyPr/>
        <a:lstStyle/>
        <a:p>
          <a:endParaRPr lang="es-MX"/>
        </a:p>
      </dgm:t>
    </dgm:pt>
    <dgm:pt modelId="{269255D5-8C97-4002-99E3-4F2E355510CD}" type="pres">
      <dgm:prSet presAssocID="{6D5D444C-2C50-43F4-B213-E2EFE49B06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A05CEB-CF1F-4161-87E7-DEB5BB1F29C2}" type="pres">
      <dgm:prSet presAssocID="{E8654DCC-726F-48E8-BA69-05B398ABA642}" presName="centerShape" presStyleLbl="node0" presStyleIdx="0" presStyleCnt="1"/>
      <dgm:spPr/>
    </dgm:pt>
    <dgm:pt modelId="{12F248D5-65FA-4F26-A9DF-EE47C33AACBA}" type="pres">
      <dgm:prSet presAssocID="{83080427-932F-4E1F-BEB8-B0900D0ADF66}" presName="node" presStyleLbl="node1" presStyleIdx="0" presStyleCnt="5">
        <dgm:presLayoutVars>
          <dgm:bulletEnabled val="1"/>
        </dgm:presLayoutVars>
      </dgm:prSet>
      <dgm:spPr/>
    </dgm:pt>
    <dgm:pt modelId="{31A39B61-B429-47DA-B711-27956637F1BD}" type="pres">
      <dgm:prSet presAssocID="{83080427-932F-4E1F-BEB8-B0900D0ADF66}" presName="dummy" presStyleCnt="0"/>
      <dgm:spPr/>
    </dgm:pt>
    <dgm:pt modelId="{99C2A01A-A528-4219-AE28-F737D672E8CD}" type="pres">
      <dgm:prSet presAssocID="{C44579FD-B24D-4E52-9469-AD32CD4B8E23}" presName="sibTrans" presStyleLbl="sibTrans2D1" presStyleIdx="0" presStyleCnt="5"/>
      <dgm:spPr/>
    </dgm:pt>
    <dgm:pt modelId="{368AC542-8591-4CCD-A8D7-04D4F004E6F6}" type="pres">
      <dgm:prSet presAssocID="{6DC2273A-DF6A-455F-9EE6-8926314325BA}" presName="node" presStyleLbl="node1" presStyleIdx="1" presStyleCnt="5">
        <dgm:presLayoutVars>
          <dgm:bulletEnabled val="1"/>
        </dgm:presLayoutVars>
      </dgm:prSet>
      <dgm:spPr/>
    </dgm:pt>
    <dgm:pt modelId="{83511B5F-FBEF-4DA6-AA1B-B45468773F83}" type="pres">
      <dgm:prSet presAssocID="{6DC2273A-DF6A-455F-9EE6-8926314325BA}" presName="dummy" presStyleCnt="0"/>
      <dgm:spPr/>
    </dgm:pt>
    <dgm:pt modelId="{A47187C6-3638-4480-BA6D-7FEF6750C114}" type="pres">
      <dgm:prSet presAssocID="{632F9492-E301-4285-8933-44E825466998}" presName="sibTrans" presStyleLbl="sibTrans2D1" presStyleIdx="1" presStyleCnt="5"/>
      <dgm:spPr/>
    </dgm:pt>
    <dgm:pt modelId="{C78FF0E9-3727-4B6A-8A43-CC3F47978F10}" type="pres">
      <dgm:prSet presAssocID="{F433C27B-D73E-4878-AB47-9371D9DF9C5D}" presName="node" presStyleLbl="node1" presStyleIdx="2" presStyleCnt="5">
        <dgm:presLayoutVars>
          <dgm:bulletEnabled val="1"/>
        </dgm:presLayoutVars>
      </dgm:prSet>
      <dgm:spPr/>
    </dgm:pt>
    <dgm:pt modelId="{3B578CFC-8BA6-4D2A-BD61-F3D890B9A521}" type="pres">
      <dgm:prSet presAssocID="{F433C27B-D73E-4878-AB47-9371D9DF9C5D}" presName="dummy" presStyleCnt="0"/>
      <dgm:spPr/>
    </dgm:pt>
    <dgm:pt modelId="{FB50BBFC-C7F0-4A8C-B25A-5241CB5C8332}" type="pres">
      <dgm:prSet presAssocID="{86B78B74-F9B1-4826-8FEE-BA32FE44835B}" presName="sibTrans" presStyleLbl="sibTrans2D1" presStyleIdx="2" presStyleCnt="5"/>
      <dgm:spPr/>
    </dgm:pt>
    <dgm:pt modelId="{2A4FF1AB-D26F-495F-B3DE-2736959C7078}" type="pres">
      <dgm:prSet presAssocID="{6F69617E-088F-43DF-B3EA-3F1E1FD91C5C}" presName="node" presStyleLbl="node1" presStyleIdx="3" presStyleCnt="5">
        <dgm:presLayoutVars>
          <dgm:bulletEnabled val="1"/>
        </dgm:presLayoutVars>
      </dgm:prSet>
      <dgm:spPr/>
    </dgm:pt>
    <dgm:pt modelId="{97698C65-6ACB-4200-ADC5-DB94FC5D2D21}" type="pres">
      <dgm:prSet presAssocID="{6F69617E-088F-43DF-B3EA-3F1E1FD91C5C}" presName="dummy" presStyleCnt="0"/>
      <dgm:spPr/>
    </dgm:pt>
    <dgm:pt modelId="{D320A198-561A-41EB-A019-BDDE133E42A8}" type="pres">
      <dgm:prSet presAssocID="{278A952D-D403-43C9-9CDA-0C87E3E0D9E6}" presName="sibTrans" presStyleLbl="sibTrans2D1" presStyleIdx="3" presStyleCnt="5"/>
      <dgm:spPr/>
    </dgm:pt>
    <dgm:pt modelId="{CF658C16-987B-4331-9943-EFF0DB884B8C}" type="pres">
      <dgm:prSet presAssocID="{3D8F59F6-D29C-4AEA-8C8D-B066D670F3CF}" presName="node" presStyleLbl="node1" presStyleIdx="4" presStyleCnt="5">
        <dgm:presLayoutVars>
          <dgm:bulletEnabled val="1"/>
        </dgm:presLayoutVars>
      </dgm:prSet>
      <dgm:spPr/>
    </dgm:pt>
    <dgm:pt modelId="{2707CB2B-A69C-49F2-A6BD-9931468805DF}" type="pres">
      <dgm:prSet presAssocID="{3D8F59F6-D29C-4AEA-8C8D-B066D670F3CF}" presName="dummy" presStyleCnt="0"/>
      <dgm:spPr/>
    </dgm:pt>
    <dgm:pt modelId="{BD28BB67-9920-490C-9AE2-983F07BFED8A}" type="pres">
      <dgm:prSet presAssocID="{A7911D16-8EF3-4108-90D6-8EAD850F34B5}" presName="sibTrans" presStyleLbl="sibTrans2D1" presStyleIdx="4" presStyleCnt="5"/>
      <dgm:spPr/>
    </dgm:pt>
  </dgm:ptLst>
  <dgm:cxnLst>
    <dgm:cxn modelId="{3F49D21F-7DFF-446D-B6E4-625FFA2694D3}" type="presOf" srcId="{C44579FD-B24D-4E52-9469-AD32CD4B8E23}" destId="{99C2A01A-A528-4219-AE28-F737D672E8CD}" srcOrd="0" destOrd="0" presId="urn:microsoft.com/office/officeart/2005/8/layout/radial6"/>
    <dgm:cxn modelId="{92C19733-D455-4787-A886-B74D7E731C4F}" srcId="{E8654DCC-726F-48E8-BA69-05B398ABA642}" destId="{6F69617E-088F-43DF-B3EA-3F1E1FD91C5C}" srcOrd="3" destOrd="0" parTransId="{C7BF36B5-2635-449F-93A0-5B6A991E9EC1}" sibTransId="{278A952D-D403-43C9-9CDA-0C87E3E0D9E6}"/>
    <dgm:cxn modelId="{DF060C66-7BDD-4319-8DD0-EFC76C779B7F}" type="presOf" srcId="{632F9492-E301-4285-8933-44E825466998}" destId="{A47187C6-3638-4480-BA6D-7FEF6750C114}" srcOrd="0" destOrd="0" presId="urn:microsoft.com/office/officeart/2005/8/layout/radial6"/>
    <dgm:cxn modelId="{A6490768-BB1F-456B-B79E-87B75A93087E}" type="presOf" srcId="{6DC2273A-DF6A-455F-9EE6-8926314325BA}" destId="{368AC542-8591-4CCD-A8D7-04D4F004E6F6}" srcOrd="0" destOrd="0" presId="urn:microsoft.com/office/officeart/2005/8/layout/radial6"/>
    <dgm:cxn modelId="{DBE50D50-BE13-4DCF-958B-31ECFC16FA34}" type="presOf" srcId="{3D8F59F6-D29C-4AEA-8C8D-B066D670F3CF}" destId="{CF658C16-987B-4331-9943-EFF0DB884B8C}" srcOrd="0" destOrd="0" presId="urn:microsoft.com/office/officeart/2005/8/layout/radial6"/>
    <dgm:cxn modelId="{3037BB72-0F14-4531-BF4E-76D415978523}" srcId="{E8654DCC-726F-48E8-BA69-05B398ABA642}" destId="{6DC2273A-DF6A-455F-9EE6-8926314325BA}" srcOrd="1" destOrd="0" parTransId="{6642AAC9-2A1C-48CC-A314-64C4D3C2FC90}" sibTransId="{632F9492-E301-4285-8933-44E825466998}"/>
    <dgm:cxn modelId="{83840F75-FED7-49C8-B0E5-7C8C53056782}" type="presOf" srcId="{6D5D444C-2C50-43F4-B213-E2EFE49B06D5}" destId="{269255D5-8C97-4002-99E3-4F2E355510CD}" srcOrd="0" destOrd="0" presId="urn:microsoft.com/office/officeart/2005/8/layout/radial6"/>
    <dgm:cxn modelId="{F3A1F657-D0C2-4EB5-B2DA-0D3B7D5C2349}" type="presOf" srcId="{278A952D-D403-43C9-9CDA-0C87E3E0D9E6}" destId="{D320A198-561A-41EB-A019-BDDE133E42A8}" srcOrd="0" destOrd="0" presId="urn:microsoft.com/office/officeart/2005/8/layout/radial6"/>
    <dgm:cxn modelId="{9CCBBB90-8CA7-498B-BFCC-8D374742A9FD}" type="presOf" srcId="{86B78B74-F9B1-4826-8FEE-BA32FE44835B}" destId="{FB50BBFC-C7F0-4A8C-B25A-5241CB5C8332}" srcOrd="0" destOrd="0" presId="urn:microsoft.com/office/officeart/2005/8/layout/radial6"/>
    <dgm:cxn modelId="{C69ECA9F-B7FC-45A5-9E44-2876DF8B25B6}" type="presOf" srcId="{6F69617E-088F-43DF-B3EA-3F1E1FD91C5C}" destId="{2A4FF1AB-D26F-495F-B3DE-2736959C7078}" srcOrd="0" destOrd="0" presId="urn:microsoft.com/office/officeart/2005/8/layout/radial6"/>
    <dgm:cxn modelId="{F40C28A1-07AB-4229-B73F-C159BC59625B}" srcId="{6D5D444C-2C50-43F4-B213-E2EFE49B06D5}" destId="{E8654DCC-726F-48E8-BA69-05B398ABA642}" srcOrd="0" destOrd="0" parTransId="{80232BB1-5206-4431-B3C2-2B9AABAC77DE}" sibTransId="{168C0C14-3636-47F8-883E-C315252EEBE5}"/>
    <dgm:cxn modelId="{6E8C47AE-32E3-478D-A389-8C6A248CC0F4}" type="presOf" srcId="{A7911D16-8EF3-4108-90D6-8EAD850F34B5}" destId="{BD28BB67-9920-490C-9AE2-983F07BFED8A}" srcOrd="0" destOrd="0" presId="urn:microsoft.com/office/officeart/2005/8/layout/radial6"/>
    <dgm:cxn modelId="{EE7AA9AF-B489-4E40-8794-0FD7B4769F90}" type="presOf" srcId="{83080427-932F-4E1F-BEB8-B0900D0ADF66}" destId="{12F248D5-65FA-4F26-A9DF-EE47C33AACBA}" srcOrd="0" destOrd="0" presId="urn:microsoft.com/office/officeart/2005/8/layout/radial6"/>
    <dgm:cxn modelId="{237803BC-124C-46A1-892A-795BF5EDDDED}" srcId="{E8654DCC-726F-48E8-BA69-05B398ABA642}" destId="{3D8F59F6-D29C-4AEA-8C8D-B066D670F3CF}" srcOrd="4" destOrd="0" parTransId="{9BB3E0C0-197D-4C70-B672-6102A490D570}" sibTransId="{A7911D16-8EF3-4108-90D6-8EAD850F34B5}"/>
    <dgm:cxn modelId="{1CDED8C1-2284-422E-B67F-598C9627B359}" type="presOf" srcId="{F433C27B-D73E-4878-AB47-9371D9DF9C5D}" destId="{C78FF0E9-3727-4B6A-8A43-CC3F47978F10}" srcOrd="0" destOrd="0" presId="urn:microsoft.com/office/officeart/2005/8/layout/radial6"/>
    <dgm:cxn modelId="{42533BEA-3884-4143-97CE-EAA4F99BC471}" type="presOf" srcId="{E8654DCC-726F-48E8-BA69-05B398ABA642}" destId="{10A05CEB-CF1F-4161-87E7-DEB5BB1F29C2}" srcOrd="0" destOrd="0" presId="urn:microsoft.com/office/officeart/2005/8/layout/radial6"/>
    <dgm:cxn modelId="{E10F07F4-D92C-4C0D-A0F1-84C601DFBBF1}" srcId="{E8654DCC-726F-48E8-BA69-05B398ABA642}" destId="{83080427-932F-4E1F-BEB8-B0900D0ADF66}" srcOrd="0" destOrd="0" parTransId="{2480BADE-FB00-4E37-A243-FEF2B87F1ED7}" sibTransId="{C44579FD-B24D-4E52-9469-AD32CD4B8E23}"/>
    <dgm:cxn modelId="{A9DC9BF4-89AF-460F-BBC0-17FCDAF279D5}" srcId="{E8654DCC-726F-48E8-BA69-05B398ABA642}" destId="{F433C27B-D73E-4878-AB47-9371D9DF9C5D}" srcOrd="2" destOrd="0" parTransId="{90B742C8-6DAB-4A94-8652-43BB2312E26F}" sibTransId="{86B78B74-F9B1-4826-8FEE-BA32FE44835B}"/>
    <dgm:cxn modelId="{F7477E83-B9D9-4D8C-88FB-9AA8D4DD72DD}" type="presParOf" srcId="{269255D5-8C97-4002-99E3-4F2E355510CD}" destId="{10A05CEB-CF1F-4161-87E7-DEB5BB1F29C2}" srcOrd="0" destOrd="0" presId="urn:microsoft.com/office/officeart/2005/8/layout/radial6"/>
    <dgm:cxn modelId="{253579DE-8512-45F3-A9D0-56113BB2C46B}" type="presParOf" srcId="{269255D5-8C97-4002-99E3-4F2E355510CD}" destId="{12F248D5-65FA-4F26-A9DF-EE47C33AACBA}" srcOrd="1" destOrd="0" presId="urn:microsoft.com/office/officeart/2005/8/layout/radial6"/>
    <dgm:cxn modelId="{D582D3F6-B9E4-47E0-9CC4-BF26123F018B}" type="presParOf" srcId="{269255D5-8C97-4002-99E3-4F2E355510CD}" destId="{31A39B61-B429-47DA-B711-27956637F1BD}" srcOrd="2" destOrd="0" presId="urn:microsoft.com/office/officeart/2005/8/layout/radial6"/>
    <dgm:cxn modelId="{1F4F8E19-2F87-47F8-8317-5D46DDFCC3F0}" type="presParOf" srcId="{269255D5-8C97-4002-99E3-4F2E355510CD}" destId="{99C2A01A-A528-4219-AE28-F737D672E8CD}" srcOrd="3" destOrd="0" presId="urn:microsoft.com/office/officeart/2005/8/layout/radial6"/>
    <dgm:cxn modelId="{0A557D95-FE3C-47B6-A584-5766F02F22AD}" type="presParOf" srcId="{269255D5-8C97-4002-99E3-4F2E355510CD}" destId="{368AC542-8591-4CCD-A8D7-04D4F004E6F6}" srcOrd="4" destOrd="0" presId="urn:microsoft.com/office/officeart/2005/8/layout/radial6"/>
    <dgm:cxn modelId="{4DA43BD8-A4A9-4046-8DBB-5BE2AFF149D9}" type="presParOf" srcId="{269255D5-8C97-4002-99E3-4F2E355510CD}" destId="{83511B5F-FBEF-4DA6-AA1B-B45468773F83}" srcOrd="5" destOrd="0" presId="urn:microsoft.com/office/officeart/2005/8/layout/radial6"/>
    <dgm:cxn modelId="{0374FD3A-E81B-4DF1-B526-6B672B2FD1DA}" type="presParOf" srcId="{269255D5-8C97-4002-99E3-4F2E355510CD}" destId="{A47187C6-3638-4480-BA6D-7FEF6750C114}" srcOrd="6" destOrd="0" presId="urn:microsoft.com/office/officeart/2005/8/layout/radial6"/>
    <dgm:cxn modelId="{35613AA0-14A6-4C8F-B2B8-543E7AE79E04}" type="presParOf" srcId="{269255D5-8C97-4002-99E3-4F2E355510CD}" destId="{C78FF0E9-3727-4B6A-8A43-CC3F47978F10}" srcOrd="7" destOrd="0" presId="urn:microsoft.com/office/officeart/2005/8/layout/radial6"/>
    <dgm:cxn modelId="{78FA58EA-9C46-4FE8-B752-D93814E7A62C}" type="presParOf" srcId="{269255D5-8C97-4002-99E3-4F2E355510CD}" destId="{3B578CFC-8BA6-4D2A-BD61-F3D890B9A521}" srcOrd="8" destOrd="0" presId="urn:microsoft.com/office/officeart/2005/8/layout/radial6"/>
    <dgm:cxn modelId="{2CA9BA0F-E797-4C29-A6EF-3CF7AC5AD8E9}" type="presParOf" srcId="{269255D5-8C97-4002-99E3-4F2E355510CD}" destId="{FB50BBFC-C7F0-4A8C-B25A-5241CB5C8332}" srcOrd="9" destOrd="0" presId="urn:microsoft.com/office/officeart/2005/8/layout/radial6"/>
    <dgm:cxn modelId="{482A4479-4A33-4773-AB93-175C54EDE49B}" type="presParOf" srcId="{269255D5-8C97-4002-99E3-4F2E355510CD}" destId="{2A4FF1AB-D26F-495F-B3DE-2736959C7078}" srcOrd="10" destOrd="0" presId="urn:microsoft.com/office/officeart/2005/8/layout/radial6"/>
    <dgm:cxn modelId="{98E7313E-B280-4A89-9A11-33AA923E2BD9}" type="presParOf" srcId="{269255D5-8C97-4002-99E3-4F2E355510CD}" destId="{97698C65-6ACB-4200-ADC5-DB94FC5D2D21}" srcOrd="11" destOrd="0" presId="urn:microsoft.com/office/officeart/2005/8/layout/radial6"/>
    <dgm:cxn modelId="{40EEFDCE-F81C-4ACC-A8A0-C9AB4A670150}" type="presParOf" srcId="{269255D5-8C97-4002-99E3-4F2E355510CD}" destId="{D320A198-561A-41EB-A019-BDDE133E42A8}" srcOrd="12" destOrd="0" presId="urn:microsoft.com/office/officeart/2005/8/layout/radial6"/>
    <dgm:cxn modelId="{F3FFFFF1-940E-45CA-936D-C795B0F8C3F3}" type="presParOf" srcId="{269255D5-8C97-4002-99E3-4F2E355510CD}" destId="{CF658C16-987B-4331-9943-EFF0DB884B8C}" srcOrd="13" destOrd="0" presId="urn:microsoft.com/office/officeart/2005/8/layout/radial6"/>
    <dgm:cxn modelId="{0B2765CE-3E5F-41EA-9BB2-38772B3F5A79}" type="presParOf" srcId="{269255D5-8C97-4002-99E3-4F2E355510CD}" destId="{2707CB2B-A69C-49F2-A6BD-9931468805DF}" srcOrd="14" destOrd="0" presId="urn:microsoft.com/office/officeart/2005/8/layout/radial6"/>
    <dgm:cxn modelId="{1AF06691-F88E-469F-8EC7-8378CF3B3F1E}" type="presParOf" srcId="{269255D5-8C97-4002-99E3-4F2E355510CD}" destId="{BD28BB67-9920-490C-9AE2-983F07BFED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BB67-9920-490C-9AE2-983F07BFED8A}">
      <dsp:nvSpPr>
        <dsp:cNvPr id="0" name=""/>
        <dsp:cNvSpPr/>
      </dsp:nvSpPr>
      <dsp:spPr>
        <a:xfrm>
          <a:off x="1484706" y="676787"/>
          <a:ext cx="4516346" cy="451634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shade val="90000"/>
            <a:hueOff val="166170"/>
            <a:satOff val="-3548"/>
            <a:lumOff val="132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0A198-561A-41EB-A019-BDDE133E42A8}">
      <dsp:nvSpPr>
        <dsp:cNvPr id="0" name=""/>
        <dsp:cNvSpPr/>
      </dsp:nvSpPr>
      <dsp:spPr>
        <a:xfrm>
          <a:off x="1484706" y="676787"/>
          <a:ext cx="4516346" cy="451634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shade val="90000"/>
            <a:hueOff val="332341"/>
            <a:satOff val="-7097"/>
            <a:lumOff val="264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0BBFC-C7F0-4A8C-B25A-5241CB5C8332}">
      <dsp:nvSpPr>
        <dsp:cNvPr id="0" name=""/>
        <dsp:cNvSpPr/>
      </dsp:nvSpPr>
      <dsp:spPr>
        <a:xfrm>
          <a:off x="1484706" y="676787"/>
          <a:ext cx="4516346" cy="451634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shade val="90000"/>
            <a:hueOff val="332341"/>
            <a:satOff val="-7097"/>
            <a:lumOff val="264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187C6-3638-4480-BA6D-7FEF6750C114}">
      <dsp:nvSpPr>
        <dsp:cNvPr id="0" name=""/>
        <dsp:cNvSpPr/>
      </dsp:nvSpPr>
      <dsp:spPr>
        <a:xfrm>
          <a:off x="1484706" y="676787"/>
          <a:ext cx="4516346" cy="451634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shade val="90000"/>
            <a:hueOff val="166170"/>
            <a:satOff val="-3548"/>
            <a:lumOff val="132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2A01A-A528-4219-AE28-F737D672E8CD}">
      <dsp:nvSpPr>
        <dsp:cNvPr id="0" name=""/>
        <dsp:cNvSpPr/>
      </dsp:nvSpPr>
      <dsp:spPr>
        <a:xfrm>
          <a:off x="1484706" y="676787"/>
          <a:ext cx="4516346" cy="451634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05CEB-CF1F-4161-87E7-DEB5BB1F29C2}">
      <dsp:nvSpPr>
        <dsp:cNvPr id="0" name=""/>
        <dsp:cNvSpPr/>
      </dsp:nvSpPr>
      <dsp:spPr>
        <a:xfrm>
          <a:off x="2702987" y="1895068"/>
          <a:ext cx="2079783" cy="2079783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Drogas Inhaladas</a:t>
          </a:r>
        </a:p>
      </dsp:txBody>
      <dsp:txXfrm>
        <a:off x="3007564" y="2199645"/>
        <a:ext cx="1470629" cy="1470629"/>
      </dsp:txXfrm>
    </dsp:sp>
    <dsp:sp modelId="{12F248D5-65FA-4F26-A9DF-EE47C33AACBA}">
      <dsp:nvSpPr>
        <dsp:cNvPr id="0" name=""/>
        <dsp:cNvSpPr/>
      </dsp:nvSpPr>
      <dsp:spPr>
        <a:xfrm>
          <a:off x="3014955" y="1274"/>
          <a:ext cx="1455848" cy="145584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Tabaco</a:t>
          </a:r>
        </a:p>
      </dsp:txBody>
      <dsp:txXfrm>
        <a:off x="3228159" y="214478"/>
        <a:ext cx="1029440" cy="1029440"/>
      </dsp:txXfrm>
    </dsp:sp>
    <dsp:sp modelId="{368AC542-8591-4CCD-A8D7-04D4F004E6F6}">
      <dsp:nvSpPr>
        <dsp:cNvPr id="0" name=""/>
        <dsp:cNvSpPr/>
      </dsp:nvSpPr>
      <dsp:spPr>
        <a:xfrm>
          <a:off x="5112760" y="1525418"/>
          <a:ext cx="1455848" cy="1455848"/>
        </a:xfrm>
        <a:prstGeom prst="ellips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Marihuana</a:t>
          </a:r>
        </a:p>
      </dsp:txBody>
      <dsp:txXfrm>
        <a:off x="5325964" y="1738622"/>
        <a:ext cx="1029440" cy="1029440"/>
      </dsp:txXfrm>
    </dsp:sp>
    <dsp:sp modelId="{C78FF0E9-3727-4B6A-8A43-CC3F47978F10}">
      <dsp:nvSpPr>
        <dsp:cNvPr id="0" name=""/>
        <dsp:cNvSpPr/>
      </dsp:nvSpPr>
      <dsp:spPr>
        <a:xfrm>
          <a:off x="4311469" y="3991535"/>
          <a:ext cx="1455848" cy="1455848"/>
        </a:xfrm>
        <a:prstGeom prst="ellips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Cocaína</a:t>
          </a:r>
        </a:p>
      </dsp:txBody>
      <dsp:txXfrm>
        <a:off x="4524673" y="4204739"/>
        <a:ext cx="1029440" cy="1029440"/>
      </dsp:txXfrm>
    </dsp:sp>
    <dsp:sp modelId="{2A4FF1AB-D26F-495F-B3DE-2736959C7078}">
      <dsp:nvSpPr>
        <dsp:cNvPr id="0" name=""/>
        <dsp:cNvSpPr/>
      </dsp:nvSpPr>
      <dsp:spPr>
        <a:xfrm>
          <a:off x="1718440" y="3991535"/>
          <a:ext cx="1455848" cy="1455848"/>
        </a:xfrm>
        <a:prstGeom prst="ellips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Crack</a:t>
          </a:r>
        </a:p>
      </dsp:txBody>
      <dsp:txXfrm>
        <a:off x="1931644" y="4204739"/>
        <a:ext cx="1029440" cy="1029440"/>
      </dsp:txXfrm>
    </dsp:sp>
    <dsp:sp modelId="{CF658C16-987B-4331-9943-EFF0DB884B8C}">
      <dsp:nvSpPr>
        <dsp:cNvPr id="0" name=""/>
        <dsp:cNvSpPr/>
      </dsp:nvSpPr>
      <dsp:spPr>
        <a:xfrm>
          <a:off x="917150" y="1525418"/>
          <a:ext cx="1455848" cy="1455848"/>
        </a:xfrm>
        <a:prstGeom prst="ellips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Heroína</a:t>
          </a:r>
        </a:p>
      </dsp:txBody>
      <dsp:txXfrm>
        <a:off x="1130354" y="1738622"/>
        <a:ext cx="1029440" cy="102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92245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2850" y="685800"/>
            <a:ext cx="44323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003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2850" y="685800"/>
            <a:ext cx="44323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latin typeface="Hermann-Regula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las secreciones en la tráquea y los bronquios, lo que lleva a tos crónica y expectoración habitual, sobre todo, por las mañanas. </a:t>
            </a:r>
          </a:p>
          <a:p>
            <a:r>
              <a:rPr lang="es-MX" sz="1200" dirty="0">
                <a:latin typeface="Hermann-Regular" panose="00000500000000000000" pitchFamily="50" charset="0"/>
                <a:cs typeface="Times New Roman" panose="02020603050405020304" pitchFamily="18" charset="0"/>
              </a:rPr>
              <a:t>Marihuana </a:t>
            </a:r>
            <a:r>
              <a:rPr lang="es-MX" sz="1200" dirty="0">
                <a:effectLst/>
                <a:latin typeface="+mn-lt"/>
                <a:ea typeface="+mn-ea"/>
                <a:cs typeface="+mn-cs"/>
                <a:sym typeface="Calibri"/>
              </a:rPr>
              <a:t>(inflamación de la mucosa, atipia celular, metaplasia del tejido y a menudo una importante displasia).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243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2850" y="685800"/>
            <a:ext cx="44323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El crack  puede ser amarillo, rosa, blanco, o cualquier color en el medio. La razón por la que se llama "crack" viene de la forma que se consume.  Normalmente se calienta y se fuma y cuando esto pasa, hace un sonido agrietado o estallido.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2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2850" y="685800"/>
            <a:ext cx="44323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La heroína es un polvo blanco o marrón o una sustancia pegajosa negra. Es una </a:t>
            </a:r>
            <a:r>
              <a:rPr lang="es-MX" sz="1200" b="0" i="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droga opioide </a:t>
            </a:r>
            <a:r>
              <a:rPr lang="es-MX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proveniente de la morfina, una sustancia natural en el capullo de la amapola o adormidera asiática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546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2850" y="685800"/>
            <a:ext cx="44323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effectLst/>
                <a:latin typeface="+mn-lt"/>
                <a:ea typeface="+mn-ea"/>
                <a:cs typeface="+mn-cs"/>
                <a:sym typeface="Calibri"/>
              </a:rPr>
              <a:t>El alcohol nos mantiene sedados con una respuesta retardada y por el contrario, debemos estar despiertos y preparados para escuchar y atender indicaciones y medidas que tengan que tomarse.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845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6" descr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5287" y="303731"/>
            <a:ext cx="1678627" cy="60777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ángulo 7"/>
          <p:cNvSpPr/>
          <p:nvPr/>
        </p:nvSpPr>
        <p:spPr>
          <a:xfrm>
            <a:off x="7787906" y="252121"/>
            <a:ext cx="2110393" cy="816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Texto del título"/>
          <p:cNvSpPr txBox="1">
            <a:spLocks noGrp="1"/>
          </p:cNvSpPr>
          <p:nvPr>
            <p:ph type="title"/>
          </p:nvPr>
        </p:nvSpPr>
        <p:spPr>
          <a:xfrm>
            <a:off x="685625" y="1940078"/>
            <a:ext cx="8667156" cy="323706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85625" y="5207765"/>
            <a:ext cx="8667156" cy="17022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6" descr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287" y="303731"/>
            <a:ext cx="1678627" cy="60777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ángulo 7"/>
          <p:cNvSpPr/>
          <p:nvPr/>
        </p:nvSpPr>
        <p:spPr>
          <a:xfrm>
            <a:off x="7787906" y="252121"/>
            <a:ext cx="2110393" cy="816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xto del título"/>
          <p:cNvSpPr txBox="1">
            <a:spLocks noGrp="1"/>
          </p:cNvSpPr>
          <p:nvPr>
            <p:ph type="title"/>
          </p:nvPr>
        </p:nvSpPr>
        <p:spPr>
          <a:xfrm>
            <a:off x="199205" y="202647"/>
            <a:ext cx="8030385" cy="7685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73506" y="1319814"/>
            <a:ext cx="4588127" cy="568932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6" descr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5287" y="303731"/>
            <a:ext cx="1678627" cy="60777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Rectángulo 7"/>
          <p:cNvSpPr/>
          <p:nvPr/>
        </p:nvSpPr>
        <p:spPr>
          <a:xfrm>
            <a:off x="7787906" y="252121"/>
            <a:ext cx="2110393" cy="816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92170" y="518794"/>
            <a:ext cx="3241023" cy="18157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272081" y="1120453"/>
            <a:ext cx="5087244" cy="553021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92169" y="2334577"/>
            <a:ext cx="3241025" cy="432509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6" descr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5287" y="303731"/>
            <a:ext cx="1678627" cy="60777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ectángulo 7"/>
          <p:cNvSpPr/>
          <p:nvPr/>
        </p:nvSpPr>
        <p:spPr>
          <a:xfrm>
            <a:off x="7787906" y="252121"/>
            <a:ext cx="2110393" cy="816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Texto del título"/>
          <p:cNvSpPr txBox="1">
            <a:spLocks noGrp="1"/>
          </p:cNvSpPr>
          <p:nvPr>
            <p:ph type="title"/>
          </p:nvPr>
        </p:nvSpPr>
        <p:spPr>
          <a:xfrm>
            <a:off x="692170" y="518794"/>
            <a:ext cx="3241023" cy="18157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95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4272081" y="1120453"/>
            <a:ext cx="5087244" cy="55302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92170" y="2334577"/>
            <a:ext cx="3241023" cy="432509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BF74-E560-4E1B-88EC-C51B899749D7}" type="datetimeFigureOut">
              <a:rPr lang="es-MX" smtClean="0"/>
              <a:t>30/03/2020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1189" y="7256448"/>
            <a:ext cx="356827" cy="276999"/>
          </a:xfrm>
        </p:spPr>
        <p:txBody>
          <a:bodyPr/>
          <a:lstStyle/>
          <a:p>
            <a:fld id="{1EF2B3AD-1A33-47B2-BC61-6CBF95E5D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091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Imagen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55287" y="303731"/>
            <a:ext cx="1678627" cy="6077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7"/>
          <p:cNvSpPr/>
          <p:nvPr/>
        </p:nvSpPr>
        <p:spPr>
          <a:xfrm>
            <a:off x="7787906" y="252121"/>
            <a:ext cx="2110393" cy="816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502285" y="104351"/>
            <a:ext cx="9041131" cy="1709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502285" y="1813559"/>
            <a:ext cx="9041131" cy="595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9101475" y="7257214"/>
            <a:ext cx="256541" cy="27546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8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alud mas dependenci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3343507" y="727851"/>
            <a:ext cx="3212817" cy="11239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32656" y="3613313"/>
            <a:ext cx="8172441" cy="187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Coronavirus y Adicciones</a:t>
            </a:r>
          </a:p>
          <a:p>
            <a:pPr algn="ctr"/>
            <a:endParaRPr lang="es-MX" sz="3596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es-ES" sz="3596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4940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C3C478D-4F4A-4B53-B061-E419FF7E50B0}"/>
              </a:ext>
            </a:extLst>
          </p:cNvPr>
          <p:cNvSpPr/>
          <p:nvPr/>
        </p:nvSpPr>
        <p:spPr>
          <a:xfrm>
            <a:off x="3481137" y="504128"/>
            <a:ext cx="6160169" cy="523218"/>
          </a:xfrm>
          <a:prstGeom prst="rect">
            <a:avLst/>
          </a:prstGeom>
          <a:solidFill>
            <a:srgbClr val="98223F"/>
          </a:solidFill>
          <a:ln w="12700" cap="flat">
            <a:solidFill>
              <a:srgbClr val="9822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solidFill>
                  <a:schemeClr val="bg1"/>
                </a:solidFill>
                <a:latin typeface="Hermann-Regular" panose="00000500000000000000" pitchFamily="50" charset="0"/>
              </a:rPr>
              <a:t>Recomendaciones para evitar el contagio</a:t>
            </a:r>
            <a:endParaRPr kumimoji="0" lang="es-MX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rmann-Regular" panose="00000500000000000000" pitchFamily="50" charset="0"/>
              <a:sym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DBD5352-D82D-49E6-898F-CF9E6B333A0B}"/>
              </a:ext>
            </a:extLst>
          </p:cNvPr>
          <p:cNvSpPr/>
          <p:nvPr/>
        </p:nvSpPr>
        <p:spPr>
          <a:xfrm>
            <a:off x="650540" y="1949168"/>
            <a:ext cx="818865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Este es un buen momento para  dejar de fumar  (es el momento ideal para seguir evitando al máximo el tabaco y cualquier otro dispensador de nicotina).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>
              <a:latin typeface="Hermann-Regula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deben compartir pipas, cigarrillos o suministradores es un riesgo de contagio.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>
              <a:latin typeface="Hermann-Regula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Hermann-Regula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Evitar el toque y rol.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>
              <a:latin typeface="Hermann-Regula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800" dirty="0">
              <a:latin typeface="Hermann-Regula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800" dirty="0">
              <a:latin typeface="Hermann-Regula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800" dirty="0">
              <a:latin typeface="Hermann-Regula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800" dirty="0">
              <a:latin typeface="Hermann-Regula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Salud mas dependencia.png">
            <a:extLst>
              <a:ext uri="{FF2B5EF4-FFF2-40B4-BE49-F238E27FC236}">
                <a16:creationId xmlns:a16="http://schemas.microsoft.com/office/drawing/2014/main" id="{A8C6C4B1-BE94-4C61-B26E-5FDAB546D7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490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458178-45D2-4082-AF75-99EFBA9A542A}"/>
              </a:ext>
            </a:extLst>
          </p:cNvPr>
          <p:cNvSpPr/>
          <p:nvPr/>
        </p:nvSpPr>
        <p:spPr>
          <a:xfrm>
            <a:off x="4154905" y="136284"/>
            <a:ext cx="5710988" cy="954105"/>
          </a:xfrm>
          <a:prstGeom prst="rect">
            <a:avLst/>
          </a:prstGeom>
          <a:solidFill>
            <a:srgbClr val="98223F"/>
          </a:solidFill>
          <a:ln w="12700" cap="flat">
            <a:solidFill>
              <a:srgbClr val="9822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solidFill>
                  <a:schemeClr val="bg1"/>
                </a:solidFill>
                <a:latin typeface="Hermann-Regular" panose="00000500000000000000" pitchFamily="50" charset="0"/>
              </a:rPr>
              <a:t>Recomendaciones para usuarios de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solidFill>
                  <a:schemeClr val="bg1"/>
                </a:solidFill>
                <a:latin typeface="Hermann-Regular" panose="00000500000000000000" pitchFamily="50" charset="0"/>
              </a:rPr>
              <a:t> sustancias adictivas en esta cuarentena</a:t>
            </a:r>
            <a:endParaRPr kumimoji="0" lang="es-MX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rmann-Regular" panose="00000500000000000000" pitchFamily="50" charset="0"/>
              <a:sym typeface="Calibri"/>
            </a:endParaRPr>
          </a:p>
        </p:txBody>
      </p:sp>
      <p:sp>
        <p:nvSpPr>
          <p:cNvPr id="3" name="1 Marcador de contenido">
            <a:extLst>
              <a:ext uri="{FF2B5EF4-FFF2-40B4-BE49-F238E27FC236}">
                <a16:creationId xmlns:a16="http://schemas.microsoft.com/office/drawing/2014/main" id="{2F69B2F3-A13E-4D60-8779-5B2165C246E7}"/>
              </a:ext>
            </a:extLst>
          </p:cNvPr>
          <p:cNvSpPr txBox="1">
            <a:spLocks/>
          </p:cNvSpPr>
          <p:nvPr/>
        </p:nvSpPr>
        <p:spPr>
          <a:xfrm>
            <a:off x="554814" y="1371504"/>
            <a:ext cx="8936071" cy="37139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s-ES" dirty="0"/>
              <a:t>Sigue un horario cada día; Acostarte y levantarte, comer….</a:t>
            </a:r>
          </a:p>
          <a:p>
            <a:pPr hangingPunct="1"/>
            <a:endParaRPr lang="es-ES" dirty="0"/>
          </a:p>
          <a:p>
            <a:pPr hangingPunct="1"/>
            <a:r>
              <a:rPr lang="es-ES" dirty="0"/>
              <a:t>Al levantarte vístete aunque sea con ropa cómoda</a:t>
            </a:r>
          </a:p>
          <a:p>
            <a:pPr hangingPunct="1"/>
            <a:endParaRPr lang="es-ES" dirty="0"/>
          </a:p>
          <a:p>
            <a:pPr hangingPunct="1"/>
            <a:r>
              <a:rPr lang="es-ES" dirty="0"/>
              <a:t>Date un baño diario</a:t>
            </a:r>
          </a:p>
          <a:p>
            <a:pPr hangingPunct="1"/>
            <a:endParaRPr lang="es-ES" dirty="0"/>
          </a:p>
          <a:p>
            <a:pPr hangingPunct="1"/>
            <a:r>
              <a:rPr lang="es-ES" dirty="0"/>
              <a:t>Programa media hora de ejercicio diaria</a:t>
            </a:r>
          </a:p>
          <a:p>
            <a:pPr hangingPunct="1"/>
            <a:endParaRPr lang="es-ES" dirty="0"/>
          </a:p>
          <a:p>
            <a:pPr hangingPunct="1"/>
            <a:r>
              <a:rPr lang="es-ES" dirty="0"/>
              <a:t>En caso que sientas ansiedad, debes buscar una distracción.</a:t>
            </a:r>
          </a:p>
          <a:p>
            <a:pPr hangingPunct="1"/>
            <a:endParaRPr lang="es-ES" dirty="0"/>
          </a:p>
          <a:p>
            <a:pPr hangingPunct="1"/>
            <a:r>
              <a:rPr lang="es-ES" dirty="0"/>
              <a:t> Prepara una acción que te resulte atractiva.</a:t>
            </a:r>
          </a:p>
          <a:p>
            <a:pPr marL="0" indent="0" hangingPunct="1">
              <a:buFont typeface="Arial"/>
              <a:buNone/>
            </a:pPr>
            <a:endParaRPr lang="es-ES" dirty="0"/>
          </a:p>
        </p:txBody>
      </p:sp>
      <p:pic>
        <p:nvPicPr>
          <p:cNvPr id="4" name="Imagen 3" descr="Salud mas dependencia.png">
            <a:extLst>
              <a:ext uri="{FF2B5EF4-FFF2-40B4-BE49-F238E27FC236}">
                <a16:creationId xmlns:a16="http://schemas.microsoft.com/office/drawing/2014/main" id="{D95646F1-7629-4DEE-9CCB-9F6197ACB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836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B1D6C-EB83-4D47-8D92-830733E7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210" y="119062"/>
            <a:ext cx="4706002" cy="790335"/>
          </a:xfrm>
        </p:spPr>
        <p:txBody>
          <a:bodyPr/>
          <a:lstStyle/>
          <a:p>
            <a:r>
              <a:rPr lang="es-MX" sz="3296" dirty="0">
                <a:solidFill>
                  <a:srgbClr val="C00000"/>
                </a:solidFill>
                <a:ea typeface="+mn-ea"/>
              </a:rPr>
              <a:t>¡¡ I M P O R T A N T E !!</a:t>
            </a:r>
            <a:endParaRPr lang="es-MX" b="1" dirty="0"/>
          </a:p>
        </p:txBody>
      </p:sp>
      <p:sp>
        <p:nvSpPr>
          <p:cNvPr id="4" name="Cuadro de texto 22">
            <a:extLst>
              <a:ext uri="{FF2B5EF4-FFF2-40B4-BE49-F238E27FC236}">
                <a16:creationId xmlns:a16="http://schemas.microsoft.com/office/drawing/2014/main" id="{4A3532C4-8297-4200-8BDA-EDF494993731}"/>
              </a:ext>
            </a:extLst>
          </p:cNvPr>
          <p:cNvSpPr txBox="1"/>
          <p:nvPr/>
        </p:nvSpPr>
        <p:spPr>
          <a:xfrm>
            <a:off x="385919" y="3453757"/>
            <a:ext cx="9027987" cy="386269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5343" tIns="37671" rIns="75343" bIns="37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23799" indent="-423799" algn="just">
              <a:lnSpc>
                <a:spcPct val="107000"/>
              </a:lnSpc>
              <a:spcAft>
                <a:spcPts val="659"/>
              </a:spcAft>
              <a:buFont typeface="Arial" panose="020B0604020202020204" pitchFamily="34" charset="0"/>
              <a:buChar char="•"/>
            </a:pPr>
            <a:r>
              <a:rPr lang="es-MX" sz="2225" b="1" dirty="0">
                <a:solidFill>
                  <a:schemeClr val="tx1"/>
                </a:solidFill>
                <a:latin typeface="Times New Roman"/>
                <a:cs typeface="Times New Roman"/>
              </a:rPr>
              <a:t>Aplica puntualmente las indicaciones de las autoridades Sanitarias</a:t>
            </a:r>
          </a:p>
          <a:p>
            <a:pPr marL="423799" indent="-423799" algn="just">
              <a:lnSpc>
                <a:spcPct val="107000"/>
              </a:lnSpc>
              <a:spcAft>
                <a:spcPts val="659"/>
              </a:spcAft>
              <a:buFont typeface="Arial" panose="020B0604020202020204" pitchFamily="34" charset="0"/>
              <a:buChar char="•"/>
            </a:pPr>
            <a:r>
              <a:rPr lang="es-MX" sz="2225" b="1" dirty="0">
                <a:solidFill>
                  <a:schemeClr val="tx1"/>
                </a:solidFill>
                <a:latin typeface="Times New Roman"/>
                <a:cs typeface="Times New Roman"/>
              </a:rPr>
              <a:t>Infórmate y Evita la difusión de Información de fuentes NO Oficiales.</a:t>
            </a:r>
          </a:p>
          <a:p>
            <a:pPr marL="423799" indent="-423799" algn="just">
              <a:lnSpc>
                <a:spcPct val="107000"/>
              </a:lnSpc>
              <a:spcAft>
                <a:spcPts val="659"/>
              </a:spcAft>
              <a:buFont typeface="Arial" panose="020B0604020202020204" pitchFamily="34" charset="0"/>
              <a:buChar char="•"/>
            </a:pPr>
            <a:r>
              <a:rPr lang="es-MX" sz="2225" b="1" dirty="0">
                <a:solidFill>
                  <a:schemeClr val="tx1"/>
                </a:solidFill>
                <a:latin typeface="Times New Roman"/>
                <a:cs typeface="Times New Roman"/>
              </a:rPr>
              <a:t>Asegúrate de saber que hacer inmediatamente en caso de que identifiques síntomas en ti o en tus familiares</a:t>
            </a:r>
          </a:p>
          <a:p>
            <a:pPr algn="just">
              <a:lnSpc>
                <a:spcPct val="107000"/>
              </a:lnSpc>
              <a:spcAft>
                <a:spcPts val="659"/>
              </a:spcAft>
            </a:pPr>
            <a:r>
              <a:rPr lang="es-MX" sz="2225" b="1" dirty="0">
                <a:solidFill>
                  <a:srgbClr val="FF0000"/>
                </a:solidFill>
                <a:latin typeface="Times New Roman"/>
                <a:cs typeface="Times New Roman"/>
              </a:rPr>
              <a:t>	En caso de Emergencias llamar : </a:t>
            </a:r>
          </a:p>
          <a:p>
            <a:pPr marL="423799" indent="-423799" algn="just">
              <a:lnSpc>
                <a:spcPct val="107000"/>
              </a:lnSpc>
              <a:spcAft>
                <a:spcPts val="659"/>
              </a:spcAft>
              <a:buFont typeface="Arial" panose="020B0604020202020204" pitchFamily="34" charset="0"/>
              <a:buChar char="•"/>
            </a:pPr>
            <a:r>
              <a:rPr lang="es-MX" sz="2225" b="1" dirty="0">
                <a:solidFill>
                  <a:schemeClr val="tx1"/>
                </a:solidFill>
                <a:latin typeface="Times New Roman"/>
                <a:cs typeface="Times New Roman"/>
              </a:rPr>
              <a:t>800 0044 800 Nacional </a:t>
            </a:r>
          </a:p>
          <a:p>
            <a:pPr algn="just">
              <a:lnSpc>
                <a:spcPct val="107000"/>
              </a:lnSpc>
              <a:spcAft>
                <a:spcPts val="659"/>
              </a:spcAft>
            </a:pPr>
            <a:r>
              <a:rPr lang="es-MX" sz="2225" b="1" dirty="0">
                <a:solidFill>
                  <a:schemeClr val="tx1"/>
                </a:solidFill>
                <a:latin typeface="Times New Roman"/>
                <a:cs typeface="Times New Roman"/>
              </a:rPr>
              <a:t>      800 624 1774 Estatal  </a:t>
            </a:r>
          </a:p>
          <a:p>
            <a:pPr algn="just">
              <a:lnSpc>
                <a:spcPct val="107000"/>
              </a:lnSpc>
              <a:spcAft>
                <a:spcPts val="659"/>
              </a:spcAft>
            </a:pPr>
            <a:r>
              <a:rPr lang="es-MX" sz="2225" b="1" dirty="0">
                <a:solidFill>
                  <a:schemeClr val="tx1"/>
                </a:solidFill>
                <a:latin typeface="Times New Roman"/>
                <a:cs typeface="Times New Roman"/>
              </a:rPr>
              <a:t>     9 1 1  estatal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C2B2D4E-2AE0-43AC-B961-C2DA380D62BB}"/>
              </a:ext>
            </a:extLst>
          </p:cNvPr>
          <p:cNvSpPr/>
          <p:nvPr/>
        </p:nvSpPr>
        <p:spPr>
          <a:xfrm>
            <a:off x="631794" y="923191"/>
            <a:ext cx="8782113" cy="30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637" b="1" dirty="0">
                <a:solidFill>
                  <a:srgbClr val="FF0000"/>
                </a:solidFill>
                <a:latin typeface="Hermann-Regular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POBLACIÓN EN RIESGO:</a:t>
            </a:r>
            <a:endParaRPr lang="x-none" sz="2637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MX" sz="2225" b="1" dirty="0">
                <a:latin typeface="Times New Roman"/>
                <a:cs typeface="Times New Roman"/>
              </a:rPr>
              <a:t>Todas las personas general</a:t>
            </a:r>
            <a:endParaRPr lang="x-none" sz="2225" b="1" dirty="0">
              <a:latin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s-MX" sz="1977" dirty="0">
                <a:latin typeface="Hermann-Regular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175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MX" sz="1977" b="1" dirty="0">
                <a:solidFill>
                  <a:srgbClr val="FF0000"/>
                </a:solidFill>
                <a:latin typeface="Hermann-Regular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PERSONAS DE MAYOR RIESGO:</a:t>
            </a:r>
            <a:endParaRPr lang="x-none" sz="1758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6710" indent="-376710" algn="just">
              <a:buFont typeface="Wingdings" panose="05000000000000000000" pitchFamily="2" charset="2"/>
              <a:buChar char=""/>
            </a:pPr>
            <a:r>
              <a:rPr lang="es-MX" sz="2225" b="1" dirty="0">
                <a:latin typeface="Times New Roman"/>
                <a:cs typeface="Times New Roman"/>
              </a:rPr>
              <a:t>Personas adultas mayores (60 y más)</a:t>
            </a:r>
            <a:endParaRPr lang="x-none" sz="2225" b="1" dirty="0">
              <a:latin typeface="Times New Roman"/>
              <a:cs typeface="Times New Roman"/>
            </a:endParaRPr>
          </a:p>
          <a:p>
            <a:pPr marL="376710" indent="-376710" algn="just">
              <a:buFont typeface="Wingdings" panose="05000000000000000000" pitchFamily="2" charset="2"/>
              <a:buChar char=""/>
            </a:pPr>
            <a:r>
              <a:rPr lang="es-MX" sz="2225" b="1" dirty="0">
                <a:latin typeface="Times New Roman"/>
                <a:cs typeface="Times New Roman"/>
              </a:rPr>
              <a:t>Personas con enfermedades crónicas degenerativas.</a:t>
            </a:r>
          </a:p>
          <a:p>
            <a:pPr marL="376710" indent="-376710" algn="just">
              <a:buFont typeface="Wingdings" panose="05000000000000000000" pitchFamily="2" charset="2"/>
              <a:buChar char=""/>
            </a:pPr>
            <a:endParaRPr lang="es-MX" sz="2225" b="1" dirty="0">
              <a:latin typeface="Times New Roman"/>
              <a:cs typeface="Times New Roman"/>
            </a:endParaRPr>
          </a:p>
          <a:p>
            <a:pPr algn="just"/>
            <a:r>
              <a:rPr lang="es-MX" sz="2225" b="1" dirty="0">
                <a:latin typeface="Times New Roman"/>
                <a:cs typeface="Times New Roman"/>
              </a:rPr>
              <a:t> </a:t>
            </a:r>
            <a:endParaRPr lang="x-none" sz="2225" b="1" dirty="0">
              <a:latin typeface="Times New Roman"/>
              <a:cs typeface="Times New Roman"/>
            </a:endParaRPr>
          </a:p>
        </p:txBody>
      </p:sp>
      <p:pic>
        <p:nvPicPr>
          <p:cNvPr id="6" name="Imagen 5" descr="Salud mas dependencia.png">
            <a:extLst>
              <a:ext uri="{FF2B5EF4-FFF2-40B4-BE49-F238E27FC236}">
                <a16:creationId xmlns:a16="http://schemas.microsoft.com/office/drawing/2014/main" id="{CE2099F1-17A3-451D-A7BF-88BA356B3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0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7FE7E7F-8354-4C8D-BC15-0145427BDDAF}"/>
              </a:ext>
            </a:extLst>
          </p:cNvPr>
          <p:cNvSpPr/>
          <p:nvPr/>
        </p:nvSpPr>
        <p:spPr>
          <a:xfrm>
            <a:off x="610519" y="558243"/>
            <a:ext cx="3015916" cy="501675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Igual que otros grupos vulnerables como los adultos mayores, los pacientes diabéticos, hipertensos o con  otras condiciones  previas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CB1A909-4A32-434B-9BB2-E49AA1BFF1F1}"/>
              </a:ext>
            </a:extLst>
          </p:cNvPr>
          <p:cNvSpPr/>
          <p:nvPr/>
        </p:nvSpPr>
        <p:spPr>
          <a:xfrm>
            <a:off x="6419267" y="558243"/>
            <a:ext cx="3015916" cy="501675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rmann-Regular" panose="00000500000000000000" pitchFamily="50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Los usuarios de Substancias adictivas, patológicos o no, </a:t>
            </a: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también son parte de este grupo vulnerable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rgbClr val="000000"/>
              </a:solidFill>
              <a:latin typeface="Hermann-Regular" panose="00000500000000000000" pitchFamily="50" charset="0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rmann-Regular" panose="00000500000000000000" pitchFamily="50" charset="0"/>
              <a:sym typeface="Calibri"/>
            </a:endParaRPr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5D81EDDB-96F6-4F4E-A0FC-47D741BBC510}"/>
              </a:ext>
            </a:extLst>
          </p:cNvPr>
          <p:cNvSpPr/>
          <p:nvPr/>
        </p:nvSpPr>
        <p:spPr>
          <a:xfrm>
            <a:off x="3923965" y="2872110"/>
            <a:ext cx="2197769" cy="389021"/>
          </a:xfrm>
          <a:prstGeom prst="leftRightArrow">
            <a:avLst/>
          </a:prstGeom>
          <a:solidFill>
            <a:srgbClr val="0070C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70DDD6-420A-40B0-9ACB-367316EB7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9" r="26852"/>
          <a:stretch/>
        </p:blipFill>
        <p:spPr>
          <a:xfrm>
            <a:off x="500222" y="5759116"/>
            <a:ext cx="1616914" cy="1288782"/>
          </a:xfrm>
          <a:prstGeom prst="rect">
            <a:avLst/>
          </a:prstGeom>
        </p:spPr>
      </p:pic>
      <p:pic>
        <p:nvPicPr>
          <p:cNvPr id="1026" name="Picture 2" descr="Diagnóstico de la diabetes y pruebas complementarias">
            <a:extLst>
              <a:ext uri="{FF2B5EF4-FFF2-40B4-BE49-F238E27FC236}">
                <a16:creationId xmlns:a16="http://schemas.microsoft.com/office/drawing/2014/main" id="{BF6C3C3A-83F7-4499-8DEF-8B238C6E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7456">
            <a:off x="2455122" y="5857458"/>
            <a:ext cx="1092097" cy="10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261A6BF-1498-42B5-99DD-FD7A5E4F8B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71" r="20435"/>
          <a:stretch/>
        </p:blipFill>
        <p:spPr>
          <a:xfrm>
            <a:off x="6419267" y="5759116"/>
            <a:ext cx="1543479" cy="12887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1E00376-426A-4BC1-A1A3-16C63B7862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21" t="-2560" r="22514"/>
          <a:stretch/>
        </p:blipFill>
        <p:spPr>
          <a:xfrm>
            <a:off x="8173173" y="5759116"/>
            <a:ext cx="1167428" cy="12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54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2991560-B0C7-4BF0-BFFB-5D4DD8A3377B}"/>
              </a:ext>
            </a:extLst>
          </p:cNvPr>
          <p:cNvSpPr/>
          <p:nvPr/>
        </p:nvSpPr>
        <p:spPr>
          <a:xfrm>
            <a:off x="4507832" y="439960"/>
            <a:ext cx="5422232" cy="523218"/>
          </a:xfrm>
          <a:prstGeom prst="rect">
            <a:avLst/>
          </a:prstGeom>
          <a:solidFill>
            <a:srgbClr val="98223F"/>
          </a:solidFill>
          <a:ln w="12700" cap="flat">
            <a:solidFill>
              <a:srgbClr val="9822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Sustancias que se consumen fumadas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6F19BA8-65F4-4E1B-BB65-10665A2D3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092725"/>
              </p:ext>
            </p:extLst>
          </p:nvPr>
        </p:nvGraphicFramePr>
        <p:xfrm>
          <a:off x="1433650" y="1524000"/>
          <a:ext cx="748575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047D726-4BD1-4395-B275-5C3F13FA2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4041" y="908943"/>
            <a:ext cx="1413377" cy="1538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C7B808-25E3-4A0F-B317-425A53C42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774" y="2643152"/>
            <a:ext cx="1565043" cy="1712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F7413D-DDEA-4357-962B-8D0534701E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8681" y="5702308"/>
            <a:ext cx="1274614" cy="1528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C9BE10-FE7B-47C7-AF2D-07AFDACC91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3650" y="5702308"/>
            <a:ext cx="1565043" cy="153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34A49A-CB4E-4DAF-9EED-FE6EB2EC63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883" y="2845604"/>
            <a:ext cx="1565044" cy="153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 descr="Salud mas dependencia.png">
            <a:extLst>
              <a:ext uri="{FF2B5EF4-FFF2-40B4-BE49-F238E27FC236}">
                <a16:creationId xmlns:a16="http://schemas.microsoft.com/office/drawing/2014/main" id="{67A1EF2C-A446-4C9E-8929-6BDEAE5980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639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04CAD5-5138-4904-85F1-80E5EED66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" t="7019" r="916" b="4024"/>
          <a:stretch/>
        </p:blipFill>
        <p:spPr>
          <a:xfrm>
            <a:off x="3134463" y="2133600"/>
            <a:ext cx="6554968" cy="479658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B9B55F-A4E8-49FC-AA47-4F214A3AD148}"/>
              </a:ext>
            </a:extLst>
          </p:cNvPr>
          <p:cNvSpPr/>
          <p:nvPr/>
        </p:nvSpPr>
        <p:spPr>
          <a:xfrm>
            <a:off x="176462" y="1701059"/>
            <a:ext cx="54222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2000" dirty="0">
                <a:latin typeface="Hermann-Regula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aumento de las secreciones </a:t>
            </a:r>
            <a:r>
              <a:rPr lang="es-MX" sz="2000" b="1" i="1" dirty="0">
                <a:latin typeface="Hermann-Regula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asocia con mayor riesgo de sobreinfecciones por virus y bacterias asociado con bronquitis crónica.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>
                <a:latin typeface="Hermann-Regula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2000" dirty="0">
                <a:latin typeface="Hermann-Regula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Destrucción de la superficie de los alveolos (enfisema) que produce una disminución del paso del aire.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DBBF84-4066-4A59-A3C1-2F071D798F6F}"/>
              </a:ext>
            </a:extLst>
          </p:cNvPr>
          <p:cNvSpPr/>
          <p:nvPr/>
        </p:nvSpPr>
        <p:spPr>
          <a:xfrm>
            <a:off x="4507832" y="224517"/>
            <a:ext cx="5422232" cy="954105"/>
          </a:xfrm>
          <a:prstGeom prst="rect">
            <a:avLst/>
          </a:prstGeom>
          <a:solidFill>
            <a:srgbClr val="98223F"/>
          </a:solidFill>
          <a:ln w="12700" cap="flat">
            <a:solidFill>
              <a:srgbClr val="9822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¿Qué provoca el humo del tabaco o marihuana?</a:t>
            </a:r>
          </a:p>
        </p:txBody>
      </p:sp>
      <p:pic>
        <p:nvPicPr>
          <p:cNvPr id="5" name="Imagen 4" descr="Salud mas dependencia.png">
            <a:extLst>
              <a:ext uri="{FF2B5EF4-FFF2-40B4-BE49-F238E27FC236}">
                <a16:creationId xmlns:a16="http://schemas.microsoft.com/office/drawing/2014/main" id="{CA94949E-5AC5-4448-A3D1-CFDBBE10E3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39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CD9AAC6-7ECB-44C6-8450-F58310A4C651}"/>
              </a:ext>
            </a:extLst>
          </p:cNvPr>
          <p:cNvSpPr/>
          <p:nvPr/>
        </p:nvSpPr>
        <p:spPr>
          <a:xfrm>
            <a:off x="4507832" y="439960"/>
            <a:ext cx="5422232" cy="523218"/>
          </a:xfrm>
          <a:prstGeom prst="rect">
            <a:avLst/>
          </a:prstGeom>
          <a:solidFill>
            <a:srgbClr val="98223F"/>
          </a:solidFill>
          <a:ln w="12700" cap="flat">
            <a:solidFill>
              <a:srgbClr val="9822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¿Qué provoca el fumar cocaína?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137826-9A56-463E-9962-29E9C9D5E469}"/>
              </a:ext>
            </a:extLst>
          </p:cNvPr>
          <p:cNvSpPr/>
          <p:nvPr/>
        </p:nvSpPr>
        <p:spPr>
          <a:xfrm>
            <a:off x="5591509" y="6274151"/>
            <a:ext cx="5022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A2A2A"/>
                </a:solidFill>
                <a:latin typeface="Hermann-Regular" panose="00000500000000000000" pitchFamily="50" charset="0"/>
              </a:rPr>
              <a:t>Los efectos que se obtienen fumando la cocaína pueden durar de 5 a 10 minutos.</a:t>
            </a:r>
            <a:endParaRPr lang="es-MX" dirty="0">
              <a:latin typeface="Hermann-Regular" panose="00000500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B1D013-8F9D-4779-BC02-35995B326822}"/>
              </a:ext>
            </a:extLst>
          </p:cNvPr>
          <p:cNvSpPr/>
          <p:nvPr/>
        </p:nvSpPr>
        <p:spPr>
          <a:xfrm>
            <a:off x="449179" y="1402672"/>
            <a:ext cx="50228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2A2A2A"/>
                </a:solidFill>
                <a:latin typeface="Hermann-Regular" panose="00000500000000000000" pitchFamily="50" charset="0"/>
              </a:rPr>
              <a:t>Las consecuencias de fumar cocaína son; problemas pulmonares, aumenta la patología respiratoria, cáncer de pulmón, en el aparato  </a:t>
            </a:r>
            <a:r>
              <a:rPr lang="pt-BR" dirty="0">
                <a:solidFill>
                  <a:srgbClr val="2A2A2A"/>
                </a:solidFill>
                <a:latin typeface="Hermann-Regular" panose="00000500000000000000" pitchFamily="50" charset="0"/>
              </a:rPr>
              <a:t>cardiovascular </a:t>
            </a:r>
            <a:r>
              <a:rPr lang="pt-BR" dirty="0" err="1">
                <a:solidFill>
                  <a:srgbClr val="2A2A2A"/>
                </a:solidFill>
                <a:latin typeface="Hermann-Regular" panose="00000500000000000000" pitchFamily="50" charset="0"/>
              </a:rPr>
              <a:t>puede</a:t>
            </a:r>
            <a:r>
              <a:rPr lang="pt-BR" dirty="0">
                <a:solidFill>
                  <a:srgbClr val="2A2A2A"/>
                </a:solidFill>
                <a:latin typeface="Hermann-Regular" panose="00000500000000000000" pitchFamily="50" charset="0"/>
              </a:rPr>
              <a:t> provocar  arritmias, taquicardias, infarto agudo de miocárdio.</a:t>
            </a:r>
            <a:endParaRPr lang="es-MX" dirty="0">
              <a:latin typeface="Hermann-Regular" panose="00000500000000000000" pitchFamily="5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1BF2D3-9795-48F0-ADB4-3BA75195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38" y="2844139"/>
            <a:ext cx="4466072" cy="3369854"/>
          </a:xfrm>
          <a:prstGeom prst="rect">
            <a:avLst/>
          </a:prstGeom>
        </p:spPr>
      </p:pic>
      <p:pic>
        <p:nvPicPr>
          <p:cNvPr id="7" name="Imagen 6" descr="Salud mas dependencia.png">
            <a:extLst>
              <a:ext uri="{FF2B5EF4-FFF2-40B4-BE49-F238E27FC236}">
                <a16:creationId xmlns:a16="http://schemas.microsoft.com/office/drawing/2014/main" id="{174329ED-413E-47BF-8B6C-C905111F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10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CD9AAC6-7ECB-44C6-8450-F58310A4C651}"/>
              </a:ext>
            </a:extLst>
          </p:cNvPr>
          <p:cNvSpPr/>
          <p:nvPr/>
        </p:nvSpPr>
        <p:spPr>
          <a:xfrm>
            <a:off x="4507832" y="439960"/>
            <a:ext cx="5422232" cy="523218"/>
          </a:xfrm>
          <a:prstGeom prst="rect">
            <a:avLst/>
          </a:prstGeom>
          <a:solidFill>
            <a:srgbClr val="98223F"/>
          </a:solidFill>
          <a:ln w="12700" cap="flat">
            <a:solidFill>
              <a:srgbClr val="9822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¿Qué provoca el fumar crack?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B1D013-8F9D-4779-BC02-35995B326822}"/>
              </a:ext>
            </a:extLst>
          </p:cNvPr>
          <p:cNvSpPr/>
          <p:nvPr/>
        </p:nvSpPr>
        <p:spPr>
          <a:xfrm>
            <a:off x="4907214" y="1274335"/>
            <a:ext cx="50228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Hermann-Regular" panose="00000500000000000000" pitchFamily="50" charset="0"/>
              </a:rPr>
              <a:t>El crack es una droga que se elabora tomando cocaína en polvo y se cocina con bicarbonato de sodio y agua hasta que se convierte en una sustancia dura y rocosa.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82381AC-CFC5-481E-898D-8CBCA2E30A4B}"/>
              </a:ext>
            </a:extLst>
          </p:cNvPr>
          <p:cNvSpPr/>
          <p:nvPr/>
        </p:nvSpPr>
        <p:spPr>
          <a:xfrm>
            <a:off x="458035" y="4630404"/>
            <a:ext cx="50228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cuadro respiratorio característico es el denominado "pulmón de crack” presencia de: </a:t>
            </a:r>
          </a:p>
          <a:p>
            <a:endParaRPr lang="es-MX" dirty="0">
              <a:latin typeface="Hermann-Regula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Hipertensión pulmonar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Episodios agudos de broncoespasmo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Neumotórax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Hemoptisis, etc.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DFA774-A613-4183-A6B2-BDB3FD9EF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65" y="1976308"/>
            <a:ext cx="2530203" cy="14169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BA02126-096E-47B0-82A6-D1724B57F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268" y="2508822"/>
            <a:ext cx="4450013" cy="4251352"/>
          </a:xfrm>
          <a:prstGeom prst="rect">
            <a:avLst/>
          </a:prstGeom>
        </p:spPr>
      </p:pic>
      <p:pic>
        <p:nvPicPr>
          <p:cNvPr id="9" name="Imagen 8" descr="Salud mas dependencia.png">
            <a:extLst>
              <a:ext uri="{FF2B5EF4-FFF2-40B4-BE49-F238E27FC236}">
                <a16:creationId xmlns:a16="http://schemas.microsoft.com/office/drawing/2014/main" id="{51D62447-C9FB-4EB7-84AA-A8DE7CE31B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5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ACA2AD-B7DE-400A-BB38-87EFC94D1190}"/>
              </a:ext>
            </a:extLst>
          </p:cNvPr>
          <p:cNvSpPr/>
          <p:nvPr/>
        </p:nvSpPr>
        <p:spPr>
          <a:xfrm>
            <a:off x="4507832" y="439960"/>
            <a:ext cx="5422232" cy="523218"/>
          </a:xfrm>
          <a:prstGeom prst="rect">
            <a:avLst/>
          </a:prstGeom>
          <a:solidFill>
            <a:srgbClr val="98223F"/>
          </a:solidFill>
          <a:ln w="12700" cap="flat">
            <a:solidFill>
              <a:srgbClr val="9822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rmann-Regular" panose="00000500000000000000" pitchFamily="50" charset="0"/>
                <a:sym typeface="Calibri"/>
              </a:rPr>
              <a:t>¿Qué provoca el fumar heroína?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CFE32-53E7-4D63-930A-6B64C783108A}"/>
              </a:ext>
            </a:extLst>
          </p:cNvPr>
          <p:cNvSpPr/>
          <p:nvPr/>
        </p:nvSpPr>
        <p:spPr>
          <a:xfrm>
            <a:off x="542814" y="6485934"/>
            <a:ext cx="50228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444444"/>
                </a:solidFill>
                <a:latin typeface="Hermann-Regular" panose="00000500000000000000" pitchFamily="50" charset="0"/>
              </a:rPr>
              <a:t>La heroína  puede hacer que se detenga la respiración.</a:t>
            </a:r>
            <a:endParaRPr lang="es-MX" dirty="0">
              <a:latin typeface="Hermann-Regular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938F2D-D5E2-42FE-9ACD-1C81B2FCD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77" y="2233533"/>
            <a:ext cx="5160324" cy="40283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AE9A82C-848B-4AF8-AE45-1C96A242D47C}"/>
              </a:ext>
            </a:extLst>
          </p:cNvPr>
          <p:cNvSpPr/>
          <p:nvPr/>
        </p:nvSpPr>
        <p:spPr>
          <a:xfrm>
            <a:off x="5805437" y="2924529"/>
            <a:ext cx="42402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 provocar a nivel pulmonar: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broncoespasmo severo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Hermann-Regula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hiperreactividad bronquial</a:t>
            </a:r>
            <a:endParaRPr lang="es-MX" sz="2400" dirty="0"/>
          </a:p>
        </p:txBody>
      </p:sp>
      <p:pic>
        <p:nvPicPr>
          <p:cNvPr id="6" name="Imagen 5" descr="Salud mas dependencia.png">
            <a:extLst>
              <a:ext uri="{FF2B5EF4-FFF2-40B4-BE49-F238E27FC236}">
                <a16:creationId xmlns:a16="http://schemas.microsoft.com/office/drawing/2014/main" id="{324D6968-6128-4A3B-B248-B325230087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54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09B8B0-E25C-4F7F-9290-9CF206FF7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117" b="11248"/>
          <a:stretch/>
        </p:blipFill>
        <p:spPr>
          <a:xfrm>
            <a:off x="0" y="160420"/>
            <a:ext cx="10045700" cy="71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72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5AAC4C-BEB0-4FD8-9B25-D78EF507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1"/>
          <a:stretch/>
        </p:blipFill>
        <p:spPr>
          <a:xfrm>
            <a:off x="0" y="1002632"/>
            <a:ext cx="10017453" cy="614412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49C1CF2-7E57-48B7-BCDC-D7C098F885B2}"/>
              </a:ext>
            </a:extLst>
          </p:cNvPr>
          <p:cNvSpPr/>
          <p:nvPr/>
        </p:nvSpPr>
        <p:spPr>
          <a:xfrm>
            <a:off x="7652084" y="4331368"/>
            <a:ext cx="2021306" cy="1892968"/>
          </a:xfrm>
          <a:prstGeom prst="rect">
            <a:avLst/>
          </a:prstGeom>
          <a:solidFill>
            <a:srgbClr val="F2F2F2"/>
          </a:solidFill>
          <a:ln w="12700" cap="flat">
            <a:solidFill>
              <a:srgbClr val="F2F2F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Imagen 3" descr="Salud mas dependencia.png">
            <a:extLst>
              <a:ext uri="{FF2B5EF4-FFF2-40B4-BE49-F238E27FC236}">
                <a16:creationId xmlns:a16="http://schemas.microsoft.com/office/drawing/2014/main" id="{179560E1-A6F9-44B5-B29E-90EE09DC8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7"/>
          <a:stretch/>
        </p:blipFill>
        <p:spPr>
          <a:xfrm>
            <a:off x="201027" y="215908"/>
            <a:ext cx="1495676" cy="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970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632</Words>
  <Application>Microsoft Office PowerPoint</Application>
  <PresentationFormat>Personalizado</PresentationFormat>
  <Paragraphs>74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Hermann-Regular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 I M P O R T A N T 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Enandi Rodriguez</dc:creator>
  <cp:lastModifiedBy>ahmed garcia</cp:lastModifiedBy>
  <cp:revision>79</cp:revision>
  <dcterms:modified xsi:type="dcterms:W3CDTF">2020-03-30T19:36:07Z</dcterms:modified>
</cp:coreProperties>
</file>