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270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831C-C81C-4EC5-9E41-E551127E7817}" type="datetimeFigureOut">
              <a:rPr lang="es-MX" smtClean="0"/>
              <a:t>17/07/2018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22A6-200C-4C83-9BEF-C4EB7219D0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8143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831C-C81C-4EC5-9E41-E551127E7817}" type="datetimeFigureOut">
              <a:rPr lang="es-MX" smtClean="0"/>
              <a:t>17/07/2018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22A6-200C-4C83-9BEF-C4EB7219D0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2550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831C-C81C-4EC5-9E41-E551127E7817}" type="datetimeFigureOut">
              <a:rPr lang="es-MX" smtClean="0"/>
              <a:t>17/07/2018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22A6-200C-4C83-9BEF-C4EB7219D0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4307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831C-C81C-4EC5-9E41-E551127E7817}" type="datetimeFigureOut">
              <a:rPr lang="es-MX" smtClean="0"/>
              <a:t>17/07/2018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22A6-200C-4C83-9BEF-C4EB7219D0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6177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831C-C81C-4EC5-9E41-E551127E7817}" type="datetimeFigureOut">
              <a:rPr lang="es-MX" smtClean="0"/>
              <a:t>17/07/2018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22A6-200C-4C83-9BEF-C4EB7219D0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2232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831C-C81C-4EC5-9E41-E551127E7817}" type="datetimeFigureOut">
              <a:rPr lang="es-MX" smtClean="0"/>
              <a:t>17/07/2018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22A6-200C-4C83-9BEF-C4EB7219D0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1291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831C-C81C-4EC5-9E41-E551127E7817}" type="datetimeFigureOut">
              <a:rPr lang="es-MX" smtClean="0"/>
              <a:t>17/07/2018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22A6-200C-4C83-9BEF-C4EB7219D0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0737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831C-C81C-4EC5-9E41-E551127E7817}" type="datetimeFigureOut">
              <a:rPr lang="es-MX" smtClean="0"/>
              <a:t>17/07/2018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22A6-200C-4C83-9BEF-C4EB7219D0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27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831C-C81C-4EC5-9E41-E551127E7817}" type="datetimeFigureOut">
              <a:rPr lang="es-MX" smtClean="0"/>
              <a:t>17/07/2018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22A6-200C-4C83-9BEF-C4EB7219D0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9730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831C-C81C-4EC5-9E41-E551127E7817}" type="datetimeFigureOut">
              <a:rPr lang="es-MX" smtClean="0"/>
              <a:t>17/07/2018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22A6-200C-4C83-9BEF-C4EB7219D0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6804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831C-C81C-4EC5-9E41-E551127E7817}" type="datetimeFigureOut">
              <a:rPr lang="es-MX" smtClean="0"/>
              <a:t>17/07/2018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22A6-200C-4C83-9BEF-C4EB7219D0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6577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B831C-C81C-4EC5-9E41-E551127E7817}" type="datetimeFigureOut">
              <a:rPr lang="es-MX" smtClean="0"/>
              <a:t>17/07/2018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322A6-200C-4C83-9BEF-C4EB7219D0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4209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 Grupo"/>
          <p:cNvGrpSpPr/>
          <p:nvPr/>
        </p:nvGrpSpPr>
        <p:grpSpPr>
          <a:xfrm>
            <a:off x="0" y="0"/>
            <a:ext cx="6895116" cy="9144000"/>
            <a:chOff x="0" y="0"/>
            <a:chExt cx="6895116" cy="9144000"/>
          </a:xfrm>
        </p:grpSpPr>
        <p:grpSp>
          <p:nvGrpSpPr>
            <p:cNvPr id="14" name="13 Grupo"/>
            <p:cNvGrpSpPr/>
            <p:nvPr/>
          </p:nvGrpSpPr>
          <p:grpSpPr>
            <a:xfrm>
              <a:off x="0" y="0"/>
              <a:ext cx="6858000" cy="9144000"/>
              <a:chOff x="0" y="0"/>
              <a:chExt cx="6858000" cy="9144000"/>
            </a:xfrm>
            <a:solidFill>
              <a:schemeClr val="bg1"/>
            </a:solidFill>
          </p:grpSpPr>
          <p:grpSp>
            <p:nvGrpSpPr>
              <p:cNvPr id="12" name="11 Grupo"/>
              <p:cNvGrpSpPr/>
              <p:nvPr/>
            </p:nvGrpSpPr>
            <p:grpSpPr>
              <a:xfrm>
                <a:off x="0" y="0"/>
                <a:ext cx="6858000" cy="9144000"/>
                <a:chOff x="0" y="0"/>
                <a:chExt cx="6858000" cy="9144000"/>
              </a:xfrm>
              <a:grpFill/>
            </p:grpSpPr>
            <p:pic>
              <p:nvPicPr>
                <p:cNvPr id="4" name="3 Imagen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737" t="2078" r="2029" b="1430"/>
                <a:stretch/>
              </p:blipFill>
              <p:spPr>
                <a:xfrm>
                  <a:off x="0" y="0"/>
                  <a:ext cx="6858000" cy="9144000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sp>
              <p:nvSpPr>
                <p:cNvPr id="7" name="6 Rectángulo"/>
                <p:cNvSpPr/>
                <p:nvPr/>
              </p:nvSpPr>
              <p:spPr>
                <a:xfrm>
                  <a:off x="176765" y="1919579"/>
                  <a:ext cx="6669360" cy="129614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8" name="7 Rectángulo"/>
                <p:cNvSpPr/>
                <p:nvPr/>
              </p:nvSpPr>
              <p:spPr>
                <a:xfrm>
                  <a:off x="1208628" y="1941354"/>
                  <a:ext cx="5637498" cy="676036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" name="8 Rectángulo"/>
                <p:cNvSpPr/>
                <p:nvPr/>
              </p:nvSpPr>
              <p:spPr>
                <a:xfrm>
                  <a:off x="1017055" y="4427984"/>
                  <a:ext cx="711696" cy="3888432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0" name="9 Rectángulo"/>
                <p:cNvSpPr/>
                <p:nvPr/>
              </p:nvSpPr>
              <p:spPr>
                <a:xfrm>
                  <a:off x="14024" y="6342309"/>
                  <a:ext cx="1812074" cy="223224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" name="10 Rectángulo"/>
                <p:cNvSpPr/>
                <p:nvPr/>
              </p:nvSpPr>
              <p:spPr>
                <a:xfrm>
                  <a:off x="920061" y="3491880"/>
                  <a:ext cx="711696" cy="351656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sp>
            <p:nvSpPr>
              <p:cNvPr id="13" name="12 Elipse"/>
              <p:cNvSpPr/>
              <p:nvPr/>
            </p:nvSpPr>
            <p:spPr>
              <a:xfrm>
                <a:off x="5396966" y="7931868"/>
                <a:ext cx="1400901" cy="914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pic>
          <p:nvPicPr>
            <p:cNvPr id="20" name="19 Imagen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colorTemperature colorTemp="11200"/>
                      </a14:imgEffect>
                      <a14:imgEffect>
                        <a14:saturation sat="40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16832" y="2123728"/>
              <a:ext cx="3672407" cy="4896544"/>
            </a:xfrm>
            <a:prstGeom prst="rect">
              <a:avLst/>
            </a:prstGeom>
          </p:spPr>
        </p:pic>
        <p:sp>
          <p:nvSpPr>
            <p:cNvPr id="15" name="14 CuadroTexto"/>
            <p:cNvSpPr txBox="1"/>
            <p:nvPr/>
          </p:nvSpPr>
          <p:spPr>
            <a:xfrm>
              <a:off x="404664" y="1896898"/>
              <a:ext cx="6120680" cy="690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s-MX" sz="2400" b="1" dirty="0" smtClean="0">
                  <a:solidFill>
                    <a:schemeClr val="accent3">
                      <a:lumMod val="50000"/>
                    </a:schemeClr>
                  </a:solidFill>
                </a:rPr>
                <a:t>MEDALLA AL MERITO AL TRABAJADOR SOCIAL 2018</a:t>
              </a:r>
              <a:endParaRPr lang="es-MX" sz="24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404664" y="2591282"/>
              <a:ext cx="63813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MX" sz="1200" b="1" dirty="0"/>
                <a:t>Convoca</a:t>
              </a:r>
              <a:r>
                <a:rPr lang="es-MX" sz="1200" dirty="0"/>
                <a:t> a todas las Instituciones Públicas </a:t>
              </a:r>
              <a:r>
                <a:rPr lang="es-MX" sz="1200" dirty="0" smtClean="0"/>
                <a:t>y Organizaciones del Sistema </a:t>
              </a:r>
              <a:r>
                <a:rPr lang="es-MX" sz="1200" dirty="0"/>
                <a:t>Estatal de Salud, a presentar </a:t>
              </a:r>
              <a:r>
                <a:rPr lang="es-MX" sz="1200" dirty="0" smtClean="0"/>
                <a:t>propuestas </a:t>
              </a:r>
              <a:r>
                <a:rPr lang="es-MX" sz="1200" dirty="0"/>
                <a:t>de </a:t>
              </a:r>
              <a:r>
                <a:rPr lang="es-MX" sz="1200" dirty="0" smtClean="0"/>
                <a:t>profesionales</a:t>
              </a:r>
              <a:r>
                <a:rPr lang="es-MX" sz="1200" b="1" dirty="0" smtClean="0"/>
                <a:t> </a:t>
              </a:r>
              <a:r>
                <a:rPr lang="es-MX" sz="1200" dirty="0" smtClean="0"/>
                <a:t>que hayan destacado en el desempeño Profesional, Administrativo, Docente y de Investigación en el ámbito de </a:t>
              </a:r>
              <a:r>
                <a:rPr lang="es-MX" sz="1200" b="1" dirty="0" smtClean="0"/>
                <a:t>Trabajo </a:t>
              </a:r>
              <a:r>
                <a:rPr lang="es-MX" sz="1200" b="1" dirty="0"/>
                <a:t>Social</a:t>
              </a:r>
              <a:r>
                <a:rPr lang="es-MX" sz="1200" dirty="0"/>
                <a:t>, para </a:t>
              </a:r>
              <a:r>
                <a:rPr lang="es-MX" sz="1200" dirty="0" smtClean="0"/>
                <a:t>concursar por la </a:t>
              </a:r>
              <a:r>
                <a:rPr lang="es-MX" sz="1200" b="1" dirty="0"/>
                <a:t>MEDALLA AL MERITO </a:t>
              </a:r>
              <a:r>
                <a:rPr lang="es-MX" sz="1200" b="1" dirty="0" smtClean="0"/>
                <a:t>DE TRABAJAO SOCIAL 2018.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14024" y="3403175"/>
              <a:ext cx="6858000" cy="3951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s-MX" sz="2400" b="1" spc="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BASES</a:t>
              </a:r>
              <a:endParaRPr lang="es-MX" sz="2400" b="1" spc="6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1210776" y="3765686"/>
              <a:ext cx="5575216" cy="25930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lvl="0" indent="-228600" algn="just">
                <a:buFont typeface="+mj-lt"/>
                <a:buAutoNum type="arabicPeriod"/>
              </a:pPr>
              <a:r>
                <a:rPr lang="es-MX" sz="1250" dirty="0"/>
                <a:t>Tener 15 años mínimos de servicio profesional en el Campo de Trabajo Social en Instituciones Públicas que conforman el Sistema Estatal de Salud a presentar </a:t>
              </a:r>
              <a:r>
                <a:rPr lang="es-MX" sz="1250" dirty="0" smtClean="0"/>
                <a:t>una candidata (o) .</a:t>
              </a:r>
              <a:endParaRPr lang="es-MX" sz="1250" dirty="0"/>
            </a:p>
            <a:p>
              <a:pPr marL="228600" lvl="0" indent="-228600" algn="just">
                <a:buFont typeface="+mj-lt"/>
                <a:buAutoNum type="arabicPeriod"/>
              </a:pPr>
              <a:r>
                <a:rPr lang="es-MX" sz="1250" dirty="0"/>
                <a:t>Carta de propuesta a favor </a:t>
              </a:r>
              <a:r>
                <a:rPr lang="es-MX" sz="1250" dirty="0" smtClean="0"/>
                <a:t>de la candidata (o) por </a:t>
              </a:r>
              <a:r>
                <a:rPr lang="es-MX" sz="1250" dirty="0"/>
                <a:t>la categoría que sustenta, autografiada por </a:t>
              </a:r>
              <a:r>
                <a:rPr lang="es-MX" sz="1250" dirty="0" smtClean="0"/>
                <a:t>su </a:t>
              </a:r>
              <a:r>
                <a:rPr lang="es-MX" sz="1250" dirty="0"/>
                <a:t>máxima autoridad </a:t>
              </a:r>
              <a:r>
                <a:rPr lang="es-MX" sz="1250" dirty="0" smtClean="0"/>
                <a:t>de </a:t>
              </a:r>
              <a:r>
                <a:rPr lang="es-MX" sz="1250" dirty="0"/>
                <a:t>la Institución Pública.</a:t>
              </a:r>
            </a:p>
            <a:p>
              <a:pPr marL="228600" lvl="0" indent="-228600" algn="just">
                <a:buFont typeface="+mj-lt"/>
                <a:buAutoNum type="arabicPeriod"/>
              </a:pPr>
              <a:r>
                <a:rPr lang="es-MX" sz="1250" dirty="0"/>
                <a:t>Haber destacado por su desarrollo profesional y desempeño humanístico en bien de los usuarios, dentro de las áreas de la salud.</a:t>
              </a:r>
            </a:p>
            <a:p>
              <a:pPr marL="228600" lvl="0" indent="-228600" algn="just">
                <a:buFont typeface="+mj-lt"/>
                <a:buAutoNum type="arabicPeriod"/>
              </a:pPr>
              <a:r>
                <a:rPr lang="es-MX" sz="1250" dirty="0"/>
                <a:t>Haber favorecido con competencia creativa el desarrollo de los servicios de Trabajo Social en su ámbito laboral.</a:t>
              </a:r>
            </a:p>
            <a:p>
              <a:pPr marL="228600" lvl="0" indent="-228600" algn="just">
                <a:buFont typeface="+mj-lt"/>
                <a:buAutoNum type="arabicPeriod"/>
              </a:pPr>
              <a:r>
                <a:rPr lang="es-MX" sz="1250" dirty="0"/>
                <a:t>Fecha límite para entregar </a:t>
              </a:r>
              <a:r>
                <a:rPr lang="es-MX" sz="1250" i="1" dirty="0"/>
                <a:t>propuesta y documentos: </a:t>
              </a:r>
              <a:r>
                <a:rPr lang="es-MX" sz="1250" i="1" dirty="0" smtClean="0"/>
                <a:t>Currículum </a:t>
              </a:r>
              <a:r>
                <a:rPr lang="es-MX" sz="1250" i="1" dirty="0"/>
                <a:t>Vitae con copias de los documentos probatorios legible, en ambos lados en los casos de documentos académicos, concluye </a:t>
              </a:r>
              <a:r>
                <a:rPr lang="es-MX" sz="1250" dirty="0"/>
                <a:t>el proceso el día </a:t>
              </a:r>
              <a:r>
                <a:rPr lang="es-MX" sz="1250" dirty="0" smtClean="0"/>
                <a:t>06 agosto </a:t>
              </a:r>
              <a:r>
                <a:rPr lang="es-MX" sz="1250" dirty="0"/>
                <a:t>del presente año a las 14:00 horas.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764" y="6603312"/>
              <a:ext cx="4620388" cy="1631216"/>
            </a:xfrm>
            <a:prstGeom prst="rect">
              <a:avLst/>
            </a:prstGeom>
            <a:noFill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just"/>
              <a:r>
                <a:rPr lang="es-MX" sz="1000" b="1" dirty="0" smtClean="0">
                  <a:latin typeface="Arial" pitchFamily="34" charset="0"/>
                  <a:cs typeface="Arial" pitchFamily="34" charset="0"/>
                </a:rPr>
                <a:t>INFORMES:</a:t>
              </a:r>
            </a:p>
            <a:p>
              <a:pPr algn="just"/>
              <a:r>
                <a:rPr lang="es-MX" sz="1000" dirty="0">
                  <a:latin typeface="Arial" pitchFamily="34" charset="0"/>
                  <a:cs typeface="Arial" pitchFamily="34" charset="0"/>
                </a:rPr>
                <a:t>Consulte las guías de aspectos y documentos a calificar en la Jefatura de Trabajo Social de su Unidad de adscripción ó solicítela al correo: </a:t>
              </a:r>
              <a:r>
                <a:rPr lang="es-MX" sz="1000" b="1" dirty="0">
                  <a:latin typeface="Arial" pitchFamily="34" charset="0"/>
                  <a:cs typeface="Arial" pitchFamily="34" charset="0"/>
                </a:rPr>
                <a:t>trabajosocial@saludtab.gob.mx</a:t>
              </a:r>
            </a:p>
            <a:p>
              <a:pPr algn="just"/>
              <a:endParaRPr lang="es-MX" sz="1000" b="1" dirty="0" smtClean="0">
                <a:latin typeface="Arial" pitchFamily="34" charset="0"/>
                <a:cs typeface="Arial" pitchFamily="34" charset="0"/>
              </a:endParaRPr>
            </a:p>
            <a:p>
              <a:pPr algn="just"/>
              <a:r>
                <a:rPr lang="es-MX" sz="1000" b="1" dirty="0">
                  <a:latin typeface="Arial" pitchFamily="34" charset="0"/>
                  <a:cs typeface="Arial" pitchFamily="34" charset="0"/>
                </a:rPr>
                <a:t>La recepción de las propuestas y currículum vitae:</a:t>
              </a:r>
            </a:p>
            <a:p>
              <a:pPr algn="just"/>
              <a:r>
                <a:rPr lang="es-MX" sz="1000" dirty="0">
                  <a:latin typeface="Arial" pitchFamily="34" charset="0"/>
                  <a:cs typeface="Arial" pitchFamily="34" charset="0"/>
                </a:rPr>
                <a:t>Departamento Estatal de Trabajo Social</a:t>
              </a:r>
            </a:p>
            <a:p>
              <a:pPr algn="just"/>
              <a:r>
                <a:rPr lang="es-MX" sz="1000" dirty="0">
                  <a:latin typeface="Arial" pitchFamily="34" charset="0"/>
                  <a:cs typeface="Arial" pitchFamily="34" charset="0"/>
                </a:rPr>
                <a:t>Ubicada en: Avenida Paseo Tabasco 1504, Tabasco 2000. Centro Administrativo de Gobierno C.P. 86035 y Villahermosa Tabasco. Tel. (01) (993) 3 10 00 00 ext. </a:t>
              </a:r>
              <a:r>
                <a:rPr lang="es-MX" sz="1000" dirty="0" smtClean="0">
                  <a:latin typeface="Arial" pitchFamily="34" charset="0"/>
                  <a:cs typeface="Arial" pitchFamily="34" charset="0"/>
                </a:rPr>
                <a:t>81089</a:t>
              </a:r>
              <a:endParaRPr lang="es-MX" sz="1000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" name="1 Imagen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154887">
              <a:off x="5105202" y="6889218"/>
              <a:ext cx="1789914" cy="19092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3683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281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Janeth Navarro Ramirez</dc:creator>
  <cp:lastModifiedBy>Maricela Garcia Garcia</cp:lastModifiedBy>
  <cp:revision>46</cp:revision>
  <cp:lastPrinted>2017-07-04T15:56:25Z</cp:lastPrinted>
  <dcterms:created xsi:type="dcterms:W3CDTF">2016-07-11T19:16:20Z</dcterms:created>
  <dcterms:modified xsi:type="dcterms:W3CDTF">2018-07-17T17:06:32Z</dcterms:modified>
</cp:coreProperties>
</file>