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335" r:id="rId3"/>
    <p:sldId id="294" r:id="rId4"/>
    <p:sldId id="338" r:id="rId5"/>
    <p:sldId id="297" r:id="rId6"/>
    <p:sldId id="342" r:id="rId7"/>
    <p:sldId id="343" r:id="rId8"/>
    <p:sldId id="344" r:id="rId9"/>
    <p:sldId id="302" r:id="rId10"/>
    <p:sldId id="345" r:id="rId11"/>
    <p:sldId id="347" r:id="rId12"/>
    <p:sldId id="283" r:id="rId13"/>
    <p:sldId id="346" r:id="rId14"/>
    <p:sldId id="286" r:id="rId15"/>
    <p:sldId id="348" r:id="rId16"/>
    <p:sldId id="289" r:id="rId17"/>
    <p:sldId id="350" r:id="rId18"/>
    <p:sldId id="290" r:id="rId19"/>
    <p:sldId id="351" r:id="rId20"/>
    <p:sldId id="291" r:id="rId21"/>
    <p:sldId id="352" r:id="rId22"/>
    <p:sldId id="293" r:id="rId23"/>
    <p:sldId id="353" r:id="rId24"/>
    <p:sldId id="354" r:id="rId25"/>
    <p:sldId id="355" r:id="rId26"/>
    <p:sldId id="337" r:id="rId27"/>
    <p:sldId id="325" r:id="rId28"/>
    <p:sldId id="280" r:id="rId2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633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660" y="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8268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585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1442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4036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9293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621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3079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1427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1043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82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39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F98F3-6A69-466F-8741-B87B109B0B9E}" type="datetimeFigureOut">
              <a:rPr lang="es-MX" smtClean="0"/>
              <a:t>29/06/2019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1DD94-E284-4B6C-86AA-8FB8AC86D13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0712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33551" t="26909" r="33637" b="56972"/>
          <a:stretch/>
        </p:blipFill>
        <p:spPr>
          <a:xfrm>
            <a:off x="0" y="0"/>
            <a:ext cx="12192000" cy="22245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3751" t="56186" r="33637" b="29437"/>
          <a:stretch/>
        </p:blipFill>
        <p:spPr>
          <a:xfrm>
            <a:off x="5977719" y="5513701"/>
            <a:ext cx="6214281" cy="134429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3551" t="56186" r="33637" b="29437"/>
          <a:stretch/>
        </p:blipFill>
        <p:spPr>
          <a:xfrm>
            <a:off x="0" y="5513695"/>
            <a:ext cx="6096000" cy="1344299"/>
          </a:xfrm>
          <a:prstGeom prst="rect">
            <a:avLst/>
          </a:prstGeom>
        </p:spPr>
      </p:pic>
      <p:grpSp>
        <p:nvGrpSpPr>
          <p:cNvPr id="8" name="Grupo 7"/>
          <p:cNvGrpSpPr/>
          <p:nvPr/>
        </p:nvGrpSpPr>
        <p:grpSpPr>
          <a:xfrm>
            <a:off x="1578590" y="2531593"/>
            <a:ext cx="8598091" cy="2246769"/>
            <a:chOff x="1183961" y="2792624"/>
            <a:chExt cx="12192001" cy="2246769"/>
          </a:xfrm>
        </p:grpSpPr>
        <p:sp>
          <p:nvSpPr>
            <p:cNvPr id="3" name="CuadroTexto 2"/>
            <p:cNvSpPr txBox="1"/>
            <p:nvPr/>
          </p:nvSpPr>
          <p:spPr>
            <a:xfrm>
              <a:off x="1183961" y="2792624"/>
              <a:ext cx="12192001" cy="22467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0" b="1" dirty="0" smtClean="0">
                  <a:solidFill>
                    <a:srgbClr val="800000"/>
                  </a:solidFill>
                  <a:latin typeface="Monotype Corsiva" panose="03010101010201010101" pitchFamily="66" charset="0"/>
                </a:rPr>
                <a:t>Bien</a:t>
              </a:r>
              <a:r>
                <a:rPr lang="es-MX" sz="14000" b="1" dirty="0" smtClean="0">
                  <a:solidFill>
                    <a:srgbClr val="663300"/>
                  </a:solidFill>
                  <a:latin typeface="Monotype Corsiva" panose="03010101010201010101" pitchFamily="66" charset="0"/>
                </a:rPr>
                <a:t>venidos </a:t>
              </a:r>
              <a:endParaRPr lang="es-MX" sz="14000" b="1" dirty="0">
                <a:solidFill>
                  <a:srgbClr val="663300"/>
                </a:solidFill>
                <a:latin typeface="Monotype Corsiva" panose="03010101010201010101" pitchFamily="66" charset="0"/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5983216" y="2977774"/>
              <a:ext cx="26194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es-MX" sz="3600" b="1" dirty="0">
                <a:solidFill>
                  <a:srgbClr val="800000"/>
                </a:solidFill>
                <a:latin typeface="Monotype Corsiva" panose="03010101010201010101" pitchFamily="66" charset="0"/>
              </a:endParaRPr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6096000" y="4730288"/>
            <a:ext cx="5882185" cy="36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latin typeface="Modern No. 20" panose="02070704070505020303" pitchFamily="18" charset="0"/>
              </a:rPr>
              <a:t>Villahermosa, Tabasco. Junio 29 de 2019</a:t>
            </a:r>
            <a:endParaRPr lang="es-MX" dirty="0"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85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7" name="CuadroTexto 16"/>
          <p:cNvSpPr txBox="1"/>
          <p:nvPr/>
        </p:nvSpPr>
        <p:spPr>
          <a:xfrm>
            <a:off x="1460314" y="105533"/>
            <a:ext cx="9303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ASPECTOS DE LA LENGUA ESCRITA</a:t>
            </a:r>
            <a:endParaRPr lang="es-MX" sz="32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upo 17"/>
          <p:cNvGrpSpPr/>
          <p:nvPr/>
        </p:nvGrpSpPr>
        <p:grpSpPr>
          <a:xfrm>
            <a:off x="3639402" y="1031508"/>
            <a:ext cx="4913194" cy="4380931"/>
            <a:chOff x="3698542" y="1154427"/>
            <a:chExt cx="4912667" cy="4271743"/>
          </a:xfrm>
        </p:grpSpPr>
        <p:sp>
          <p:nvSpPr>
            <p:cNvPr id="19" name="Forma libre 18"/>
            <p:cNvSpPr/>
            <p:nvPr/>
          </p:nvSpPr>
          <p:spPr>
            <a:xfrm rot="10800000">
              <a:off x="3698542" y="1154427"/>
              <a:ext cx="2702257" cy="2530465"/>
            </a:xfrm>
            <a:custGeom>
              <a:avLst/>
              <a:gdLst>
                <a:gd name="connsiteX0" fmla="*/ 0 w 3251200"/>
                <a:gd name="connsiteY0" fmla="*/ 1625600 h 3251200"/>
                <a:gd name="connsiteX1" fmla="*/ 1625600 w 3251200"/>
                <a:gd name="connsiteY1" fmla="*/ 0 h 3251200"/>
                <a:gd name="connsiteX2" fmla="*/ 3251200 w 3251200"/>
                <a:gd name="connsiteY2" fmla="*/ 1625600 h 3251200"/>
                <a:gd name="connsiteX3" fmla="*/ 1625600 w 3251200"/>
                <a:gd name="connsiteY3" fmla="*/ 3251200 h 3251200"/>
                <a:gd name="connsiteX4" fmla="*/ 0 w 3251200"/>
                <a:gd name="connsiteY4" fmla="*/ 1625600 h 32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00" h="3251200">
                  <a:moveTo>
                    <a:pt x="0" y="1625600"/>
                  </a:moveTo>
                  <a:cubicBezTo>
                    <a:pt x="0" y="727806"/>
                    <a:pt x="727806" y="0"/>
                    <a:pt x="1625600" y="0"/>
                  </a:cubicBezTo>
                  <a:cubicBezTo>
                    <a:pt x="2523394" y="0"/>
                    <a:pt x="3251200" y="727806"/>
                    <a:pt x="3251200" y="1625600"/>
                  </a:cubicBezTo>
                  <a:cubicBezTo>
                    <a:pt x="3251200" y="2523394"/>
                    <a:pt x="2523394" y="3251200"/>
                    <a:pt x="1625600" y="3251200"/>
                  </a:cubicBezTo>
                  <a:cubicBezTo>
                    <a:pt x="727806" y="3251200"/>
                    <a:pt x="0" y="2523394"/>
                    <a:pt x="0" y="1625600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33494" tIns="568960" rIns="433493" bIns="121920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6500" kern="1200"/>
            </a:p>
          </p:txBody>
        </p:sp>
        <p:sp>
          <p:nvSpPr>
            <p:cNvPr id="20" name="Forma libre 19"/>
            <p:cNvSpPr/>
            <p:nvPr/>
          </p:nvSpPr>
          <p:spPr>
            <a:xfrm rot="10800000">
              <a:off x="4819613" y="2901289"/>
              <a:ext cx="2702257" cy="2524881"/>
            </a:xfrm>
            <a:custGeom>
              <a:avLst/>
              <a:gdLst>
                <a:gd name="connsiteX0" fmla="*/ 0 w 3251200"/>
                <a:gd name="connsiteY0" fmla="*/ 1625600 h 3251200"/>
                <a:gd name="connsiteX1" fmla="*/ 1625600 w 3251200"/>
                <a:gd name="connsiteY1" fmla="*/ 0 h 3251200"/>
                <a:gd name="connsiteX2" fmla="*/ 3251200 w 3251200"/>
                <a:gd name="connsiteY2" fmla="*/ 1625600 h 3251200"/>
                <a:gd name="connsiteX3" fmla="*/ 1625600 w 3251200"/>
                <a:gd name="connsiteY3" fmla="*/ 3251200 h 3251200"/>
                <a:gd name="connsiteX4" fmla="*/ 0 w 3251200"/>
                <a:gd name="connsiteY4" fmla="*/ 1625600 h 32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00" h="3251200">
                  <a:moveTo>
                    <a:pt x="0" y="1625600"/>
                  </a:moveTo>
                  <a:cubicBezTo>
                    <a:pt x="0" y="727806"/>
                    <a:pt x="727806" y="0"/>
                    <a:pt x="1625600" y="0"/>
                  </a:cubicBezTo>
                  <a:cubicBezTo>
                    <a:pt x="2523394" y="0"/>
                    <a:pt x="3251200" y="727806"/>
                    <a:pt x="3251200" y="1625600"/>
                  </a:cubicBezTo>
                  <a:cubicBezTo>
                    <a:pt x="3251200" y="2523394"/>
                    <a:pt x="2523394" y="3251200"/>
                    <a:pt x="1625600" y="3251200"/>
                  </a:cubicBezTo>
                  <a:cubicBezTo>
                    <a:pt x="727806" y="3251200"/>
                    <a:pt x="0" y="2523394"/>
                    <a:pt x="0" y="1625600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994325" tIns="839893" rIns="306155" bIns="623147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5500" kern="1200"/>
            </a:p>
          </p:txBody>
        </p:sp>
        <p:sp>
          <p:nvSpPr>
            <p:cNvPr id="21" name="Forma libre 20"/>
            <p:cNvSpPr/>
            <p:nvPr/>
          </p:nvSpPr>
          <p:spPr>
            <a:xfrm rot="10800000">
              <a:off x="5908952" y="1183079"/>
              <a:ext cx="2702257" cy="2524882"/>
            </a:xfrm>
            <a:custGeom>
              <a:avLst/>
              <a:gdLst>
                <a:gd name="connsiteX0" fmla="*/ 0 w 3251200"/>
                <a:gd name="connsiteY0" fmla="*/ 1625600 h 3251200"/>
                <a:gd name="connsiteX1" fmla="*/ 1625600 w 3251200"/>
                <a:gd name="connsiteY1" fmla="*/ 0 h 3251200"/>
                <a:gd name="connsiteX2" fmla="*/ 3251200 w 3251200"/>
                <a:gd name="connsiteY2" fmla="*/ 1625600 h 3251200"/>
                <a:gd name="connsiteX3" fmla="*/ 1625600 w 3251200"/>
                <a:gd name="connsiteY3" fmla="*/ 3251200 h 3251200"/>
                <a:gd name="connsiteX4" fmla="*/ 0 w 3251200"/>
                <a:gd name="connsiteY4" fmla="*/ 1625600 h 32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00" h="3251200">
                  <a:moveTo>
                    <a:pt x="0" y="1625600"/>
                  </a:moveTo>
                  <a:cubicBezTo>
                    <a:pt x="0" y="727806"/>
                    <a:pt x="727806" y="0"/>
                    <a:pt x="1625600" y="0"/>
                  </a:cubicBezTo>
                  <a:cubicBezTo>
                    <a:pt x="2523394" y="0"/>
                    <a:pt x="3251200" y="727806"/>
                    <a:pt x="3251200" y="1625600"/>
                  </a:cubicBezTo>
                  <a:cubicBezTo>
                    <a:pt x="3251200" y="2523394"/>
                    <a:pt x="2523394" y="3251200"/>
                    <a:pt x="1625600" y="3251200"/>
                  </a:cubicBezTo>
                  <a:cubicBezTo>
                    <a:pt x="727806" y="3251200"/>
                    <a:pt x="0" y="2523394"/>
                    <a:pt x="0" y="1625600"/>
                  </a:cubicBez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306155" tIns="839893" rIns="994325" bIns="623147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" sz="5500" kern="1200"/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3810633" y="2130995"/>
              <a:ext cx="2179093" cy="690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0" b="1" dirty="0" smtClean="0">
                  <a:latin typeface="Monotype Corsiva" panose="03010101010201010101" pitchFamily="66" charset="0"/>
                </a:rPr>
                <a:t>Lectura </a:t>
              </a:r>
              <a:endParaRPr lang="es-MX" sz="4000" b="1" dirty="0">
                <a:latin typeface="Monotype Corsiva" panose="03010101010201010101" pitchFamily="66" charset="0"/>
              </a:endParaRP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4803746" y="3909227"/>
              <a:ext cx="2702257" cy="990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>
                  <a:latin typeface="Monotype Corsiva" panose="03010101010201010101" pitchFamily="66" charset="0"/>
                </a:rPr>
                <a:t>A</a:t>
              </a:r>
              <a:r>
                <a:rPr lang="es-MX" b="1" dirty="0" smtClean="0">
                  <a:latin typeface="Monotype Corsiva" panose="03010101010201010101" pitchFamily="66" charset="0"/>
                </a:rPr>
                <a:t>nálisis de la representación escrita de la oración</a:t>
              </a:r>
            </a:p>
            <a:p>
              <a:pPr algn="ctr"/>
              <a:r>
                <a:rPr lang="es-MX" sz="2400" b="1" dirty="0" smtClean="0">
                  <a:latin typeface="Arial Black" panose="020B0A04020102020204" pitchFamily="34" charset="0"/>
                  <a:cs typeface="Arial" panose="020B0604020202020204" pitchFamily="34" charset="0"/>
                </a:rPr>
                <a:t>AREO</a:t>
              </a: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6340860" y="2142061"/>
              <a:ext cx="2270348" cy="690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0" b="1" dirty="0" smtClean="0">
                  <a:latin typeface="Monotype Corsiva" panose="03010101010201010101" pitchFamily="66" charset="0"/>
                </a:rPr>
                <a:t>Escritura</a:t>
              </a:r>
              <a:endParaRPr lang="es-MX" sz="4000" b="1" dirty="0">
                <a:latin typeface="Monotype Corsiva" panose="03010101010201010101" pitchFamily="66" charset="0"/>
              </a:endParaRPr>
            </a:p>
          </p:txBody>
        </p:sp>
      </p:grpSp>
      <p:sp>
        <p:nvSpPr>
          <p:cNvPr id="25" name="CuadroTexto 24"/>
          <p:cNvSpPr txBox="1"/>
          <p:nvPr/>
        </p:nvSpPr>
        <p:spPr>
          <a:xfrm>
            <a:off x="8552595" y="1238308"/>
            <a:ext cx="29524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663300"/>
                </a:solidFill>
                <a:latin typeface="Modern No. 20" panose="02070704070505020303" pitchFamily="18" charset="0"/>
              </a:rPr>
              <a:t>4 NIVELES DE CONCEPTUALIZACIÓN</a:t>
            </a:r>
          </a:p>
          <a:p>
            <a:pPr algn="ctr"/>
            <a:endParaRPr lang="es-MX" b="1" dirty="0" smtClean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b="1" dirty="0" err="1" smtClean="0">
                <a:solidFill>
                  <a:srgbClr val="660066"/>
                </a:solidFill>
                <a:latin typeface="Modern No. 20" panose="02070704070505020303" pitchFamily="18" charset="0"/>
              </a:rPr>
              <a:t>Presilábico</a:t>
            </a:r>
            <a:endParaRPr lang="es-MX" b="1" dirty="0" smtClean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Silábico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Silábico alfabético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Alfabético</a:t>
            </a:r>
            <a:endParaRPr lang="es-MX" b="1" dirty="0">
              <a:solidFill>
                <a:srgbClr val="660066"/>
              </a:solidFill>
              <a:latin typeface="Modern No. 20" panose="02070704070505020303" pitchFamily="18" charset="0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7479007" y="3812512"/>
            <a:ext cx="44128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663300"/>
                </a:solidFill>
                <a:latin typeface="Modern No. 20" panose="02070704070505020303" pitchFamily="18" charset="0"/>
              </a:rPr>
              <a:t>4 CATEGORÍAS DE ANÁLISIS</a:t>
            </a:r>
          </a:p>
          <a:p>
            <a:pPr marL="342900" indent="-342900" algn="just">
              <a:buFont typeface="+mj-lt"/>
              <a:buAutoNum type="alphaUcPeriod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No efectúa correspondencia entre las partes de la oración y la emisión oral de cada palabra.</a:t>
            </a:r>
          </a:p>
          <a:p>
            <a:pPr marL="342900" indent="-342900" algn="just">
              <a:buFont typeface="+mj-lt"/>
              <a:buAutoNum type="alphaUcPeriod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Reconoce únicamente los sustantivos.</a:t>
            </a:r>
          </a:p>
          <a:p>
            <a:pPr marL="342900" indent="-342900" algn="just">
              <a:buFont typeface="+mj-lt"/>
              <a:buAutoNum type="alphaUcPeriod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Acepta que están representados los sustantivos y el verbo. No el artículo.</a:t>
            </a:r>
          </a:p>
          <a:p>
            <a:pPr marL="342900" indent="-342900" algn="just">
              <a:buFont typeface="+mj-lt"/>
              <a:buAutoNum type="alphaUcPeriod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Reconoce y ubica cada palabra en la oración.</a:t>
            </a:r>
          </a:p>
          <a:p>
            <a:pPr algn="ctr"/>
            <a:endParaRPr lang="es-MX" b="1" dirty="0" smtClean="0">
              <a:solidFill>
                <a:srgbClr val="660066"/>
              </a:solidFill>
              <a:latin typeface="Modern No. 20" panose="02070704070505020303" pitchFamily="18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182392" y="1537574"/>
            <a:ext cx="34570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663300"/>
                </a:solidFill>
                <a:latin typeface="Modern No. 20" panose="02070704070505020303" pitchFamily="18" charset="0"/>
              </a:rPr>
              <a:t>3 NIVELES DE CONCEPTUALIZACIÓN</a:t>
            </a:r>
          </a:p>
          <a:p>
            <a:pPr algn="ctr"/>
            <a:endParaRPr lang="es-MX" b="1" dirty="0" smtClean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marL="273050" indent="-273050"/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1. Interpreta en función de la imagen</a:t>
            </a:r>
          </a:p>
          <a:p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2.  </a:t>
            </a: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I</a:t>
            </a: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nterpreta sin comprensión total</a:t>
            </a:r>
          </a:p>
          <a:p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3.  Comprende lo que lee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b="1" dirty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algn="ctr"/>
            <a:r>
              <a:rPr lang="es-MX" b="1" dirty="0" smtClean="0">
                <a:solidFill>
                  <a:srgbClr val="663300"/>
                </a:solidFill>
                <a:latin typeface="Modern No. 20" panose="02070704070505020303" pitchFamily="18" charset="0"/>
              </a:rPr>
              <a:t>INVOLUCRA 6 ESTRATEGIAS DE LECTURA</a:t>
            </a: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Muestreo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Predicción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Anticipación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Inferencia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Confirmación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Autocorrección</a:t>
            </a:r>
          </a:p>
        </p:txBody>
      </p:sp>
      <p:cxnSp>
        <p:nvCxnSpPr>
          <p:cNvPr id="29" name="Conector recto de flecha 28"/>
          <p:cNvCxnSpPr/>
          <p:nvPr/>
        </p:nvCxnSpPr>
        <p:spPr>
          <a:xfrm flipV="1">
            <a:off x="1993580" y="2399724"/>
            <a:ext cx="1964271" cy="23427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>
            <a:off x="1801504" y="1853317"/>
            <a:ext cx="2156347" cy="3821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angular 32"/>
          <p:cNvCxnSpPr/>
          <p:nvPr/>
        </p:nvCxnSpPr>
        <p:spPr>
          <a:xfrm>
            <a:off x="6673755" y="4558352"/>
            <a:ext cx="805252" cy="627797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rco 33"/>
          <p:cNvSpPr/>
          <p:nvPr/>
        </p:nvSpPr>
        <p:spPr>
          <a:xfrm rot="7149453">
            <a:off x="7918567" y="1634850"/>
            <a:ext cx="445825" cy="1611328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31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0629" t="24394" r="32659" b="8442"/>
          <a:stretch/>
        </p:blipFill>
        <p:spPr>
          <a:xfrm>
            <a:off x="0" y="-136478"/>
            <a:ext cx="6980831" cy="679317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537277" y="1487607"/>
            <a:ext cx="57866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ESCUELA Y LOS TEXTOS.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ANA MARÍA KAUFMAN Y ANA MARÍA RODRÍGUEZ</a:t>
            </a:r>
          </a:p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(Capítulo I. Hacia una tipología de los textos).</a:t>
            </a: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428094" y="4446128"/>
            <a:ext cx="6005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SIN ESTRATEGIA, NI TEXTOS  </a:t>
            </a:r>
          </a:p>
          <a:p>
            <a:pPr algn="ctr"/>
            <a:r>
              <a:rPr lang="es-MX" sz="24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NO HAY LECTURA</a:t>
            </a:r>
          </a:p>
        </p:txBody>
      </p:sp>
    </p:spTree>
    <p:extLst>
      <p:ext uri="{BB962C8B-B14F-4D97-AF65-F5344CB8AC3E}">
        <p14:creationId xmlns:p14="http://schemas.microsoft.com/office/powerpoint/2010/main" val="372204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2" name="Rectángulo 1"/>
          <p:cNvSpPr/>
          <p:nvPr/>
        </p:nvSpPr>
        <p:spPr>
          <a:xfrm>
            <a:off x="344916" y="403820"/>
            <a:ext cx="706581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El lector selecciona, de la totalidad impresa, las </a:t>
            </a:r>
            <a:r>
              <a:rPr lang="es-MX" sz="3200" b="1" dirty="0" smtClean="0">
                <a:solidFill>
                  <a:srgbClr val="8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formas gráficas</a:t>
            </a:r>
            <a:r>
              <a:rPr lang="es-MX" sz="3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s-MX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MX" sz="3200" b="1" dirty="0">
                <a:latin typeface="Arial" panose="020B0604020202020204" pitchFamily="34" charset="0"/>
                <a:cs typeface="Arial" panose="020B0604020202020204" pitchFamily="34" charset="0"/>
              </a:rPr>
              <a:t>constituyen índices de utilidad, pudiendo dejar de lado la información redundante.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8431258" y="403820"/>
            <a:ext cx="3164529" cy="230832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 </a:t>
            </a: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ESTRATEGIAS DE </a:t>
            </a: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LECTURA INVOLUCRADA:</a:t>
            </a:r>
            <a:endParaRPr lang="es-MX" b="1" dirty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Muestreo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Predicción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Anticipación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Inferencia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Confirmación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Autocorrección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44916" y="3783842"/>
            <a:ext cx="9972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¿ Qué tipo de textos puedo utilizar?</a:t>
            </a:r>
          </a:p>
          <a:p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Ejemplo de actividades que se pueden realizar.</a:t>
            </a:r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85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0629" t="24394" r="32659" b="8442"/>
          <a:stretch/>
        </p:blipFill>
        <p:spPr>
          <a:xfrm>
            <a:off x="0" y="-136478"/>
            <a:ext cx="6980831" cy="679317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537277" y="1487607"/>
            <a:ext cx="57866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ESCUELA Y LOS TEXTOS.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ANA MARÍA KAUFMAN Y ANA MARÍA RODRÍGUEZ</a:t>
            </a:r>
          </a:p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(Capítulo I. Hacia una tipología de los textos).</a:t>
            </a: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37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2" name="Rectángulo 1"/>
          <p:cNvSpPr/>
          <p:nvPr/>
        </p:nvSpPr>
        <p:spPr>
          <a:xfrm>
            <a:off x="281008" y="709518"/>
            <a:ext cx="80031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Esta estrategia </a:t>
            </a:r>
            <a:r>
              <a:rPr lang="es-MX" sz="2400" b="1" dirty="0">
                <a:solidFill>
                  <a:srgbClr val="800000"/>
                </a:solidFill>
                <a:latin typeface="Arial Black" panose="020B0A04020102020204" pitchFamily="34" charset="0"/>
              </a:rPr>
              <a:t>permite al lector predecir el final </a:t>
            </a:r>
            <a:r>
              <a:rPr lang="es-MX" sz="2400" dirty="0">
                <a:solidFill>
                  <a:srgbClr val="8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una historia,</a:t>
            </a:r>
            <a:r>
              <a:rPr lang="es-MX" sz="2400" b="1" dirty="0">
                <a:latin typeface="Arial Black" panose="020B0A040201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estructura de una oración o el contenido de un texto.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676917" y="511707"/>
            <a:ext cx="3164529" cy="230832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 </a:t>
            </a: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ESTRATEGIAS DE </a:t>
            </a: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LECTURA INVOLUCRADA:</a:t>
            </a:r>
            <a:endParaRPr lang="es-MX" b="1" dirty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Muestreo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Predicción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Anticipación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Inferencia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Confirmación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Autocorrección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44916" y="3783842"/>
            <a:ext cx="9972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¿ Qué tipo de textos puedo utilizar?</a:t>
            </a:r>
          </a:p>
          <a:p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Ejemplo de actividades que se pueden realizar.</a:t>
            </a:r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0629" t="24394" r="32659" b="8442"/>
          <a:stretch/>
        </p:blipFill>
        <p:spPr>
          <a:xfrm>
            <a:off x="0" y="-136478"/>
            <a:ext cx="6980831" cy="679317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537277" y="1487607"/>
            <a:ext cx="57866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ESCUELA Y LOS TEXTOS.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ANA MARÍA KAUFMAN Y ANA MARÍA RODRÍGUEZ</a:t>
            </a:r>
          </a:p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(Capítulo I. Hacia una tipología de los textos).</a:t>
            </a: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64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0" name="Rectángulo 9"/>
          <p:cNvSpPr/>
          <p:nvPr/>
        </p:nvSpPr>
        <p:spPr>
          <a:xfrm>
            <a:off x="8799747" y="290199"/>
            <a:ext cx="3164529" cy="230832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 </a:t>
            </a: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ESTRATEGIAS DE </a:t>
            </a: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LECTURA INVOLUCRADA:</a:t>
            </a:r>
            <a:endParaRPr lang="es-MX" b="1" dirty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Muestreo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Predicción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Anticipación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Inferencia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Confirmación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Autocorrección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11706" y="742597"/>
            <a:ext cx="7654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lector </a:t>
            </a:r>
            <a:r>
              <a:rPr lang="es-MX" sz="2400" dirty="0">
                <a:solidFill>
                  <a:srgbClr val="8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anticipa algún significado relacionado con el tema,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antes de escuchar o leer determinadas palabras, letras o sílabas.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44916" y="3783842"/>
            <a:ext cx="9972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¿ Qué tipo de textos puedo utilizar?</a:t>
            </a:r>
          </a:p>
          <a:p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Ejemplo de actividades que se pueden realizar.</a:t>
            </a:r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49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0629" t="24394" r="32659" b="8442"/>
          <a:stretch/>
        </p:blipFill>
        <p:spPr>
          <a:xfrm>
            <a:off x="0" y="-136478"/>
            <a:ext cx="6980831" cy="679317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537277" y="1487607"/>
            <a:ext cx="57866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ESCUELA Y LOS TEXTOS.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ANA MARÍA KAUFMAN Y ANA MARÍA RODRÍGUEZ</a:t>
            </a:r>
          </a:p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(Capítulo I. Hacia una tipología de los textos).</a:t>
            </a: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3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0" name="Rectángulo 9"/>
          <p:cNvSpPr/>
          <p:nvPr/>
        </p:nvSpPr>
        <p:spPr>
          <a:xfrm>
            <a:off x="8799747" y="290199"/>
            <a:ext cx="3164529" cy="230832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 </a:t>
            </a: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ESTRATEGIAS DE </a:t>
            </a: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LECTURA INVOLUCRADA:</a:t>
            </a:r>
            <a:endParaRPr lang="es-MX" b="1" dirty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Muestreo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Predicción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Anticipación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Inferencia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Confirmación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Autocorrección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27546" y="631546"/>
            <a:ext cx="81477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Esta estrategia le permite al lector la posibilidad de </a:t>
            </a:r>
            <a:r>
              <a:rPr lang="es-MX" sz="2400" b="1" dirty="0">
                <a:solidFill>
                  <a:srgbClr val="8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inferir o deducir información no explícita en el texto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, ya sea leído por él o por otros.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44916" y="3783842"/>
            <a:ext cx="9972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¿ Qué tipo de textos puedo utilizar?</a:t>
            </a:r>
          </a:p>
          <a:p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Ejemplo de actividades que se pueden realizar.</a:t>
            </a:r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49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0629" t="24394" r="32659" b="8442"/>
          <a:stretch/>
        </p:blipFill>
        <p:spPr>
          <a:xfrm>
            <a:off x="0" y="-136478"/>
            <a:ext cx="6980831" cy="679317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537277" y="1487607"/>
            <a:ext cx="57866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ESCUELA Y LOS TEXTOS.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ANA MARÍA KAUFMAN Y ANA MARÍA RODRÍGUEZ</a:t>
            </a:r>
          </a:p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(Capítulo I. Hacia una tipología de los textos).</a:t>
            </a: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28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33551" t="26909" r="33637" b="56972"/>
          <a:stretch/>
        </p:blipFill>
        <p:spPr>
          <a:xfrm>
            <a:off x="0" y="0"/>
            <a:ext cx="12192000" cy="22245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33751" t="56186" r="33637" b="29437"/>
          <a:stretch/>
        </p:blipFill>
        <p:spPr>
          <a:xfrm>
            <a:off x="5977719" y="5513701"/>
            <a:ext cx="6214281" cy="134429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33551" t="56186" r="33637" b="29437"/>
          <a:stretch/>
        </p:blipFill>
        <p:spPr>
          <a:xfrm>
            <a:off x="0" y="5513695"/>
            <a:ext cx="6096000" cy="1344299"/>
          </a:xfrm>
          <a:prstGeom prst="rect">
            <a:avLst/>
          </a:prstGeom>
        </p:spPr>
      </p:pic>
      <p:grpSp>
        <p:nvGrpSpPr>
          <p:cNvPr id="8" name="Grupo 7"/>
          <p:cNvGrpSpPr/>
          <p:nvPr/>
        </p:nvGrpSpPr>
        <p:grpSpPr>
          <a:xfrm>
            <a:off x="-118281" y="2639502"/>
            <a:ext cx="12192000" cy="1606438"/>
            <a:chOff x="-1222184" y="2900533"/>
            <a:chExt cx="17288128" cy="1606438"/>
          </a:xfrm>
        </p:grpSpPr>
        <p:sp>
          <p:nvSpPr>
            <p:cNvPr id="3" name="CuadroTexto 2"/>
            <p:cNvSpPr txBox="1"/>
            <p:nvPr/>
          </p:nvSpPr>
          <p:spPr>
            <a:xfrm>
              <a:off x="822719" y="3183532"/>
              <a:ext cx="12192001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8000" b="1" dirty="0" smtClean="0">
                  <a:solidFill>
                    <a:srgbClr val="663300"/>
                  </a:solidFill>
                  <a:latin typeface="Monotype Corsiva" panose="03010101010201010101" pitchFamily="66" charset="0"/>
                </a:rPr>
                <a:t>Estrategias de lectura </a:t>
              </a:r>
              <a:endParaRPr lang="es-MX" sz="8000" b="1" dirty="0">
                <a:solidFill>
                  <a:srgbClr val="663300"/>
                </a:solidFill>
                <a:latin typeface="Monotype Corsiva" panose="03010101010201010101" pitchFamily="66" charset="0"/>
              </a:endParaRPr>
            </a:p>
          </p:txBody>
        </p:sp>
        <p:sp>
          <p:nvSpPr>
            <p:cNvPr id="7" name="Rectángulo 6"/>
            <p:cNvSpPr/>
            <p:nvPr/>
          </p:nvSpPr>
          <p:spPr>
            <a:xfrm>
              <a:off x="-1222184" y="2900533"/>
              <a:ext cx="172881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MX" sz="3600" b="1" dirty="0" smtClean="0">
                  <a:solidFill>
                    <a:srgbClr val="800000"/>
                  </a:solidFill>
                  <a:latin typeface="Monotype Corsiva" panose="03010101010201010101" pitchFamily="66" charset="0"/>
                </a:rPr>
                <a:t>El trabajo con los portadores de texto mediante la aplicación de las </a:t>
              </a:r>
              <a:endParaRPr lang="es-MX" sz="3600" b="1" dirty="0">
                <a:solidFill>
                  <a:srgbClr val="800000"/>
                </a:solidFill>
                <a:latin typeface="Monotype Corsiva" panose="03010101010201010101" pitchFamily="66" charset="0"/>
              </a:endParaRPr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6096000" y="4730288"/>
            <a:ext cx="5882185" cy="36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latin typeface="Modern No. 20" panose="02070704070505020303" pitchFamily="18" charset="0"/>
              </a:rPr>
              <a:t>Villahermosa, Tabasco. Junio 29 de 2019</a:t>
            </a:r>
            <a:endParaRPr lang="es-MX" dirty="0">
              <a:latin typeface="Modern No. 20" panose="02070704070505020303" pitchFamily="18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095999" y="5115121"/>
            <a:ext cx="5882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>
                <a:latin typeface="Modern No. 20" panose="02070704070505020303" pitchFamily="18" charset="0"/>
              </a:rPr>
              <a:t>Ricardo López Frias</a:t>
            </a:r>
            <a:endParaRPr lang="es-MX" sz="2400" b="1" dirty="0">
              <a:latin typeface="Modern No. 20" panose="0207070407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48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0" name="Rectángulo 9"/>
          <p:cNvSpPr/>
          <p:nvPr/>
        </p:nvSpPr>
        <p:spPr>
          <a:xfrm>
            <a:off x="8799747" y="290199"/>
            <a:ext cx="3164529" cy="230832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 </a:t>
            </a: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ESTRATEGIAS DE </a:t>
            </a: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LECTURA INVOLUCRADA:</a:t>
            </a:r>
            <a:endParaRPr lang="es-MX" b="1" dirty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Muestreo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Predicción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Anticipación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Inferencia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Confirmación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Autocorrección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82138" y="659531"/>
            <a:ext cx="78884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la habilidad que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utiliza el lector para </a:t>
            </a:r>
            <a:r>
              <a:rPr lang="es-MX" sz="2400" dirty="0">
                <a:solidFill>
                  <a:srgbClr val="8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confirmar o rechazar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las estrategias de predicción, anticipación e inferencia empleadas inicialmente.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44916" y="3783842"/>
            <a:ext cx="9972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¿ Qué tipo de textos puedo utilizar?</a:t>
            </a:r>
          </a:p>
          <a:p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Ejemplo de actividades que se pueden realizar.</a:t>
            </a:r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97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0629" t="24394" r="32659" b="8442"/>
          <a:stretch/>
        </p:blipFill>
        <p:spPr>
          <a:xfrm>
            <a:off x="0" y="-136478"/>
            <a:ext cx="6980831" cy="679317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537277" y="1487607"/>
            <a:ext cx="57866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ESCUELA Y LOS TEXTOS.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ANA MARÍA KAUFMAN Y ANA MARÍA RODRÍGUEZ</a:t>
            </a:r>
          </a:p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(Capítulo I. Hacia una tipología de los textos).</a:t>
            </a: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4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7" name="CuadroTexto 16"/>
          <p:cNvSpPr txBox="1"/>
          <p:nvPr/>
        </p:nvSpPr>
        <p:spPr>
          <a:xfrm>
            <a:off x="1972717" y="105533"/>
            <a:ext cx="8286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ESTRATEGIAS DE LECTURA</a:t>
            </a:r>
            <a:endParaRPr lang="es-MX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799747" y="290199"/>
            <a:ext cx="3164529" cy="230832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 </a:t>
            </a: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ESTRATEGIAS DE </a:t>
            </a:r>
            <a:r>
              <a:rPr lang="es-MX" b="1" dirty="0" smtClean="0">
                <a:solidFill>
                  <a:srgbClr val="660066"/>
                </a:solidFill>
                <a:latin typeface="Modern No. 20" panose="02070704070505020303" pitchFamily="18" charset="0"/>
              </a:rPr>
              <a:t>LECTURA INVOLUCRADA:</a:t>
            </a:r>
            <a:endParaRPr lang="es-MX" b="1" dirty="0">
              <a:solidFill>
                <a:srgbClr val="660066"/>
              </a:solidFill>
              <a:latin typeface="Modern No. 20" panose="02070704070505020303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Muestreo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Predicción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Anticipación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Inferencia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Confirmación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b="1" dirty="0">
                <a:solidFill>
                  <a:srgbClr val="660066"/>
                </a:solidFill>
                <a:latin typeface="Modern No. 20" panose="02070704070505020303" pitchFamily="18" charset="0"/>
              </a:rPr>
              <a:t>Autocorrección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67623" y="474865"/>
            <a:ext cx="8156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Si al momento de confirmar la predicción, la anticipación o la inferencia, el lector ubica un error (DESACIERTO), se ve en la necesidad de </a:t>
            </a:r>
            <a:r>
              <a:rPr lang="es-MX" sz="2400" dirty="0">
                <a:solidFill>
                  <a:srgbClr val="8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reconsiderar su estrategia y busca más información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 hasta </a:t>
            </a: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corregirla</a:t>
            </a:r>
            <a:endParaRPr lang="es-MX" sz="2400" dirty="0">
              <a:solidFill>
                <a:srgbClr val="8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44916" y="3783842"/>
            <a:ext cx="9972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¿ Qué tipo de textos puedo utilizar?</a:t>
            </a:r>
          </a:p>
          <a:p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sz="28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Ejemplo de actividades que se pueden realizar.</a:t>
            </a:r>
            <a:endParaRPr lang="es-MX" sz="2800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6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l="30629" t="24394" r="32659" b="8442"/>
          <a:stretch/>
        </p:blipFill>
        <p:spPr>
          <a:xfrm>
            <a:off x="0" y="-136478"/>
            <a:ext cx="6980831" cy="679317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537277" y="1487607"/>
            <a:ext cx="57866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ESCUELA Y LOS TEXTOS. </a:t>
            </a:r>
          </a:p>
          <a:p>
            <a:pPr algn="ctr"/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ANA MARÍA KAUFMAN Y ANA MARÍA RODRÍGUEZ</a:t>
            </a:r>
          </a:p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(Capítulo I. Hacia una tipología de los textos).</a:t>
            </a:r>
          </a:p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39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2" name="CuadroTexto 1"/>
          <p:cNvSpPr txBox="1"/>
          <p:nvPr/>
        </p:nvSpPr>
        <p:spPr>
          <a:xfrm>
            <a:off x="191069" y="464024"/>
            <a:ext cx="11600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TRABAJO DE LAS ESTRATEGIAS DE LECTURA EN LOS FICHEROS DE PRONALEES</a:t>
            </a:r>
            <a:endParaRPr lang="es-MX" sz="20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91069" y="1376061"/>
            <a:ext cx="5659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Fichero. Actividades didácticas. Español. Primer grado.</a:t>
            </a:r>
          </a:p>
          <a:p>
            <a:endParaRPr lang="es-MX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Actividad 8. Copia un chiste</a:t>
            </a:r>
          </a:p>
          <a:p>
            <a:endParaRPr lang="es-MX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Actividad 26. El cancionero</a:t>
            </a:r>
          </a:p>
          <a:p>
            <a:endParaRPr lang="es-MX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Actividad 50. Uso del orden alfabético</a:t>
            </a:r>
            <a:endParaRPr lang="es-MX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927679" y="3684385"/>
            <a:ext cx="56592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Fichero. Actividades didácticas. Español. Cuarto grado.</a:t>
            </a:r>
          </a:p>
          <a:p>
            <a:endParaRPr lang="es-MX" dirty="0">
              <a:solidFill>
                <a:srgbClr val="660066"/>
              </a:solidFill>
              <a:latin typeface="Arial Black" panose="020B0A04020102020204" pitchFamily="34" charset="0"/>
            </a:endParaRPr>
          </a:p>
          <a:p>
            <a:r>
              <a:rPr lang="es-MX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Actividad 1. ¿De qué platicamos hoy?</a:t>
            </a:r>
          </a:p>
          <a:p>
            <a:endParaRPr lang="es-MX" dirty="0">
              <a:solidFill>
                <a:srgbClr val="660066"/>
              </a:solidFill>
              <a:latin typeface="Arial Black" panose="020B0A04020102020204" pitchFamily="34" charset="0"/>
            </a:endParaRPr>
          </a:p>
          <a:p>
            <a:r>
              <a:rPr lang="es-MX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Actividad 2. La biblioteca del salón</a:t>
            </a:r>
          </a:p>
          <a:p>
            <a:endParaRPr lang="es-MX" dirty="0">
              <a:solidFill>
                <a:srgbClr val="660066"/>
              </a:solidFill>
              <a:latin typeface="Arial Black" panose="020B0A04020102020204" pitchFamily="34" charset="0"/>
            </a:endParaRPr>
          </a:p>
          <a:p>
            <a:r>
              <a:rPr lang="es-MX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Actividad 4. ¿Cómo adivinas?</a:t>
            </a:r>
          </a:p>
          <a:p>
            <a:endParaRPr lang="es-MX" dirty="0">
              <a:solidFill>
                <a:srgbClr val="66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28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2" name="CuadroTexto 1"/>
          <p:cNvSpPr txBox="1"/>
          <p:nvPr/>
        </p:nvSpPr>
        <p:spPr>
          <a:xfrm>
            <a:off x="191069" y="464024"/>
            <a:ext cx="116005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EXPLORACIÓN DE HABILIDADES BÁSICAS EN LECTURA, PRODUCCI´PN DE TEXTOS ESCRITOS Y CÁLCULO MENTAL. EDUCACIÓN PRIMARIA</a:t>
            </a:r>
            <a:endParaRPr lang="es-MX" sz="20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93845" y="2238326"/>
            <a:ext cx="94578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Manual. Anexo 1. </a:t>
            </a:r>
          </a:p>
          <a:p>
            <a:r>
              <a:rPr lang="es-MX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Materiales para la toma de lectura. Página 34 – 30</a:t>
            </a:r>
          </a:p>
          <a:p>
            <a:endParaRPr lang="es-MX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endParaRPr lang="es-MX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endParaRPr lang="es-MX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endParaRPr lang="es-MX" dirty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r>
              <a:rPr lang="es-MX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Manual. Anexo 2. </a:t>
            </a:r>
          </a:p>
          <a:p>
            <a:r>
              <a:rPr lang="es-MX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Materiales para la producción de textos. Páginas 50 - 47</a:t>
            </a:r>
            <a:endParaRPr lang="es-MX" dirty="0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59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uadroTexto 1"/>
          <p:cNvSpPr txBox="1">
            <a:spLocks noChangeArrowheads="1"/>
          </p:cNvSpPr>
          <p:nvPr/>
        </p:nvSpPr>
        <p:spPr bwMode="auto">
          <a:xfrm>
            <a:off x="1708150" y="476250"/>
            <a:ext cx="88534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600" dirty="0">
                <a:solidFill>
                  <a:srgbClr val="800000"/>
                </a:solidFill>
                <a:latin typeface="Arial Black" panose="020B0A04020102020204" pitchFamily="34" charset="0"/>
              </a:rPr>
              <a:t>TABLA DE LOS </a:t>
            </a:r>
            <a:r>
              <a:rPr lang="es-MX" altLang="es-MX" sz="16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FONEMAS (SONIDOS) </a:t>
            </a:r>
            <a:r>
              <a:rPr lang="es-MX" altLang="es-MX" sz="1600" dirty="0">
                <a:solidFill>
                  <a:srgbClr val="800000"/>
                </a:solidFill>
                <a:latin typeface="Arial Black" panose="020B0A04020102020204" pitchFamily="34" charset="0"/>
              </a:rPr>
              <a:t>DE LA </a:t>
            </a:r>
            <a:r>
              <a:rPr lang="es-MX" altLang="es-MX" sz="16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LENGUA,  </a:t>
            </a:r>
            <a:r>
              <a:rPr lang="es-MX" altLang="es-MX" sz="1600" dirty="0">
                <a:solidFill>
                  <a:srgbClr val="800000"/>
                </a:solidFill>
                <a:latin typeface="Arial Black" panose="020B0A04020102020204" pitchFamily="34" charset="0"/>
              </a:rPr>
              <a:t>EN ESPAÑOL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MX" altLang="es-MX" sz="1600" dirty="0">
              <a:solidFill>
                <a:srgbClr val="800000"/>
              </a:solidFill>
              <a:latin typeface="Arial Black" panose="020B0A040201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600" dirty="0">
                <a:solidFill>
                  <a:srgbClr val="800000"/>
                </a:solidFill>
                <a:latin typeface="Arial Black" panose="020B0A04020102020204" pitchFamily="34" charset="0"/>
              </a:rPr>
              <a:t>Fonemas </a:t>
            </a:r>
            <a:r>
              <a:rPr lang="es-MX" altLang="es-MX" sz="16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consonánticos (17) </a:t>
            </a:r>
            <a:r>
              <a:rPr lang="es-MX" altLang="es-MX" sz="1600" dirty="0">
                <a:solidFill>
                  <a:srgbClr val="800000"/>
                </a:solidFill>
                <a:latin typeface="Arial Black" panose="020B0A04020102020204" pitchFamily="34" charset="0"/>
              </a:rPr>
              <a:t>(sonidos, no letras)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807778"/>
              </p:ext>
            </p:extLst>
          </p:nvPr>
        </p:nvGraphicFramePr>
        <p:xfrm>
          <a:off x="1708152" y="1727200"/>
          <a:ext cx="9387477" cy="302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9279">
                  <a:extLst>
                    <a:ext uri="{9D8B030D-6E8A-4147-A177-3AD203B41FA5}">
                      <a16:colId xmlns:a16="http://schemas.microsoft.com/office/drawing/2014/main" val="2542508752"/>
                    </a:ext>
                  </a:extLst>
                </a:gridCol>
                <a:gridCol w="734359">
                  <a:extLst>
                    <a:ext uri="{9D8B030D-6E8A-4147-A177-3AD203B41FA5}">
                      <a16:colId xmlns:a16="http://schemas.microsoft.com/office/drawing/2014/main" val="3510912033"/>
                    </a:ext>
                  </a:extLst>
                </a:gridCol>
                <a:gridCol w="685519">
                  <a:extLst>
                    <a:ext uri="{9D8B030D-6E8A-4147-A177-3AD203B41FA5}">
                      <a16:colId xmlns:a16="http://schemas.microsoft.com/office/drawing/2014/main" val="2306043715"/>
                    </a:ext>
                  </a:extLst>
                </a:gridCol>
                <a:gridCol w="782290">
                  <a:extLst>
                    <a:ext uri="{9D8B030D-6E8A-4147-A177-3AD203B41FA5}">
                      <a16:colId xmlns:a16="http://schemas.microsoft.com/office/drawing/2014/main" val="1443615816"/>
                    </a:ext>
                  </a:extLst>
                </a:gridCol>
                <a:gridCol w="782290">
                  <a:extLst>
                    <a:ext uri="{9D8B030D-6E8A-4147-A177-3AD203B41FA5}">
                      <a16:colId xmlns:a16="http://schemas.microsoft.com/office/drawing/2014/main" val="516049580"/>
                    </a:ext>
                  </a:extLst>
                </a:gridCol>
                <a:gridCol w="782290">
                  <a:extLst>
                    <a:ext uri="{9D8B030D-6E8A-4147-A177-3AD203B41FA5}">
                      <a16:colId xmlns:a16="http://schemas.microsoft.com/office/drawing/2014/main" val="924078213"/>
                    </a:ext>
                  </a:extLst>
                </a:gridCol>
                <a:gridCol w="875935">
                  <a:extLst>
                    <a:ext uri="{9D8B030D-6E8A-4147-A177-3AD203B41FA5}">
                      <a16:colId xmlns:a16="http://schemas.microsoft.com/office/drawing/2014/main" val="3018514241"/>
                    </a:ext>
                  </a:extLst>
                </a:gridCol>
                <a:gridCol w="688645">
                  <a:extLst>
                    <a:ext uri="{9D8B030D-6E8A-4147-A177-3AD203B41FA5}">
                      <a16:colId xmlns:a16="http://schemas.microsoft.com/office/drawing/2014/main" val="590628916"/>
                    </a:ext>
                  </a:extLst>
                </a:gridCol>
                <a:gridCol w="782290">
                  <a:extLst>
                    <a:ext uri="{9D8B030D-6E8A-4147-A177-3AD203B41FA5}">
                      <a16:colId xmlns:a16="http://schemas.microsoft.com/office/drawing/2014/main" val="1693996569"/>
                    </a:ext>
                  </a:extLst>
                </a:gridCol>
                <a:gridCol w="782290">
                  <a:extLst>
                    <a:ext uri="{9D8B030D-6E8A-4147-A177-3AD203B41FA5}">
                      <a16:colId xmlns:a16="http://schemas.microsoft.com/office/drawing/2014/main" val="3177733559"/>
                    </a:ext>
                  </a:extLst>
                </a:gridCol>
                <a:gridCol w="782290">
                  <a:extLst>
                    <a:ext uri="{9D8B030D-6E8A-4147-A177-3AD203B41FA5}">
                      <a16:colId xmlns:a16="http://schemas.microsoft.com/office/drawing/2014/main" val="4093099955"/>
                    </a:ext>
                  </a:extLst>
                </a:gridCol>
              </a:tblGrid>
              <a:tr h="480060">
                <a:tc rowSpan="3">
                  <a:txBody>
                    <a:bodyPr/>
                    <a:lstStyle/>
                    <a:p>
                      <a:pPr algn="ctr"/>
                      <a:endParaRPr lang="es-MX" sz="500" dirty="0" smtClean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endParaRPr lang="es-MX" sz="1100" dirty="0" smtClean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algn="ctr"/>
                      <a:r>
                        <a:rPr lang="es-MX" sz="11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MODOS DE ARTICULACIÓN</a:t>
                      </a:r>
                      <a:endParaRPr lang="es-MX" sz="11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0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700" dirty="0" smtClean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PUNTOS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 DE ARTICULACIÓN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700" dirty="0" smtClean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93590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BILABIALES</a:t>
                      </a:r>
                      <a:endParaRPr lang="es-MX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DENTALES</a:t>
                      </a:r>
                      <a:endParaRPr lang="es-MX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ALVEOLARES</a:t>
                      </a:r>
                      <a:endParaRPr lang="es-MX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PALATALES</a:t>
                      </a:r>
                      <a:endParaRPr lang="es-MX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VELARES</a:t>
                      </a:r>
                      <a:endParaRPr lang="es-MX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691616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dirty="0" smtClean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sonoro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sordo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sonoro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sordo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sonoro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sordo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sonoro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sordo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sonoro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sordo</a:t>
                      </a:r>
                      <a:endParaRPr lang="es-MX" sz="11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81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r"/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Oclusiva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b </a:t>
                      </a:r>
                      <a:r>
                        <a:rPr lang="es-MX" sz="1400" dirty="0" smtClean="0">
                          <a:solidFill>
                            <a:srgbClr val="C00000"/>
                          </a:solidFill>
                          <a:latin typeface="Bahnschrift" panose="020B0502040204020203" pitchFamily="34" charset="0"/>
                        </a:rPr>
                        <a:t>(v)</a:t>
                      </a:r>
                      <a:endParaRPr lang="es-MX" sz="1400" dirty="0">
                        <a:solidFill>
                          <a:srgbClr val="C00000"/>
                        </a:solidFill>
                        <a:latin typeface="Bahnschrift" panose="020B0502040204020203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p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d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t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g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k</a:t>
                      </a:r>
                      <a:r>
                        <a:rPr lang="es-MX" sz="1400" dirty="0" smtClean="0">
                          <a:solidFill>
                            <a:srgbClr val="C00000"/>
                          </a:solidFill>
                          <a:latin typeface="Bahnschrift" panose="020B0502040204020203" pitchFamily="34" charset="0"/>
                        </a:rPr>
                        <a:t> (q)</a:t>
                      </a:r>
                      <a:endParaRPr lang="es-MX" sz="1400" dirty="0">
                        <a:solidFill>
                          <a:srgbClr val="C00000"/>
                        </a:solidFill>
                        <a:latin typeface="Bahnschrift" panose="020B0502040204020203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072233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r"/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Fricativa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f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s </a:t>
                      </a:r>
                      <a:r>
                        <a:rPr lang="es-MX" sz="1400" dirty="0" smtClean="0">
                          <a:solidFill>
                            <a:srgbClr val="C00000"/>
                          </a:solidFill>
                          <a:latin typeface="Bahnschrift" panose="020B0502040204020203" pitchFamily="34" charset="0"/>
                        </a:rPr>
                        <a:t>(z) </a:t>
                      </a:r>
                      <a:r>
                        <a:rPr lang="es-MX" sz="1400" dirty="0" smtClean="0">
                          <a:solidFill>
                            <a:srgbClr val="7030A0"/>
                          </a:solidFill>
                          <a:latin typeface="Bahnschrift" panose="020B0502040204020203" pitchFamily="34" charset="0"/>
                        </a:rPr>
                        <a:t>(c)</a:t>
                      </a:r>
                      <a:endParaRPr lang="es-MX" sz="1400" dirty="0">
                        <a:solidFill>
                          <a:srgbClr val="7030A0"/>
                        </a:solidFill>
                        <a:latin typeface="Bahnschrift" panose="020B0502040204020203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y</a:t>
                      </a:r>
                      <a:r>
                        <a:rPr lang="es-MX" sz="1400" dirty="0" smtClean="0">
                          <a:solidFill>
                            <a:srgbClr val="C00000"/>
                          </a:solidFill>
                          <a:latin typeface="Bahnschrift" panose="020B0502040204020203" pitchFamily="34" charset="0"/>
                        </a:rPr>
                        <a:t> (ll)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 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x </a:t>
                      </a:r>
                      <a:r>
                        <a:rPr lang="es-MX" sz="1400" dirty="0" smtClean="0">
                          <a:solidFill>
                            <a:srgbClr val="C00000"/>
                          </a:solidFill>
                          <a:latin typeface="Bahnschrift" panose="020B0502040204020203" pitchFamily="34" charset="0"/>
                        </a:rPr>
                        <a:t>(j) </a:t>
                      </a:r>
                      <a:r>
                        <a:rPr lang="es-MX" sz="1400" dirty="0" smtClean="0">
                          <a:solidFill>
                            <a:srgbClr val="7030A0"/>
                          </a:solidFill>
                          <a:latin typeface="Bahnschrift" panose="020B0502040204020203" pitchFamily="34" charset="0"/>
                        </a:rPr>
                        <a:t>(g)</a:t>
                      </a:r>
                      <a:endParaRPr lang="es-MX" sz="1400" dirty="0">
                        <a:solidFill>
                          <a:srgbClr val="7030A0"/>
                        </a:solidFill>
                        <a:latin typeface="Bahnschrift" panose="020B0502040204020203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377858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r"/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Africada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c </a:t>
                      </a:r>
                      <a:r>
                        <a:rPr lang="es-MX" sz="1400" dirty="0" smtClean="0">
                          <a:solidFill>
                            <a:srgbClr val="C00000"/>
                          </a:solidFill>
                          <a:latin typeface="Bahnschrift" panose="020B0502040204020203" pitchFamily="34" charset="0"/>
                        </a:rPr>
                        <a:t>(h)</a:t>
                      </a:r>
                      <a:endParaRPr lang="es-MX" sz="1400" dirty="0">
                        <a:solidFill>
                          <a:srgbClr val="C00000"/>
                        </a:solidFill>
                        <a:latin typeface="Bahnschrift" panose="020B0502040204020203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4470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r"/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Lateral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l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619145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r"/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Vibrante</a:t>
                      </a:r>
                      <a:r>
                        <a:rPr lang="es-MX" sz="12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corta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r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318845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r"/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Vibrante larga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r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142598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r"/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Nasal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m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n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ñ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78" marR="68578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382178"/>
                  </a:ext>
                </a:extLst>
              </a:tr>
            </a:tbl>
          </a:graphicData>
        </a:graphic>
      </p:graphicFrame>
      <p:sp>
        <p:nvSpPr>
          <p:cNvPr id="9337" name="Rectángulo 4"/>
          <p:cNvSpPr>
            <a:spLocks noChangeArrowheads="1"/>
          </p:cNvSpPr>
          <p:nvPr/>
        </p:nvSpPr>
        <p:spPr bwMode="auto">
          <a:xfrm>
            <a:off x="3080124" y="4964114"/>
            <a:ext cx="60698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800" dirty="0">
                <a:solidFill>
                  <a:srgbClr val="800000"/>
                </a:solidFill>
                <a:latin typeface="Arial Black" panose="020B0A04020102020204" pitchFamily="34" charset="0"/>
              </a:rPr>
              <a:t>Fonemas </a:t>
            </a:r>
            <a:r>
              <a:rPr lang="es-MX" altLang="es-MX" sz="18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vocálicos (5) (SONIDOS, NO LETRAS)</a:t>
            </a:r>
            <a:endParaRPr lang="es-MX" altLang="es-MX" sz="18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259202"/>
              </p:ext>
            </p:extLst>
          </p:nvPr>
        </p:nvGraphicFramePr>
        <p:xfrm>
          <a:off x="3048000" y="5445125"/>
          <a:ext cx="6096000" cy="563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34276984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03131939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61182407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256754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948474126"/>
                    </a:ext>
                  </a:extLst>
                </a:gridCol>
              </a:tblGrid>
              <a:tr h="281782">
                <a:tc gridSpan="3"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FUERTES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80" marR="68580" marT="34237" marB="342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DÉBILES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80" marR="68580" marT="34237" marB="342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6457219"/>
                  </a:ext>
                </a:extLst>
              </a:tr>
              <a:tr h="281782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a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80" marR="68580" marT="34237" marB="342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e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80" marR="68580" marT="34237" marB="342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o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80" marR="68580" marT="34237" marB="342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i</a:t>
                      </a:r>
                      <a:endParaRPr lang="es-MX" sz="140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marL="68580" marR="68580" marT="34237" marB="342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u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Bahnschrift" panose="020B0502040204020203" pitchFamily="34" charset="0"/>
                        </a:rPr>
                        <a:t> </a:t>
                      </a:r>
                      <a:r>
                        <a:rPr lang="es-MX" sz="1400" dirty="0" smtClean="0">
                          <a:solidFill>
                            <a:srgbClr val="C00000"/>
                          </a:solidFill>
                          <a:latin typeface="Bahnschrift" panose="020B0502040204020203" pitchFamily="34" charset="0"/>
                        </a:rPr>
                        <a:t>(w)</a:t>
                      </a:r>
                      <a:endParaRPr lang="es-MX" sz="1400" dirty="0">
                        <a:solidFill>
                          <a:srgbClr val="C00000"/>
                        </a:solidFill>
                        <a:latin typeface="Bahnschrift" panose="020B0502040204020203" pitchFamily="34" charset="0"/>
                      </a:endParaRPr>
                    </a:p>
                  </a:txBody>
                  <a:tcPr marL="68580" marR="68580" marT="34237" marB="3423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8793653"/>
                  </a:ext>
                </a:extLst>
              </a:tr>
            </a:tbl>
          </a:graphicData>
        </a:graphic>
      </p:graphicFrame>
      <p:sp>
        <p:nvSpPr>
          <p:cNvPr id="7" name="Menos 6"/>
          <p:cNvSpPr/>
          <p:nvPr/>
        </p:nvSpPr>
        <p:spPr>
          <a:xfrm>
            <a:off x="8365222" y="3354389"/>
            <a:ext cx="153988" cy="33337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9" name="Menos 8"/>
          <p:cNvSpPr/>
          <p:nvPr/>
        </p:nvSpPr>
        <p:spPr>
          <a:xfrm>
            <a:off x="6346825" y="4187826"/>
            <a:ext cx="153988" cy="34925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355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adroTexto 20"/>
          <p:cNvSpPr txBox="1"/>
          <p:nvPr/>
        </p:nvSpPr>
        <p:spPr>
          <a:xfrm>
            <a:off x="5811737" y="3850737"/>
            <a:ext cx="61687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000" b="1" dirty="0" smtClean="0">
                <a:solidFill>
                  <a:srgbClr val="800000"/>
                </a:solidFill>
                <a:latin typeface="Monotype Corsiva" panose="03010101010201010101" pitchFamily="66" charset="0"/>
              </a:rPr>
              <a:t>G</a:t>
            </a:r>
            <a:r>
              <a:rPr lang="es-MX" sz="130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racias</a:t>
            </a:r>
            <a:endParaRPr lang="es-MX" sz="13000" b="1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56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" y="5895831"/>
            <a:ext cx="12192000" cy="975816"/>
            <a:chOff x="1" y="5895831"/>
            <a:chExt cx="12192000" cy="975816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1" y="5909480"/>
              <a:ext cx="6096000" cy="962167"/>
            </a:xfrm>
            <a:prstGeom prst="rect">
              <a:avLst/>
            </a:prstGeom>
          </p:spPr>
        </p:pic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6096001" y="5895831"/>
              <a:ext cx="6096000" cy="9621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315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7763" t="20849" r="26259" b="8442"/>
          <a:stretch/>
        </p:blipFill>
        <p:spPr>
          <a:xfrm>
            <a:off x="0" y="0"/>
            <a:ext cx="12191999" cy="650463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8725469" y="5540991"/>
            <a:ext cx="2702256" cy="963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34353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2" name="CuadroTexto 1"/>
          <p:cNvSpPr txBox="1"/>
          <p:nvPr/>
        </p:nvSpPr>
        <p:spPr>
          <a:xfrm>
            <a:off x="286602" y="464024"/>
            <a:ext cx="11696131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40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Aspecto evaluados por PLANEA en Lenguaje y comunicación. Sexto grado de educación primaria:</a:t>
            </a:r>
          </a:p>
          <a:p>
            <a:endParaRPr lang="es-MX" dirty="0">
              <a:latin typeface="Arial Black" panose="020B0A04020102020204" pitchFamily="34" charset="0"/>
            </a:endParaRPr>
          </a:p>
          <a:p>
            <a:endParaRPr lang="es-MX" dirty="0" smtClean="0">
              <a:latin typeface="Arial Black" panose="020B0A04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36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Extracción de información y comprensión.</a:t>
            </a:r>
          </a:p>
          <a:p>
            <a:endParaRPr lang="es-MX" sz="12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36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Desarrollo de una interpretación.</a:t>
            </a:r>
          </a:p>
          <a:p>
            <a:endParaRPr lang="es-MX" sz="12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36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Análisis de la estructura textual.</a:t>
            </a:r>
          </a:p>
          <a:p>
            <a:endParaRPr lang="es-MX" sz="1200" dirty="0" smtClean="0">
              <a:solidFill>
                <a:srgbClr val="663300"/>
              </a:solidFill>
              <a:latin typeface="Arial Black" panose="020B0A04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sz="3600" dirty="0" smtClean="0">
                <a:solidFill>
                  <a:srgbClr val="663300"/>
                </a:solidFill>
                <a:latin typeface="Arial Black" panose="020B0A04020102020204" pitchFamily="34" charset="0"/>
              </a:rPr>
              <a:t>Reflexión sobre el sistema de la lengua.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dirty="0" smtClean="0">
              <a:latin typeface="Arial Black" panose="020B0A04020102020204" pitchFamily="34" charset="0"/>
            </a:endParaRPr>
          </a:p>
          <a:p>
            <a:endParaRPr lang="es-MX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0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0" name="CuadroTexto 9"/>
          <p:cNvSpPr txBox="1"/>
          <p:nvPr/>
        </p:nvSpPr>
        <p:spPr>
          <a:xfrm>
            <a:off x="8284191" y="723331"/>
            <a:ext cx="1801505" cy="423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193344" y="1738824"/>
            <a:ext cx="118053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Arial Black" panose="020B0A04020102020204" pitchFamily="34" charset="0"/>
              </a:rPr>
              <a:t>Los estudiantes logran identificar, seleccionar, extraer y relacionar información explícita e implícita en varios fragmentos del texto relacionando, mediante paráfrasis e inferencias, la pregunta con el contenido en textos narrativos (literarios e informativos), expositivos, argumentativos y dialógicos, tanto continuos como discontinuos.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193344" y="303506"/>
            <a:ext cx="6889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ASPECTO: </a:t>
            </a:r>
          </a:p>
          <a:p>
            <a:pPr algn="just"/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Extracción </a:t>
            </a:r>
            <a:r>
              <a:rPr lang="es-MX" sz="2000" dirty="0">
                <a:solidFill>
                  <a:srgbClr val="660066"/>
                </a:solidFill>
                <a:latin typeface="Arial Black" panose="020B0A04020102020204" pitchFamily="34" charset="0"/>
              </a:rPr>
              <a:t>de información y </a:t>
            </a:r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comprensión. 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8816454" y="329483"/>
            <a:ext cx="2538483" cy="64633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6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NIVEL 4 </a:t>
            </a:r>
            <a:endParaRPr lang="es-MX" sz="36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93344" y="4261384"/>
            <a:ext cx="11805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Arial Black" panose="020B0A04020102020204" pitchFamily="34" charset="0"/>
              </a:rPr>
              <a:t>Los estudiantes logran demostrar, mediante representaciones gráficas (mapa conceptual), la comprensión del contenido global y específico, así como el propósito textual a partir de la jerarquización y la integración de información presente en varias unidades semánticas mayores a la oración (varios párrafos o un texto completo) en textos narrativos (literarios e informativos), expositivos, argumentativos y dialógicos, tanto continuos como discontinuos.</a:t>
            </a:r>
          </a:p>
        </p:txBody>
      </p:sp>
    </p:spTree>
    <p:extLst>
      <p:ext uri="{BB962C8B-B14F-4D97-AF65-F5344CB8AC3E}">
        <p14:creationId xmlns:p14="http://schemas.microsoft.com/office/powerpoint/2010/main" val="304908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0" name="CuadroTexto 9"/>
          <p:cNvSpPr txBox="1"/>
          <p:nvPr/>
        </p:nvSpPr>
        <p:spPr>
          <a:xfrm>
            <a:off x="8284191" y="723331"/>
            <a:ext cx="1801505" cy="423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193344" y="2596884"/>
            <a:ext cx="118053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latin typeface="Arial Black" panose="020B0A04020102020204" pitchFamily="34" charset="0"/>
              </a:rPr>
              <a:t>Los </a:t>
            </a:r>
            <a:r>
              <a:rPr lang="es-MX" sz="2800" dirty="0">
                <a:latin typeface="Arial Black" panose="020B0A04020102020204" pitchFamily="34" charset="0"/>
              </a:rPr>
              <a:t>estudiantes logran inferir e interpretar relaciones de causa-consecuencia, comparación-contraste, tesis-argumento y secuencia temporal a partir de vincular información explícita e implícita en textos narrativos (literarios e informativos), textos expositivos y argumentativos.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343469" y="723331"/>
            <a:ext cx="6889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ASPECTO: </a:t>
            </a:r>
          </a:p>
          <a:p>
            <a:pPr algn="just"/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Desarrollo </a:t>
            </a:r>
            <a:r>
              <a:rPr lang="es-MX" sz="2000" dirty="0">
                <a:solidFill>
                  <a:srgbClr val="660066"/>
                </a:solidFill>
                <a:latin typeface="Arial Black" panose="020B0A04020102020204" pitchFamily="34" charset="0"/>
              </a:rPr>
              <a:t>de una </a:t>
            </a:r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interpretación.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9280478" y="723331"/>
            <a:ext cx="2538483" cy="64633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6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NIVEL 4 </a:t>
            </a:r>
            <a:endParaRPr lang="es-MX" sz="36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0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0" name="CuadroTexto 9"/>
          <p:cNvSpPr txBox="1"/>
          <p:nvPr/>
        </p:nvSpPr>
        <p:spPr>
          <a:xfrm>
            <a:off x="8284191" y="723331"/>
            <a:ext cx="1801505" cy="423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193344" y="2596884"/>
            <a:ext cx="11805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800" dirty="0" smtClean="0">
                <a:latin typeface="Arial Black" panose="020B0A04020102020204" pitchFamily="34" charset="0"/>
              </a:rPr>
              <a:t>Los </a:t>
            </a:r>
            <a:r>
              <a:rPr lang="es-MX" sz="2800" dirty="0">
                <a:latin typeface="Arial Black" panose="020B0A04020102020204" pitchFamily="34" charset="0"/>
              </a:rPr>
              <a:t>estudiantes logran inferir elementos de la estructura de un texto, así como su organización discursiva en textos narrativos (literarios e informativos), textos expositivos y argumentativos, tanto continuos como discontinuos.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343469" y="723331"/>
            <a:ext cx="6889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ASPECTO: </a:t>
            </a:r>
          </a:p>
          <a:p>
            <a:pPr algn="just"/>
            <a:r>
              <a:rPr lang="es-MX" sz="2000" dirty="0">
                <a:solidFill>
                  <a:srgbClr val="660066"/>
                </a:solidFill>
                <a:latin typeface="Arial Black" panose="020B0A04020102020204" pitchFamily="34" charset="0"/>
              </a:rPr>
              <a:t>Análisis de la estructura textual.</a:t>
            </a:r>
            <a:endParaRPr lang="es-MX" sz="2000" dirty="0" smtClean="0">
              <a:solidFill>
                <a:srgbClr val="660066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9280478" y="723331"/>
            <a:ext cx="2538483" cy="64633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6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NIVEL 4 </a:t>
            </a:r>
            <a:endParaRPr lang="es-MX" sz="36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2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0" name="CuadroTexto 9"/>
          <p:cNvSpPr txBox="1"/>
          <p:nvPr/>
        </p:nvSpPr>
        <p:spPr>
          <a:xfrm>
            <a:off x="8284191" y="723331"/>
            <a:ext cx="1801505" cy="423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2" name="Rectángulo 1"/>
          <p:cNvSpPr/>
          <p:nvPr/>
        </p:nvSpPr>
        <p:spPr>
          <a:xfrm>
            <a:off x="0" y="1369662"/>
            <a:ext cx="118053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latin typeface="Arial Black" panose="020B0A04020102020204" pitchFamily="34" charset="0"/>
              </a:rPr>
              <a:t>Los </a:t>
            </a:r>
            <a:r>
              <a:rPr lang="es-MX" sz="2000" dirty="0">
                <a:latin typeface="Arial Black" panose="020B0A04020102020204" pitchFamily="34" charset="0"/>
              </a:rPr>
              <a:t>estudiantes logran identificar oraciones unidas por una conjunción copulativa, reconocer nexos que denotan causa-efecto (porque, pues), comparación y temporalidad en oraciones subordinadas, así como también identificar aquellos nexos empleados en secuencias lógicas (primero, segundo, por último) y marcadores de discurso directo</a:t>
            </a:r>
            <a:r>
              <a:rPr lang="es-MX" sz="2000" dirty="0" smtClean="0">
                <a:latin typeface="Arial Black" panose="020B0A04020102020204" pitchFamily="34" charset="0"/>
              </a:rPr>
              <a:t>.</a:t>
            </a:r>
          </a:p>
          <a:p>
            <a:pPr algn="just"/>
            <a:endParaRPr lang="es-MX" sz="2000" dirty="0">
              <a:latin typeface="Arial Black" panose="020B0A04020102020204" pitchFamily="34" charset="0"/>
            </a:endParaRPr>
          </a:p>
          <a:p>
            <a:pPr algn="just"/>
            <a:r>
              <a:rPr lang="es-MX" sz="2000" dirty="0">
                <a:latin typeface="Arial Black" panose="020B0A04020102020204" pitchFamily="34" charset="0"/>
              </a:rPr>
              <a:t>Analizar el lenguaje y registro lingüístico empleado en textos narrativos (literarios e informativos), expositivos y argumentativos, así como identificar las características que tienen algunos recursos </a:t>
            </a:r>
            <a:r>
              <a:rPr lang="es-MX" sz="2000" dirty="0" err="1">
                <a:latin typeface="Arial Black" panose="020B0A04020102020204" pitchFamily="34" charset="0"/>
              </a:rPr>
              <a:t>paratextuales</a:t>
            </a:r>
            <a:r>
              <a:rPr lang="es-MX" sz="2000" dirty="0">
                <a:latin typeface="Arial Black" panose="020B0A04020102020204" pitchFamily="34" charset="0"/>
              </a:rPr>
              <a:t> en textos continuos y </a:t>
            </a:r>
            <a:r>
              <a:rPr lang="es-MX" sz="2000" dirty="0" smtClean="0">
                <a:latin typeface="Arial Black" panose="020B0A04020102020204" pitchFamily="34" charset="0"/>
              </a:rPr>
              <a:t>discontinuos.</a:t>
            </a:r>
          </a:p>
          <a:p>
            <a:pPr algn="just"/>
            <a:endParaRPr lang="es-MX" sz="2000" dirty="0">
              <a:latin typeface="Arial Black" panose="020B0A04020102020204" pitchFamily="34" charset="0"/>
            </a:endParaRPr>
          </a:p>
          <a:p>
            <a:pPr algn="just"/>
            <a:r>
              <a:rPr lang="es-MX" sz="2000" dirty="0">
                <a:latin typeface="Arial Black" panose="020B0A04020102020204" pitchFamily="34" charset="0"/>
              </a:rPr>
              <a:t>Los estudiantes logran identificar y diferenciar la estructura, el contenido y la función de los apartados de un libro e identificar los elementos fundamentales de una referencia bibliográfica.</a:t>
            </a:r>
          </a:p>
          <a:p>
            <a:pPr algn="just"/>
            <a:endParaRPr lang="es-MX" sz="2000" dirty="0">
              <a:latin typeface="Arial Black" panose="020B0A04020102020204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34287" y="226985"/>
            <a:ext cx="6889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ASPECTO: </a:t>
            </a:r>
          </a:p>
          <a:p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Reflexión </a:t>
            </a:r>
            <a:r>
              <a:rPr lang="es-MX" sz="2000" dirty="0">
                <a:solidFill>
                  <a:srgbClr val="660066"/>
                </a:solidFill>
                <a:latin typeface="Arial Black" panose="020B0A04020102020204" pitchFamily="34" charset="0"/>
              </a:rPr>
              <a:t>sobre el sistema de la </a:t>
            </a:r>
            <a:r>
              <a:rPr lang="es-MX" sz="2000" dirty="0" smtClean="0">
                <a:solidFill>
                  <a:srgbClr val="660066"/>
                </a:solidFill>
                <a:latin typeface="Arial Black" panose="020B0A04020102020204" pitchFamily="34" charset="0"/>
              </a:rPr>
              <a:t>lengua.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8561696" y="302187"/>
            <a:ext cx="2538483" cy="64633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3600" dirty="0" smtClean="0">
                <a:solidFill>
                  <a:srgbClr val="800000"/>
                </a:solidFill>
                <a:latin typeface="Arial Black" panose="020B0A04020102020204" pitchFamily="34" charset="0"/>
              </a:rPr>
              <a:t>NIVEL 4 </a:t>
            </a:r>
            <a:endParaRPr lang="es-MX" sz="3600" dirty="0">
              <a:solidFill>
                <a:srgbClr val="8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06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0" y="6504637"/>
            <a:ext cx="12192000" cy="353363"/>
            <a:chOff x="0" y="6504637"/>
            <a:chExt cx="12192000" cy="353363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0" y="6504641"/>
              <a:ext cx="2761397" cy="353359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2761397" y="6504640"/>
              <a:ext cx="2761397" cy="353359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9430603" y="6504637"/>
              <a:ext cx="2761397" cy="353359"/>
            </a:xfrm>
            <a:prstGeom prst="rect">
              <a:avLst/>
            </a:prstGeom>
          </p:spPr>
        </p:pic>
        <p:pic>
          <p:nvPicPr>
            <p:cNvPr id="7" name="Imagen 6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8256895" y="6504638"/>
              <a:ext cx="2761397" cy="353359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2"/>
            <a:srcRect l="33672" t="58536" r="33601" b="29524"/>
            <a:stretch/>
          </p:blipFill>
          <p:spPr>
            <a:xfrm>
              <a:off x="5522794" y="6504639"/>
              <a:ext cx="2761397" cy="353359"/>
            </a:xfrm>
            <a:prstGeom prst="rect">
              <a:avLst/>
            </a:prstGeom>
          </p:spPr>
        </p:pic>
      </p:grpSp>
      <p:sp>
        <p:nvSpPr>
          <p:cNvPr id="10" name="CuadroTexto 9"/>
          <p:cNvSpPr txBox="1"/>
          <p:nvPr/>
        </p:nvSpPr>
        <p:spPr>
          <a:xfrm>
            <a:off x="8284191" y="723331"/>
            <a:ext cx="1801505" cy="423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12" name="CuadroTexto 11"/>
          <p:cNvSpPr txBox="1"/>
          <p:nvPr/>
        </p:nvSpPr>
        <p:spPr>
          <a:xfrm>
            <a:off x="8284191" y="327546"/>
            <a:ext cx="1924334" cy="3957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20980" t="17304" r="22168" b="9935"/>
          <a:stretch/>
        </p:blipFill>
        <p:spPr>
          <a:xfrm>
            <a:off x="941700" y="136480"/>
            <a:ext cx="10294960" cy="636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33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1501</TotalTime>
  <Words>1294</Words>
  <Application>Microsoft Office PowerPoint</Application>
  <PresentationFormat>Panorámica</PresentationFormat>
  <Paragraphs>243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8" baseType="lpstr">
      <vt:lpstr>Arial</vt:lpstr>
      <vt:lpstr>Arial Black</vt:lpstr>
      <vt:lpstr>Arial Narrow</vt:lpstr>
      <vt:lpstr>Bahnschrift</vt:lpstr>
      <vt:lpstr>Calibri</vt:lpstr>
      <vt:lpstr>Calibri Light</vt:lpstr>
      <vt:lpstr>Modern No. 20</vt:lpstr>
      <vt:lpstr>Monotype Corsiva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RICARDO LÓPEZ FRIAS</dc:creator>
  <cp:lastModifiedBy>RICARDO LÓPEZ FRIAS</cp:lastModifiedBy>
  <cp:revision>109</cp:revision>
  <dcterms:created xsi:type="dcterms:W3CDTF">2019-05-28T04:46:22Z</dcterms:created>
  <dcterms:modified xsi:type="dcterms:W3CDTF">2019-06-29T13:03:26Z</dcterms:modified>
</cp:coreProperties>
</file>