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7" r:id="rId2"/>
    <p:sldId id="258" r:id="rId3"/>
    <p:sldId id="259" r:id="rId4"/>
    <p:sldId id="267" r:id="rId5"/>
    <p:sldId id="256" r:id="rId6"/>
    <p:sldId id="260" r:id="rId7"/>
    <p:sldId id="274" r:id="rId8"/>
    <p:sldId id="275" r:id="rId9"/>
    <p:sldId id="277" r:id="rId10"/>
    <p:sldId id="278" r:id="rId11"/>
    <p:sldId id="280" r:id="rId12"/>
  </p:sldIdLst>
  <p:sldSz cx="12192000" cy="6858000"/>
  <p:notesSz cx="9874250" cy="6797675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76" autoAdjust="0"/>
    <p:restoredTop sz="94660"/>
  </p:normalViewPr>
  <p:slideViewPr>
    <p:cSldViewPr snapToGrid="0">
      <p:cViewPr varScale="1">
        <p:scale>
          <a:sx n="57" d="100"/>
          <a:sy n="57" d="100"/>
        </p:scale>
        <p:origin x="713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DE6E4-AB95-4DED-8D71-CB0FC1109CF8}" type="datetimeFigureOut">
              <a:rPr lang="es-MX" smtClean="0"/>
              <a:t>08/01/2020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1163-285C-43E8-BA2E-BA6979735C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8784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DE6E4-AB95-4DED-8D71-CB0FC1109CF8}" type="datetimeFigureOut">
              <a:rPr lang="es-MX" smtClean="0"/>
              <a:t>08/01/2020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1163-285C-43E8-BA2E-BA6979735C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406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DE6E4-AB95-4DED-8D71-CB0FC1109CF8}" type="datetimeFigureOut">
              <a:rPr lang="es-MX" smtClean="0"/>
              <a:t>08/01/2020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1163-285C-43E8-BA2E-BA6979735C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4332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DE6E4-AB95-4DED-8D71-CB0FC1109CF8}" type="datetimeFigureOut">
              <a:rPr lang="es-MX" smtClean="0"/>
              <a:t>08/01/2020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1163-285C-43E8-BA2E-BA6979735C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1397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DE6E4-AB95-4DED-8D71-CB0FC1109CF8}" type="datetimeFigureOut">
              <a:rPr lang="es-MX" smtClean="0"/>
              <a:t>08/01/2020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1163-285C-43E8-BA2E-BA6979735C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3544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DE6E4-AB95-4DED-8D71-CB0FC1109CF8}" type="datetimeFigureOut">
              <a:rPr lang="es-MX" smtClean="0"/>
              <a:t>08/01/2020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1163-285C-43E8-BA2E-BA6979735C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2500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DE6E4-AB95-4DED-8D71-CB0FC1109CF8}" type="datetimeFigureOut">
              <a:rPr lang="es-MX" smtClean="0"/>
              <a:t>08/01/2020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1163-285C-43E8-BA2E-BA6979735C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9842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DE6E4-AB95-4DED-8D71-CB0FC1109CF8}" type="datetimeFigureOut">
              <a:rPr lang="es-MX" smtClean="0"/>
              <a:t>08/01/2020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1163-285C-43E8-BA2E-BA6979735C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5106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DE6E4-AB95-4DED-8D71-CB0FC1109CF8}" type="datetimeFigureOut">
              <a:rPr lang="es-MX" smtClean="0"/>
              <a:t>08/01/2020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1163-285C-43E8-BA2E-BA6979735C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8481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DE6E4-AB95-4DED-8D71-CB0FC1109CF8}" type="datetimeFigureOut">
              <a:rPr lang="es-MX" smtClean="0"/>
              <a:t>08/01/2020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1163-285C-43E8-BA2E-BA6979735C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194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DE6E4-AB95-4DED-8D71-CB0FC1109CF8}" type="datetimeFigureOut">
              <a:rPr lang="es-MX" smtClean="0"/>
              <a:t>08/01/2020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1163-285C-43E8-BA2E-BA6979735C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2316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DE6E4-AB95-4DED-8D71-CB0FC1109CF8}" type="datetimeFigureOut">
              <a:rPr lang="es-MX" smtClean="0"/>
              <a:t>08/01/2020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01163-285C-43E8-BA2E-BA6979735C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7946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77750" y="4573551"/>
            <a:ext cx="7229475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prstMaterial="metal">
              <a:extrusionClr>
                <a:schemeClr val="accent4"/>
              </a:extrusionClr>
            </a:sp3d>
          </a:bodyPr>
          <a:lstStyle/>
          <a:p>
            <a:pPr algn="ctr"/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REGISTRO ESTATAL DE AGENTES INMOBILIARIOS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484" y="931187"/>
            <a:ext cx="5580208" cy="332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85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007106"/>
              </p:ext>
            </p:extLst>
          </p:nvPr>
        </p:nvGraphicFramePr>
        <p:xfrm>
          <a:off x="963147" y="343779"/>
          <a:ext cx="8028446" cy="5878989"/>
        </p:xfrm>
        <a:graphic>
          <a:graphicData uri="http://schemas.openxmlformats.org/drawingml/2006/table">
            <a:tbl>
              <a:tblPr/>
              <a:tblGrid>
                <a:gridCol w="14170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760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376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425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550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7183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RELACIÓN DE AGENTES INMOBILIARIOS EN EL ESTADO DE TABASCO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831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NOMBRE DEL OPERADOR INMOBILIARIO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Nº DE LICENCIA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FECHA DE INICIO DE OPERACIÓN DE LA LICENCIA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LICENCIAS  VIGENTES </a:t>
                      </a:r>
                      <a:r>
                        <a:rPr lang="es-MX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36245">
                <a:tc>
                  <a:txBody>
                    <a:bodyPr/>
                    <a:lstStyle/>
                    <a:p>
                      <a:pPr algn="ctr" rtl="0" fontAlgn="ctr"/>
                      <a:endParaRPr lang="pt-BR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ÁGUILA TABASCO S.A. DE C.V. </a:t>
                      </a:r>
                    </a:p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(TOP INMOBILIARIA)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SEDEC/066/2019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DE NOVIEMBRE DE 2019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05/11/19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49251">
                <a:tc>
                  <a:txBody>
                    <a:bodyPr/>
                    <a:lstStyle/>
                    <a:p>
                      <a:pPr algn="ctr" rtl="0" fontAlgn="ctr"/>
                      <a:endParaRPr lang="pt-BR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RUBÉN RODRÍGUEZ  MARTÍNEZ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SDET/044/2015</a:t>
                      </a:r>
                    </a:p>
                    <a:p>
                      <a:pPr algn="ctr" fontAlgn="ctr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 DE JUNIO DE 2015</a:t>
                      </a:r>
                    </a:p>
                    <a:p>
                      <a:pPr algn="ctr" fontAlgn="ctr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12/11/19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66674">
                <a:tc>
                  <a:txBody>
                    <a:bodyPr/>
                    <a:lstStyle/>
                    <a:p>
                      <a:pPr algn="ctr" rtl="0" fontAlgn="ctr"/>
                      <a:endParaRPr lang="pt-BR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MARIA EUGENIA ALAMÁN MOYA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SEDECO/LOI/025/2012</a:t>
                      </a:r>
                    </a:p>
                    <a:p>
                      <a:pPr algn="ctr" fontAlgn="ctr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 AGOSTO DE 2012</a:t>
                      </a:r>
                    </a:p>
                    <a:p>
                      <a:pPr algn="ctr" fontAlgn="ctr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14/11/19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6674">
                <a:tc>
                  <a:txBody>
                    <a:bodyPr/>
                    <a:lstStyle/>
                    <a:p>
                      <a:pPr algn="ctr" rtl="0" fontAlgn="ctr"/>
                      <a:endParaRPr lang="pt-BR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YESSENIA SUGEY MENDOZA MORALES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SEDEC/067/2019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 DE NOVIEMBRE DE 2019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26/11/19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09073451"/>
                  </a:ext>
                </a:extLst>
              </a:tr>
            </a:tbl>
          </a:graphicData>
        </a:graphic>
      </p:graphicFrame>
      <p:pic>
        <p:nvPicPr>
          <p:cNvPr id="9" name="Imagen 10" descr="C:\Users\SDETLANIX\Desktop\logo top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16" y="1515035"/>
            <a:ext cx="1328308" cy="110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C:\Users\Mirna Rosario\Documents\licencias 2015\fotos digitalizadas\RUBEN RODRIGUEZ MARTINEZ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"/>
          <a:stretch/>
        </p:blipFill>
        <p:spPr bwMode="auto">
          <a:xfrm>
            <a:off x="1120588" y="2707570"/>
            <a:ext cx="1111624" cy="11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52" y="4022979"/>
            <a:ext cx="1229696" cy="952455"/>
          </a:xfrm>
          <a:prstGeom prst="rect">
            <a:avLst/>
          </a:prstGeom>
        </p:spPr>
      </p:pic>
      <p:pic>
        <p:nvPicPr>
          <p:cNvPr id="12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69" y="5213261"/>
            <a:ext cx="1279002" cy="91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1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52134"/>
              </p:ext>
            </p:extLst>
          </p:nvPr>
        </p:nvGraphicFramePr>
        <p:xfrm>
          <a:off x="977152" y="343779"/>
          <a:ext cx="8014440" cy="5814974"/>
        </p:xfrm>
        <a:graphic>
          <a:graphicData uri="http://schemas.openxmlformats.org/drawingml/2006/table">
            <a:tbl>
              <a:tblPr/>
              <a:tblGrid>
                <a:gridCol w="14030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760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376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425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550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7183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RELACIÓN DE AGENTES INMOBILIARIOS EN EL ESTADO DE TABASCO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831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NOMBRE DEL OPERADOR INMOBILIARIO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Nº DE LICENCIA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FECHA DE INICIO DE OPERACIÓN DE LA LICENCIA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LICENCIAS  VIGENTES </a:t>
                      </a:r>
                      <a:r>
                        <a:rPr lang="es-MX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36245">
                <a:tc>
                  <a:txBody>
                    <a:bodyPr/>
                    <a:lstStyle/>
                    <a:p>
                      <a:pPr algn="ctr" rtl="0" fontAlgn="ctr"/>
                      <a:endParaRPr lang="pt-BR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DOLORES MARCELA BATISTA FUENTES 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SEDECO/LOI/017/2012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02 DE MAYO DE 2012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02/12/19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49251">
                <a:tc>
                  <a:txBody>
                    <a:bodyPr/>
                    <a:lstStyle/>
                    <a:p>
                      <a:pPr algn="ctr" rtl="0" fontAlgn="ctr"/>
                      <a:endParaRPr lang="pt-BR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JOEL LÓPEZ CASTILLO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SEDEC/068/2019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DE DICIEMBRE DE 2019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10/12/19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666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dirty="0" smtClean="0">
                          <a:solidFill>
                            <a:srgbClr val="C00000"/>
                          </a:solidFill>
                        </a:rPr>
                        <a:t>HR AQUIMAR,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dirty="0" smtClean="0">
                          <a:solidFill>
                            <a:srgbClr val="C00000"/>
                          </a:solidFill>
                        </a:rPr>
                        <a:t>S. A. DE C. V</a:t>
                      </a:r>
                      <a:r>
                        <a:rPr lang="es-ES" sz="1200" b="1" dirty="0" smtClean="0">
                          <a:solidFill>
                            <a:srgbClr val="C00000"/>
                          </a:solidFill>
                        </a:rPr>
                        <a:t>.</a:t>
                      </a:r>
                    </a:p>
                    <a:p>
                      <a:pPr algn="ctr" rtl="0" fontAlgn="ctr"/>
                      <a:endParaRPr lang="pt-BR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HR AQUIMAR S.A. DE C.V.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SDET/052/2017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 DE DICIEMBRE DE 2017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Calibri" pitchFamily="34" charset="0"/>
                          <a:cs typeface="Calibri" pitchFamily="34" charset="0"/>
                        </a:rPr>
                        <a:t>19/12/19</a:t>
                      </a:r>
                      <a:endParaRPr lang="es-MX" sz="11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2659">
                <a:tc>
                  <a:txBody>
                    <a:bodyPr/>
                    <a:lstStyle/>
                    <a:p>
                      <a:pPr algn="ctr" rtl="0" fontAlgn="ctr"/>
                      <a:endParaRPr lang="pt-BR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WENDY SUSANA MARTÍNEZ HABIB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SDET/051/2017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 DE DICIEMBRE DE 2017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19/12/2019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09073451"/>
                  </a:ext>
                </a:extLst>
              </a:tr>
            </a:tbl>
          </a:graphicData>
        </a:graphic>
      </p:graphicFrame>
      <p:pic>
        <p:nvPicPr>
          <p:cNvPr id="7" name="Picture 3" descr="C:\Users\Mirna Rosario\Documents\LICENCIAS IMPRIMIR\licencias 2015\fotos digitalizadas\fotos digitalizadas\fotos digitalizadas\DOLORES BATISTA NUEV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29" y="1568822"/>
            <a:ext cx="1156447" cy="105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17" y="2842441"/>
            <a:ext cx="1353670" cy="985987"/>
          </a:xfrm>
          <a:prstGeom prst="rect">
            <a:avLst/>
          </a:prstGeom>
        </p:spPr>
      </p:pic>
      <p:pic>
        <p:nvPicPr>
          <p:cNvPr id="13" name="12 Imagen" descr="F:\SDET\Wendy Habib Infantil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" t="8196" r="7758"/>
          <a:stretch/>
        </p:blipFill>
        <p:spPr bwMode="auto">
          <a:xfrm>
            <a:off x="1093694" y="5235388"/>
            <a:ext cx="1147482" cy="8674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332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4438"/>
            <a:ext cx="5584380" cy="561647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252666" y="500050"/>
            <a:ext cx="7229475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prstMaterial="metal">
              <a:extrusionClr>
                <a:schemeClr val="accent4"/>
              </a:extrusionClr>
            </a:sp3d>
          </a:bodyPr>
          <a:lstStyle/>
          <a:p>
            <a:pPr algn="ctr"/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PROCESO DE REGISTRO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459143" y="1199844"/>
            <a:ext cx="7200899" cy="5616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MX" sz="1200" dirty="0">
                <a:solidFill>
                  <a:prstClr val="black"/>
                </a:solidFill>
                <a:latin typeface="Trebuchet MS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Solicitud de Inscripción persona física o moral (única vez).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MX" sz="1200" dirty="0"/>
              <a:t>Copia de Identificación oficial vigente con fotografía.</a:t>
            </a:r>
            <a:endParaRPr lang="es-ES" sz="1200" dirty="0"/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MX" sz="1200" dirty="0"/>
              <a:t>Precisar y acreditar la ubicación de su domicilio actualizado.</a:t>
            </a:r>
            <a:endParaRPr lang="es-ES" sz="120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ES" sz="1200" dirty="0"/>
              <a:t>Presentar constancia de registro ante la PROFECO del Contrato de Adhesión.</a:t>
            </a:r>
            <a:endParaRPr lang="es-MX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MX" sz="1200" dirty="0"/>
              <a:t>Carta de aceptación a cumplir los Programas de Capacitación y Actualización en materia de Operaciones Inmobiliarias.</a:t>
            </a:r>
            <a:endParaRPr lang="es-ES" sz="1200" dirty="0"/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MX" sz="1200" dirty="0"/>
              <a:t>Acreditar su registro ante las autoridades fiscales correspondientes.</a:t>
            </a:r>
            <a:endParaRPr lang="es-ES" sz="1200" dirty="0"/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MX" sz="1200" dirty="0"/>
              <a:t>No contar con antecedentes penales con motivo de la comisión de los delitos patrimoniales .</a:t>
            </a:r>
            <a:endParaRPr lang="es-ES" sz="1200" dirty="0"/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MX" sz="1200" dirty="0"/>
              <a:t>Copia del Acta Constitutiva (persona moral).</a:t>
            </a:r>
            <a:endParaRPr lang="es-ES" sz="1200" dirty="0"/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MX" sz="1200" dirty="0"/>
              <a:t>Acreditar su experiencia y conocimientos en operaciones de corretaje o intermediación inmobiliaria; (Diploma de Capacitación mínimo 30  horas).</a:t>
            </a:r>
            <a:endParaRPr lang="es-ES" sz="1200" dirty="0"/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MX" sz="1200" dirty="0"/>
              <a:t>Identificación oficial vigente con fotografía del representante legal.</a:t>
            </a:r>
            <a:endParaRPr lang="es-ES" sz="1200" dirty="0"/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MX" sz="1200" dirty="0"/>
              <a:t>Poder notarial del representante legal certificada.</a:t>
            </a:r>
            <a:endParaRPr lang="es-ES" sz="1200" dirty="0"/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MX" sz="1200" dirty="0" err="1"/>
              <a:t>Acreditamiento</a:t>
            </a:r>
            <a:r>
              <a:rPr lang="es-MX" sz="1200" dirty="0"/>
              <a:t> del representante legal de su experiencia y conocimientos en operaciones de corretaje o intermediación inmobiliaria; (Capacitación  mínimo 30 horas).</a:t>
            </a:r>
            <a:endParaRPr lang="es-ES" sz="1200" dirty="0"/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MX" sz="1200" dirty="0"/>
              <a:t>Carta de no antecedentes penales y en materia de delitos de carácter patrimonial (representante legal de la empresa).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MX" sz="1200" dirty="0"/>
              <a:t>Entregar una foto tamaño infantil a color o blanco y negro digitalizada.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200" b="1" dirty="0"/>
              <a:t>                     LA LICENCIA INMOBILIARIA  TIENE VIGENCIA DE 1 AÑO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s-MX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65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4438"/>
            <a:ext cx="5584380" cy="561647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411506" y="514346"/>
            <a:ext cx="6006352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prstMaterial="metal">
              <a:extrusionClr>
                <a:schemeClr val="accent4"/>
              </a:extrusionClr>
            </a:sp3d>
          </a:bodyPr>
          <a:lstStyle/>
          <a:p>
            <a:pPr algn="ctr"/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REQUISITOS PARA REVALIDACIÓN DE LICENCIA INMOBILIARIA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864658" y="1622611"/>
            <a:ext cx="7252447" cy="3013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E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Presentar la Carta de Bajo Protesta de Decir Verdad, proporcionada por la Secretaría para el  Desarrollo Económico y la Competitividad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E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Copia de la Constancia de Inscripción. (Licencia)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E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Presentar documento membretado donde se acredite haber cumplido y asistido a los cursos de capacitación obligatorios; teniendo una duración cuando menos de treinta horas efectivas, copia de Identificación oficial vigente con fotografía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873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4438"/>
            <a:ext cx="5584380" cy="561647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653264" y="897514"/>
            <a:ext cx="6427694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prstMaterial="metal">
              <a:extrusionClr>
                <a:schemeClr val="accent4"/>
              </a:extrusionClr>
            </a:sp3d>
          </a:bodyPr>
          <a:lstStyle/>
          <a:p>
            <a:pPr algn="ctr"/>
            <a:r>
              <a:rPr lang="es-MX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REVALIDACIÓN DE LICENCIA INMOBILIARIA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178712" y="1965584"/>
            <a:ext cx="7225552" cy="3294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MX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inscripción en el Registro deberá revalidarse </a:t>
            </a:r>
            <a:r>
              <a:rPr lang="es-MX" sz="1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según fecha vencida de la Licencia de cada año, </a:t>
            </a:r>
            <a:r>
              <a:rPr lang="es-MX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el que los Agentes Inmobiliarios presentarán ante la Dirección de Fomento a la Micro, Pequeña y Mediana Empresa (</a:t>
            </a:r>
            <a:r>
              <a:rPr lang="es-MX" sz="14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Dfmipyme</a:t>
            </a:r>
            <a:r>
              <a:rPr lang="es-MX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de la Secretaría para el Desarrollo Económico y la Competitividad, los requisitos  </a:t>
            </a:r>
            <a:r>
              <a:rPr lang="es-MX" sz="1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correspondientes </a:t>
            </a:r>
            <a:r>
              <a:rPr lang="es-MX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los documentos que marca el </a:t>
            </a:r>
            <a:r>
              <a:rPr lang="es-MX" sz="1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Articulo 10 del Reglamento de la Ley de Operaciones Inmobiliarias de Tabasco.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MX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Cumplidos los anteriores requisitos, la Dirección de </a:t>
            </a:r>
            <a:r>
              <a:rPr lang="es-MX" sz="14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Dfmipyme</a:t>
            </a:r>
            <a:r>
              <a:rPr lang="es-MX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procederá a la revalidación del Registro y expedirá la constancia correspondiente. Lo anterior, sin perjuicio de la Facultad de la Secretaría de realizar visitas de inspección única y exclusivamente para constatar que el Agente Inmobiliario cumpla con los requisitos establecidos en la Ley.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MX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incumplimiento de las disposiciones de esta Ley y de su Reglamento por parte de los Agentes Inmobiliarios con Registro y de las personas que se ostenten como tales sin serlo, dará lugar previo procedimiento establecido por la Dirección de Asuntos Jurídicos de la Secretaría. </a:t>
            </a:r>
            <a:r>
              <a:rPr lang="es-MX" sz="1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Articulo 17 y 18 de la Ley de Operaciones Inmobiliarias de Tabasco</a:t>
            </a:r>
            <a:r>
              <a:rPr lang="es-MX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9869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4438"/>
            <a:ext cx="5584380" cy="5616474"/>
          </a:xfrm>
          <a:prstGeom prst="rect">
            <a:avLst/>
          </a:prstGeom>
        </p:spPr>
      </p:pic>
      <p:grpSp>
        <p:nvGrpSpPr>
          <p:cNvPr id="50" name="Grupo 49"/>
          <p:cNvGrpSpPr/>
          <p:nvPr/>
        </p:nvGrpSpPr>
        <p:grpSpPr>
          <a:xfrm>
            <a:off x="2116499" y="1239173"/>
            <a:ext cx="7133997" cy="5552496"/>
            <a:chOff x="552139" y="-123832"/>
            <a:chExt cx="7082238" cy="6701698"/>
          </a:xfrm>
        </p:grpSpPr>
        <p:grpSp>
          <p:nvGrpSpPr>
            <p:cNvPr id="47" name="Grupo 46"/>
            <p:cNvGrpSpPr/>
            <p:nvPr/>
          </p:nvGrpSpPr>
          <p:grpSpPr>
            <a:xfrm>
              <a:off x="552139" y="-123832"/>
              <a:ext cx="6391587" cy="6701698"/>
              <a:chOff x="552139" y="-123832"/>
              <a:chExt cx="6391587" cy="6701698"/>
            </a:xfrm>
          </p:grpSpPr>
          <p:sp>
            <p:nvSpPr>
              <p:cNvPr id="24" name="Proceso alternativo 23"/>
              <p:cNvSpPr/>
              <p:nvPr/>
            </p:nvSpPr>
            <p:spPr>
              <a:xfrm>
                <a:off x="2513207" y="-123832"/>
                <a:ext cx="2479129" cy="962031"/>
              </a:xfrm>
              <a:prstGeom prst="flowChartAlternateProcess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600" dirty="0">
                    <a:solidFill>
                      <a:schemeClr val="tx1"/>
                    </a:solidFill>
                  </a:rPr>
                  <a:t>Periodo de renovación y registro según fecha  vencida.</a:t>
                </a:r>
                <a:endParaRPr lang="es-MX" sz="1600" dirty="0"/>
              </a:p>
            </p:txBody>
          </p:sp>
          <p:grpSp>
            <p:nvGrpSpPr>
              <p:cNvPr id="46" name="Grupo 45"/>
              <p:cNvGrpSpPr/>
              <p:nvPr/>
            </p:nvGrpSpPr>
            <p:grpSpPr>
              <a:xfrm>
                <a:off x="552139" y="838199"/>
                <a:ext cx="6391587" cy="5739667"/>
                <a:chOff x="552139" y="838199"/>
                <a:chExt cx="6391587" cy="5739667"/>
              </a:xfrm>
            </p:grpSpPr>
            <p:sp>
              <p:nvSpPr>
                <p:cNvPr id="4" name="Proceso 3"/>
                <p:cNvSpPr/>
                <p:nvPr/>
              </p:nvSpPr>
              <p:spPr>
                <a:xfrm>
                  <a:off x="2787299" y="5443496"/>
                  <a:ext cx="1952493" cy="1134370"/>
                </a:xfrm>
                <a:prstGeom prst="flowChartProcess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MX" sz="1600" dirty="0">
                      <a:solidFill>
                        <a:schemeClr val="tx1"/>
                      </a:solidFill>
                    </a:rPr>
                    <a:t>Entrega de la licencia con  vigencia de 1 año.</a:t>
                  </a:r>
                </a:p>
              </p:txBody>
            </p:sp>
            <p:sp>
              <p:nvSpPr>
                <p:cNvPr id="5" name="Proceso 4"/>
                <p:cNvSpPr/>
                <p:nvPr/>
              </p:nvSpPr>
              <p:spPr>
                <a:xfrm>
                  <a:off x="2692138" y="2305209"/>
                  <a:ext cx="2280001" cy="1276138"/>
                </a:xfrm>
                <a:prstGeom prst="flowChartProcess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MX" sz="1600" dirty="0">
                      <a:solidFill>
                        <a:schemeClr val="tx1"/>
                      </a:solidFill>
                    </a:rPr>
                    <a:t>Entrega de documentación en las oficinas de la SEDEC.</a:t>
                  </a:r>
                </a:p>
              </p:txBody>
            </p:sp>
            <p:sp>
              <p:nvSpPr>
                <p:cNvPr id="6" name="Proceso 5"/>
                <p:cNvSpPr/>
                <p:nvPr/>
              </p:nvSpPr>
              <p:spPr>
                <a:xfrm>
                  <a:off x="3055453" y="4010241"/>
                  <a:ext cx="1360833" cy="857043"/>
                </a:xfrm>
                <a:prstGeom prst="flowChartProcess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MX" sz="1600" dirty="0">
                      <a:solidFill>
                        <a:schemeClr val="tx1"/>
                      </a:solidFill>
                    </a:rPr>
                    <a:t>Pago de la Licencia</a:t>
                  </a:r>
                </a:p>
              </p:txBody>
            </p:sp>
            <p:sp>
              <p:nvSpPr>
                <p:cNvPr id="7" name="Proceso 6"/>
                <p:cNvSpPr/>
                <p:nvPr/>
              </p:nvSpPr>
              <p:spPr>
                <a:xfrm>
                  <a:off x="552139" y="1069851"/>
                  <a:ext cx="1615215" cy="857043"/>
                </a:xfrm>
                <a:prstGeom prst="flowChartProcess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MX" sz="1600" dirty="0">
                      <a:solidFill>
                        <a:schemeClr val="tx1"/>
                      </a:solidFill>
                    </a:rPr>
                    <a:t>Solicitud de registro</a:t>
                  </a:r>
                </a:p>
              </p:txBody>
            </p:sp>
            <p:sp>
              <p:nvSpPr>
                <p:cNvPr id="8" name="Proceso 7"/>
                <p:cNvSpPr/>
                <p:nvPr/>
              </p:nvSpPr>
              <p:spPr>
                <a:xfrm>
                  <a:off x="5200650" y="910160"/>
                  <a:ext cx="1743076" cy="994950"/>
                </a:xfrm>
                <a:prstGeom prst="flowChartProcess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MX" sz="1600" dirty="0">
                      <a:solidFill>
                        <a:schemeClr val="tx1"/>
                      </a:solidFill>
                    </a:rPr>
                    <a:t>Revalidación</a:t>
                  </a:r>
                </a:p>
              </p:txBody>
            </p:sp>
            <p:cxnSp>
              <p:nvCxnSpPr>
                <p:cNvPr id="16" name="Conector recto de flecha 15"/>
                <p:cNvCxnSpPr>
                  <a:stCxn id="6" idx="2"/>
                  <a:endCxn id="4" idx="0"/>
                </p:cNvCxnSpPr>
                <p:nvPr/>
              </p:nvCxnSpPr>
              <p:spPr>
                <a:xfrm>
                  <a:off x="3735869" y="4867285"/>
                  <a:ext cx="27677" cy="57621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Conector recto de flecha 34"/>
                <p:cNvCxnSpPr/>
                <p:nvPr/>
              </p:nvCxnSpPr>
              <p:spPr>
                <a:xfrm>
                  <a:off x="3684002" y="1498372"/>
                  <a:ext cx="1516648" cy="181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ector recto de flecha 38"/>
                <p:cNvCxnSpPr>
                  <a:endCxn id="7" idx="3"/>
                </p:cNvCxnSpPr>
                <p:nvPr/>
              </p:nvCxnSpPr>
              <p:spPr>
                <a:xfrm flipH="1">
                  <a:off x="2167354" y="1498372"/>
                  <a:ext cx="1526167" cy="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Conector recto de flecha 42"/>
                <p:cNvCxnSpPr/>
                <p:nvPr/>
              </p:nvCxnSpPr>
              <p:spPr>
                <a:xfrm>
                  <a:off x="3684002" y="838199"/>
                  <a:ext cx="9519" cy="660173"/>
                </a:xfrm>
                <a:prstGeom prst="straightConnector1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Conector recto de flecha 44"/>
                <p:cNvCxnSpPr/>
                <p:nvPr/>
              </p:nvCxnSpPr>
              <p:spPr>
                <a:xfrm>
                  <a:off x="3693522" y="3586291"/>
                  <a:ext cx="3401" cy="35252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" name="Conector recto de flecha 2"/>
            <p:cNvCxnSpPr>
              <a:stCxn id="8" idx="2"/>
            </p:cNvCxnSpPr>
            <p:nvPr/>
          </p:nvCxnSpPr>
          <p:spPr>
            <a:xfrm flipH="1">
              <a:off x="6064370" y="1905110"/>
              <a:ext cx="7818" cy="9674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de flecha 10"/>
            <p:cNvCxnSpPr/>
            <p:nvPr/>
          </p:nvCxnSpPr>
          <p:spPr>
            <a:xfrm flipH="1" flipV="1">
              <a:off x="4972139" y="2812211"/>
              <a:ext cx="1083604" cy="172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de flecha 12"/>
            <p:cNvCxnSpPr>
              <a:stCxn id="7" idx="2"/>
            </p:cNvCxnSpPr>
            <p:nvPr/>
          </p:nvCxnSpPr>
          <p:spPr>
            <a:xfrm flipH="1">
              <a:off x="1354347" y="1926894"/>
              <a:ext cx="5400" cy="9457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de flecha 14"/>
            <p:cNvCxnSpPr/>
            <p:nvPr/>
          </p:nvCxnSpPr>
          <p:spPr>
            <a:xfrm>
              <a:off x="1354347" y="2872596"/>
              <a:ext cx="1337791" cy="275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de flecha 20"/>
            <p:cNvCxnSpPr>
              <a:stCxn id="4" idx="3"/>
            </p:cNvCxnSpPr>
            <p:nvPr/>
          </p:nvCxnSpPr>
          <p:spPr>
            <a:xfrm flipV="1">
              <a:off x="4739792" y="5984943"/>
              <a:ext cx="2894585" cy="257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de flecha 22"/>
            <p:cNvCxnSpPr/>
            <p:nvPr/>
          </p:nvCxnSpPr>
          <p:spPr>
            <a:xfrm flipV="1">
              <a:off x="7625751" y="1414732"/>
              <a:ext cx="8626" cy="464963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de flecha 47"/>
            <p:cNvCxnSpPr>
              <a:endCxn id="8" idx="3"/>
            </p:cNvCxnSpPr>
            <p:nvPr/>
          </p:nvCxnSpPr>
          <p:spPr>
            <a:xfrm flipH="1" flipV="1">
              <a:off x="6943726" y="1407635"/>
              <a:ext cx="690651" cy="709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CuadroTexto 50"/>
          <p:cNvSpPr txBox="1"/>
          <p:nvPr/>
        </p:nvSpPr>
        <p:spPr>
          <a:xfrm>
            <a:off x="1805732" y="251972"/>
            <a:ext cx="7229475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prstMaterial="metal">
              <a:extrusionClr>
                <a:schemeClr val="accent4"/>
              </a:extrusionClr>
            </a:sp3d>
          </a:bodyPr>
          <a:lstStyle/>
          <a:p>
            <a:pPr algn="ctr"/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DIAGRAMA DE OPERACIÓN PARA TRAMITE LICENCIA INMOBILIARIA.</a:t>
            </a:r>
          </a:p>
        </p:txBody>
      </p:sp>
    </p:spTree>
    <p:extLst>
      <p:ext uri="{BB962C8B-B14F-4D97-AF65-F5344CB8AC3E}">
        <p14:creationId xmlns:p14="http://schemas.microsoft.com/office/powerpoint/2010/main" val="274706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4438"/>
            <a:ext cx="5584380" cy="561647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258625" y="475019"/>
            <a:ext cx="6651509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prstMaterial="metal">
              <a:extrusionClr>
                <a:schemeClr val="accent4"/>
              </a:extrusionClr>
            </a:sp3d>
          </a:bodyPr>
          <a:lstStyle/>
          <a:p>
            <a:pPr algn="ctr"/>
            <a:r>
              <a:rPr lang="es-MX" sz="2400" b="1" dirty="0"/>
              <a:t>INFORMACIÓN EN PÁGINA OFICIAL EN INTERNET DE  </a:t>
            </a:r>
            <a:r>
              <a:rPr lang="es-MX" sz="2400" b="1"/>
              <a:t>LA  SEDEC.</a:t>
            </a:r>
            <a:endParaRPr lang="es-MX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457282" y="1588932"/>
            <a:ext cx="7229475" cy="4867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Formato de Cédula de Registro persona física o moral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Formato Carta de Aceptación para persona física o moral.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Reglamento de Agencias  Inmobiliarias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Ley de Operaciones inmobiliarias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Requisitos para revalidación de licencias inmobiliarias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Requisitos para tramite de licencia inmobiliaria por primera vez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Diagrama de Flujo de operación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Datos de contacto en SEDEC: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Responsable; Lic. Fabiola del Carmen Vázquez Méndez</a:t>
            </a:r>
            <a:b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Email: fabiolacvazquezmendez@hotmail.com</a:t>
            </a:r>
            <a:b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Ing. Velino </a:t>
            </a:r>
            <a:r>
              <a:rPr lang="pt-BR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Cantoral</a:t>
            </a: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López</a:t>
            </a:r>
            <a:b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pt-BR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Email</a:t>
            </a: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velino57@hotmail.com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Edificio: Centro Administrativo de Gobierno Av. Paseo Tabasco #1504</a:t>
            </a:r>
            <a:b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Col. Tabasco 2000 Villahermosa, Tabasco Centro</a:t>
            </a:r>
            <a:b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C.P. 86035 Tabasco, México</a:t>
            </a:r>
            <a:b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Tels. (993) 3 10 97 50 Ext. 48122</a:t>
            </a:r>
            <a:endParaRPr lang="es-MX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89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182046"/>
              </p:ext>
            </p:extLst>
          </p:nvPr>
        </p:nvGraphicFramePr>
        <p:xfrm>
          <a:off x="963147" y="343779"/>
          <a:ext cx="8028446" cy="5187445"/>
        </p:xfrm>
        <a:graphic>
          <a:graphicData uri="http://schemas.openxmlformats.org/drawingml/2006/table">
            <a:tbl>
              <a:tblPr/>
              <a:tblGrid>
                <a:gridCol w="14170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760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376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5196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4567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7183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RELACIÓN DE AGENTES INMOBILIARIOS EN EL ESTADO DE TABASCO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831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NOMBRE DEL OPERADOR INMOBILIARIO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Nº DE LICENCIA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FECHA DE INICIO DE OPERACIÓN DE LA LICENCIA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LICENCIAS  VIGENTES </a:t>
                      </a:r>
                      <a:r>
                        <a:rPr lang="es-MX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33789">
                <a:tc>
                  <a:txBody>
                    <a:bodyPr/>
                    <a:lstStyle/>
                    <a:p>
                      <a:pPr algn="ctr" rtl="0" fontAlgn="ctr"/>
                      <a:endParaRPr lang="pt-BR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</a:t>
                      </a:r>
                      <a:endParaRPr lang="es-E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MANUEL CRUZ PÉREZ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es-E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SDET/047/2016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FEBRERO DE 2016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8/04/2019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04734">
                <a:tc>
                  <a:txBody>
                    <a:bodyPr/>
                    <a:lstStyle/>
                    <a:p>
                      <a:pPr algn="ctr" rtl="0" fontAlgn="ctr"/>
                      <a:endParaRPr lang="pt-BR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FRANCISCO DE LA TORRE CASTILLO 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SEDECO/LOI/021/2012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02 DE MAYO DE 2012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24/04/2019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13012">
                <a:tc>
                  <a:txBody>
                    <a:bodyPr/>
                    <a:lstStyle/>
                    <a:p>
                      <a:pPr algn="ctr" rtl="0" fontAlgn="ctr"/>
                      <a:endParaRPr lang="pt-BR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JAVIER GONZÁLEZ GÓMEZ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SEDEC/061/2019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  <a:r>
                        <a:rPr lang="es-MX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MAYO DE 2019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28/05/2019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075765">
                <a:tc>
                  <a:txBody>
                    <a:bodyPr/>
                    <a:lstStyle/>
                    <a:p>
                      <a:pPr algn="ctr" rtl="0" fontAlgn="ctr"/>
                      <a:endParaRPr lang="pt-BR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MARIA SOLEDAD HERNÁNDEZ BULOS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SEDEC/062/2019</a:t>
                      </a:r>
                    </a:p>
                    <a:p>
                      <a:pPr algn="l" fontAlgn="ctr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  <a:r>
                        <a:rPr lang="es-MX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MAYO DE 2019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28/05/2019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604" y="1556967"/>
            <a:ext cx="1080036" cy="86075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604" y="2573357"/>
            <a:ext cx="1047839" cy="84848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3352" y="3502529"/>
            <a:ext cx="1112234" cy="83992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5803" y="4518509"/>
            <a:ext cx="1015837" cy="95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99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853357"/>
              </p:ext>
            </p:extLst>
          </p:nvPr>
        </p:nvGraphicFramePr>
        <p:xfrm>
          <a:off x="963147" y="343779"/>
          <a:ext cx="8028446" cy="5503416"/>
        </p:xfrm>
        <a:graphic>
          <a:graphicData uri="http://schemas.openxmlformats.org/drawingml/2006/table">
            <a:tbl>
              <a:tblPr/>
              <a:tblGrid>
                <a:gridCol w="14170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760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376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5196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4567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7183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RELACIÓN DE AGENTES INMOBILIARIOS EN EL ESTADO DE TABASCO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831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NOMBRE DEL OPERADOR INMOBILIARIO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Nº DE LICENCIA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FECHA DE INICIO DE OPERACIÓN DE LA LICENCIA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LICENCIAS  VIGENTES </a:t>
                      </a:r>
                      <a:r>
                        <a:rPr lang="es-MX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33789">
                <a:tc>
                  <a:txBody>
                    <a:bodyPr/>
                    <a:lstStyle/>
                    <a:p>
                      <a:pPr algn="ctr" rtl="0" fontAlgn="ctr"/>
                      <a:endParaRPr lang="pt-BR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GRUPO CONSTRUCTOR GORI  S. A. DE C. V. 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SDET/050/2017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31 DE MAYO DE 2017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21/06/2019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37007">
                <a:tc>
                  <a:txBody>
                    <a:bodyPr/>
                    <a:lstStyle/>
                    <a:p>
                      <a:pPr algn="ctr" rtl="0" fontAlgn="ctr"/>
                      <a:endParaRPr lang="pt-BR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MARIA SONIA GUZMÁN RAMÍREZ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SEDECO/L01/018/2012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02 DE MAYO DE 2012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21/06/2019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00498">
                <a:tc>
                  <a:txBody>
                    <a:bodyPr/>
                    <a:lstStyle/>
                    <a:p>
                      <a:pPr algn="ctr" rtl="0" fontAlgn="ctr"/>
                      <a:endParaRPr lang="pt-BR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REYNA VERÓNICA JUÁREZ LEÓN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SDET/041/2014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 DE DICIEMBRE DE 2014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12/08/2019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71977">
                <a:tc>
                  <a:txBody>
                    <a:bodyPr/>
                    <a:lstStyle/>
                    <a:p>
                      <a:pPr algn="ctr" rtl="0" fontAlgn="ctr"/>
                      <a:endParaRPr lang="pt-BR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TILA DEL CARMEN CELORIO </a:t>
                      </a:r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MÉNDEZ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SEDEC/063/2019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 DE AGOSTO DE 2019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20/08/2019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9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597" y="2502297"/>
            <a:ext cx="1142475" cy="895327"/>
          </a:xfrm>
          <a:prstGeom prst="rect">
            <a:avLst/>
          </a:prstGeom>
        </p:spPr>
      </p:pic>
      <p:pic>
        <p:nvPicPr>
          <p:cNvPr id="10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597" y="1616075"/>
            <a:ext cx="1142475" cy="766517"/>
          </a:xfrm>
          <a:prstGeom prst="rect">
            <a:avLst/>
          </a:prstGeom>
        </p:spPr>
      </p:pic>
      <p:pic>
        <p:nvPicPr>
          <p:cNvPr id="1026" name="Picture 2" descr="E:\Nueva tila\foto fin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98" y="4747119"/>
            <a:ext cx="1142474" cy="101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12" descr="C:\Users\Mirna Rosario\AppData\Local\Microsoft\Windows\Temporary Internet Files\Content.Word\IMG_716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98" y="3580854"/>
            <a:ext cx="1142475" cy="9625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861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419330"/>
              </p:ext>
            </p:extLst>
          </p:nvPr>
        </p:nvGraphicFramePr>
        <p:xfrm>
          <a:off x="963147" y="343779"/>
          <a:ext cx="8028446" cy="5878989"/>
        </p:xfrm>
        <a:graphic>
          <a:graphicData uri="http://schemas.openxmlformats.org/drawingml/2006/table">
            <a:tbl>
              <a:tblPr/>
              <a:tblGrid>
                <a:gridCol w="14170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760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376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425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550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7183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RELACIÓN DE AGENTES INMOBILIARIOS EN EL ESTADO DE TABASCO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831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NOMBRE DEL OPERADOR INMOBILIARIO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Nº DE LICENCIA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FECHA DE INICIO DE OPERACIÓN DE LA LICENCIA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LICENCIAS  VIGENTES </a:t>
                      </a:r>
                      <a:r>
                        <a:rPr lang="es-MX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36245">
                <a:tc>
                  <a:txBody>
                    <a:bodyPr/>
                    <a:lstStyle/>
                    <a:p>
                      <a:pPr algn="ctr" rtl="0" fontAlgn="ctr"/>
                      <a:endParaRPr lang="pt-BR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BLANCA JUDITH CEJA PRADO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SEDEC/064/2019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 DE AGOSTO DE 2019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20/08/2019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49251">
                <a:tc>
                  <a:txBody>
                    <a:bodyPr/>
                    <a:lstStyle/>
                    <a:p>
                      <a:pPr algn="ctr" rtl="0" fontAlgn="ctr"/>
                      <a:endParaRPr lang="pt-BR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JUAN CARLOS BAEZA ACOSTA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SEDEC/065/2019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 DE AGOSTO DE 2019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28/08/2019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66674">
                <a:tc>
                  <a:txBody>
                    <a:bodyPr/>
                    <a:lstStyle/>
                    <a:p>
                      <a:pPr algn="ctr" rtl="0" fontAlgn="ctr"/>
                      <a:endParaRPr lang="pt-BR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FLORENCIA AZALEA ESTRADA LÁZARO</a:t>
                      </a:r>
                    </a:p>
                    <a:p>
                      <a:pPr algn="ctr" fontAlgn="ctr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SEDECO/LOI/001/2010</a:t>
                      </a:r>
                    </a:p>
                    <a:p>
                      <a:pPr algn="ctr" fontAlgn="ctr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 DE AGOSTO  DE 2010</a:t>
                      </a:r>
                    </a:p>
                    <a:p>
                      <a:pPr algn="ctr" fontAlgn="ctr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08/10/2019</a:t>
                      </a:r>
                    </a:p>
                    <a:p>
                      <a:pPr algn="ctr" fontAlgn="ctr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6674">
                <a:tc>
                  <a:txBody>
                    <a:bodyPr/>
                    <a:lstStyle/>
                    <a:p>
                      <a:pPr algn="ctr" rtl="0" fontAlgn="ctr"/>
                      <a:endParaRPr lang="pt-BR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DARIÉN CUAUHTÉMOC PINZÓN ESTRADA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SEDECO/LOI/027/2013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04 DE SEPTIEMBRE DE </a:t>
                      </a:r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22/10/2019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09073451"/>
                  </a:ext>
                </a:extLst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555" y="1553918"/>
            <a:ext cx="1044247" cy="1019134"/>
          </a:xfrm>
          <a:prstGeom prst="rect">
            <a:avLst/>
          </a:prstGeom>
        </p:spPr>
      </p:pic>
      <p:pic>
        <p:nvPicPr>
          <p:cNvPr id="6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554" y="2826325"/>
            <a:ext cx="1035728" cy="997335"/>
          </a:xfrm>
          <a:prstGeom prst="rect">
            <a:avLst/>
          </a:prstGeom>
        </p:spPr>
      </p:pic>
      <p:pic>
        <p:nvPicPr>
          <p:cNvPr id="7" name="Picture 2" descr="F:\xzx\2014\INMOBILIARIA 2014\FOTOS\FOTO FLORENCIA.jpg">
            <a:extLst>
              <a:ext uri="{FF2B5EF4-FFF2-40B4-BE49-F238E27FC236}">
                <a16:creationId xmlns:a16="http://schemas.microsoft.com/office/drawing/2014/main" xmlns="" id="{7B1537D5-1643-49D8-98A7-DB5D42448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9338" y="3983033"/>
            <a:ext cx="1120410" cy="1009812"/>
          </a:xfrm>
          <a:prstGeom prst="rect">
            <a:avLst/>
          </a:prstGeom>
          <a:noFill/>
        </p:spPr>
      </p:pic>
      <p:pic>
        <p:nvPicPr>
          <p:cNvPr id="8" name="7 Imagen" descr="C:\Users\Mirna Rosario\Documents\INMOBILIARIAS(documentos)\fotos digitalizadas\fotos digitalizadas\fotos digitalizadas\DARIEN CUAHUTEMOC PINZON ESTRADA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686" y="5114364"/>
            <a:ext cx="959207" cy="10847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108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1566</TotalTime>
  <Words>969</Words>
  <Application>Microsoft Office PowerPoint</Application>
  <PresentationFormat>Panorámica</PresentationFormat>
  <Paragraphs>170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Trebuchet MS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Proyectos</dc:creator>
  <cp:lastModifiedBy>Mirna Rosario Mejia</cp:lastModifiedBy>
  <cp:revision>196</cp:revision>
  <cp:lastPrinted>2017-06-07T16:35:45Z</cp:lastPrinted>
  <dcterms:created xsi:type="dcterms:W3CDTF">2015-04-07T17:59:49Z</dcterms:created>
  <dcterms:modified xsi:type="dcterms:W3CDTF">2020-01-08T15:06:35Z</dcterms:modified>
</cp:coreProperties>
</file>