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7" r:id="rId2"/>
    <p:sldId id="258" r:id="rId3"/>
    <p:sldId id="259" r:id="rId4"/>
    <p:sldId id="267" r:id="rId5"/>
    <p:sldId id="256" r:id="rId6"/>
    <p:sldId id="260" r:id="rId7"/>
    <p:sldId id="269" r:id="rId8"/>
    <p:sldId id="271" r:id="rId9"/>
    <p:sldId id="270" r:id="rId10"/>
    <p:sldId id="273" r:id="rId11"/>
    <p:sldId id="274" r:id="rId12"/>
    <p:sldId id="275" r:id="rId13"/>
  </p:sldIdLst>
  <p:sldSz cx="12192000" cy="6858000"/>
  <p:notesSz cx="9874250" cy="6797675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476" autoAdjust="0"/>
    <p:restoredTop sz="94660"/>
  </p:normalViewPr>
  <p:slideViewPr>
    <p:cSldViewPr snapToGrid="0">
      <p:cViewPr varScale="1">
        <p:scale>
          <a:sx n="74" d="100"/>
          <a:sy n="74" d="100"/>
        </p:scale>
        <p:origin x="-76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DE6E4-AB95-4DED-8D71-CB0FC1109CF8}" type="datetimeFigureOut">
              <a:rPr lang="es-MX" smtClean="0"/>
              <a:t>30/06/2019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01163-285C-43E8-BA2E-BA6979735CA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08784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DE6E4-AB95-4DED-8D71-CB0FC1109CF8}" type="datetimeFigureOut">
              <a:rPr lang="es-MX" smtClean="0"/>
              <a:t>30/06/2019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01163-285C-43E8-BA2E-BA6979735CA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34061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DE6E4-AB95-4DED-8D71-CB0FC1109CF8}" type="datetimeFigureOut">
              <a:rPr lang="es-MX" smtClean="0"/>
              <a:t>30/06/2019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01163-285C-43E8-BA2E-BA6979735CA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34332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DE6E4-AB95-4DED-8D71-CB0FC1109CF8}" type="datetimeFigureOut">
              <a:rPr lang="es-MX" smtClean="0"/>
              <a:t>30/06/2019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01163-285C-43E8-BA2E-BA6979735CA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91397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DE6E4-AB95-4DED-8D71-CB0FC1109CF8}" type="datetimeFigureOut">
              <a:rPr lang="es-MX" smtClean="0"/>
              <a:t>30/06/2019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01163-285C-43E8-BA2E-BA6979735CA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53544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DE6E4-AB95-4DED-8D71-CB0FC1109CF8}" type="datetimeFigureOut">
              <a:rPr lang="es-MX" smtClean="0"/>
              <a:t>30/06/2019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01163-285C-43E8-BA2E-BA6979735CA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72500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DE6E4-AB95-4DED-8D71-CB0FC1109CF8}" type="datetimeFigureOut">
              <a:rPr lang="es-MX" smtClean="0"/>
              <a:t>30/06/2019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01163-285C-43E8-BA2E-BA6979735CA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79842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DE6E4-AB95-4DED-8D71-CB0FC1109CF8}" type="datetimeFigureOut">
              <a:rPr lang="es-MX" smtClean="0"/>
              <a:t>30/06/2019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01163-285C-43E8-BA2E-BA6979735CA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55106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DE6E4-AB95-4DED-8D71-CB0FC1109CF8}" type="datetimeFigureOut">
              <a:rPr lang="es-MX" smtClean="0"/>
              <a:t>30/06/2019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01163-285C-43E8-BA2E-BA6979735CA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8481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DE6E4-AB95-4DED-8D71-CB0FC1109CF8}" type="datetimeFigureOut">
              <a:rPr lang="es-MX" smtClean="0"/>
              <a:t>30/06/2019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01163-285C-43E8-BA2E-BA6979735CA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11949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DE6E4-AB95-4DED-8D71-CB0FC1109CF8}" type="datetimeFigureOut">
              <a:rPr lang="es-MX" smtClean="0"/>
              <a:t>30/06/2019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01163-285C-43E8-BA2E-BA6979735CA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2316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DE6E4-AB95-4DED-8D71-CB0FC1109CF8}" type="datetimeFigureOut">
              <a:rPr lang="es-MX" smtClean="0"/>
              <a:t>30/06/2019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01163-285C-43E8-BA2E-BA6979735CA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7946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577750" y="4573551"/>
            <a:ext cx="7229475" cy="4616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prstMaterial="metal">
              <a:extrusionClr>
                <a:schemeClr val="accent4"/>
              </a:extrusionClr>
            </a:sp3d>
          </a:bodyPr>
          <a:lstStyle/>
          <a:p>
            <a:pPr algn="ctr"/>
            <a:r>
              <a:rPr lang="es-MX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REGISTRO ESTATAL DE AGENTES INMOBILIARIOS</a:t>
            </a:r>
            <a:endParaRPr lang="es-MX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484" y="931187"/>
            <a:ext cx="5580208" cy="332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85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8375168"/>
              </p:ext>
            </p:extLst>
          </p:nvPr>
        </p:nvGraphicFramePr>
        <p:xfrm>
          <a:off x="963147" y="343779"/>
          <a:ext cx="8028446" cy="3180080"/>
        </p:xfrm>
        <a:graphic>
          <a:graphicData uri="http://schemas.openxmlformats.org/drawingml/2006/table">
            <a:tbl>
              <a:tblPr/>
              <a:tblGrid>
                <a:gridCol w="1417058"/>
                <a:gridCol w="2076096"/>
                <a:gridCol w="1637656"/>
                <a:gridCol w="1551965"/>
                <a:gridCol w="1345671"/>
              </a:tblGrid>
              <a:tr h="671830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RELACIÓN DE AGENTES INMOBILIARIOS EN EL ESTADO DE TABASCO 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2019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48831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FOTO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NOMBRE DEL OPERADOR INMOBILIARIO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Nº DE LICENCIA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FECHA DE INICIO DE OPERACIÓN DE LA LICENCIA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LICENCIAS  VIGENTES </a:t>
                      </a:r>
                      <a:r>
                        <a:rPr lang="es-MX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2019</a:t>
                      </a:r>
                      <a:endParaRPr lang="es-MX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</a:tr>
              <a:tr h="933789">
                <a:tc>
                  <a:txBody>
                    <a:bodyPr/>
                    <a:lstStyle/>
                    <a:p>
                      <a:pPr algn="ctr" rtl="0" fontAlgn="ctr"/>
                      <a:endParaRPr lang="pt-BR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TOMAS</a:t>
                      </a:r>
                      <a:r>
                        <a:rPr lang="pt-BR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MARTIN DÍAZ PAREDES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SDET/055/2018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20 DE DICIEMBRE DE 2018 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20</a:t>
                      </a:r>
                      <a:r>
                        <a:rPr lang="es-MX" sz="11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/12/2018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6146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MA.</a:t>
                      </a:r>
                      <a:r>
                        <a:rPr lang="es-MX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TERESA DUQUE CALVA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 SDET/056/2018</a:t>
                      </a:r>
                      <a:endParaRPr lang="es-MX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 fontAlgn="ctr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20 DE DICIEMBRE DE 2018 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100" b="0" i="0" kern="1200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20</a:t>
                      </a:r>
                      <a:r>
                        <a:rPr lang="es-MX" sz="11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/12/2018</a:t>
                      </a:r>
                      <a:endParaRPr lang="es-MX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 fontAlgn="ctr"/>
                      <a:endParaRPr lang="es-MX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2892189"/>
              </p:ext>
            </p:extLst>
          </p:nvPr>
        </p:nvGraphicFramePr>
        <p:xfrm>
          <a:off x="962635" y="3534225"/>
          <a:ext cx="8028965" cy="1004822"/>
        </p:xfrm>
        <a:graphic>
          <a:graphicData uri="http://schemas.openxmlformats.org/drawingml/2006/table">
            <a:tbl>
              <a:tblPr/>
              <a:tblGrid>
                <a:gridCol w="1423459"/>
                <a:gridCol w="2071606"/>
                <a:gridCol w="1628775"/>
                <a:gridCol w="1562100"/>
                <a:gridCol w="1343025"/>
              </a:tblGrid>
              <a:tr h="1004822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0" dirty="0" smtClean="0">
                          <a:latin typeface="Calibri" pitchFamily="34" charset="0"/>
                          <a:cs typeface="Calibri" pitchFamily="34" charset="0"/>
                        </a:rPr>
                        <a:t>MARIA CRISTINA CELORIO MENDEZ</a:t>
                      </a:r>
                      <a:endParaRPr lang="es-MX" sz="11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SDET/057/2018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20 DE DICIEMBRE DE 2018 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20</a:t>
                      </a:r>
                      <a:r>
                        <a:rPr lang="es-MX" sz="11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/12/2018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2049652"/>
              </p:ext>
            </p:extLst>
          </p:nvPr>
        </p:nvGraphicFramePr>
        <p:xfrm>
          <a:off x="962025" y="4538444"/>
          <a:ext cx="8029575" cy="1004822"/>
        </p:xfrm>
        <a:graphic>
          <a:graphicData uri="http://schemas.openxmlformats.org/drawingml/2006/table">
            <a:tbl>
              <a:tblPr/>
              <a:tblGrid>
                <a:gridCol w="1424160"/>
                <a:gridCol w="2071515"/>
                <a:gridCol w="1628775"/>
                <a:gridCol w="1562100"/>
                <a:gridCol w="1343025"/>
              </a:tblGrid>
              <a:tr h="1004822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0" dirty="0" smtClean="0">
                          <a:latin typeface="Calibri" pitchFamily="34" charset="0"/>
                          <a:cs typeface="Calibri" pitchFamily="34" charset="0"/>
                        </a:rPr>
                        <a:t>JOSE MANUEL PEREZ GUZMAN</a:t>
                      </a:r>
                      <a:endParaRPr lang="es-MX" sz="11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SDET/058/2018</a:t>
                      </a:r>
                      <a:endParaRPr lang="es-MX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/>
                      <a:endParaRPr lang="es-MX" sz="11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20 DE DICIEMBRE DE 2018 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20</a:t>
                      </a:r>
                      <a:r>
                        <a:rPr lang="es-MX" sz="11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/12/2018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2863245"/>
              </p:ext>
            </p:extLst>
          </p:nvPr>
        </p:nvGraphicFramePr>
        <p:xfrm>
          <a:off x="962025" y="5532657"/>
          <a:ext cx="8029575" cy="1004822"/>
        </p:xfrm>
        <a:graphic>
          <a:graphicData uri="http://schemas.openxmlformats.org/drawingml/2006/table">
            <a:tbl>
              <a:tblPr/>
              <a:tblGrid>
                <a:gridCol w="1428750"/>
                <a:gridCol w="2066925"/>
                <a:gridCol w="1625895"/>
                <a:gridCol w="1564980"/>
                <a:gridCol w="1343025"/>
              </a:tblGrid>
              <a:tr h="1004822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0" dirty="0" smtClean="0">
                          <a:latin typeface="Calibri" pitchFamily="34" charset="0"/>
                          <a:cs typeface="Calibri" pitchFamily="34" charset="0"/>
                        </a:rPr>
                        <a:t>JULIETA ALEJANDRA PRIEGO MOLINA</a:t>
                      </a:r>
                      <a:endParaRPr lang="es-MX" sz="11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SDET/059/2018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20 DE DICIEMBRE DE 2018 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20</a:t>
                      </a:r>
                      <a:r>
                        <a:rPr lang="es-MX" sz="11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/12/2018</a:t>
                      </a:r>
                      <a:endParaRPr lang="es-MX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/>
                      <a:endParaRPr lang="es-MX" sz="11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8" t="5024" r="14459" b="16971"/>
          <a:stretch/>
        </p:blipFill>
        <p:spPr bwMode="auto">
          <a:xfrm>
            <a:off x="1327632" y="1567533"/>
            <a:ext cx="646641" cy="83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6" t="14353" r="15002" b="32047"/>
          <a:stretch/>
        </p:blipFill>
        <p:spPr bwMode="auto">
          <a:xfrm>
            <a:off x="1230708" y="2524990"/>
            <a:ext cx="840487" cy="935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0708" y="3578105"/>
            <a:ext cx="890894" cy="892161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0709" y="4588198"/>
            <a:ext cx="890894" cy="879287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04" t="19243" r="28162" b="34631"/>
          <a:stretch/>
        </p:blipFill>
        <p:spPr bwMode="auto">
          <a:xfrm>
            <a:off x="1327632" y="5585417"/>
            <a:ext cx="741636" cy="945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7492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3904725"/>
              </p:ext>
            </p:extLst>
          </p:nvPr>
        </p:nvGraphicFramePr>
        <p:xfrm>
          <a:off x="963147" y="343779"/>
          <a:ext cx="8028446" cy="5829090"/>
        </p:xfrm>
        <a:graphic>
          <a:graphicData uri="http://schemas.openxmlformats.org/drawingml/2006/table">
            <a:tbl>
              <a:tblPr/>
              <a:tblGrid>
                <a:gridCol w="1417058"/>
                <a:gridCol w="2076096"/>
                <a:gridCol w="1637656"/>
                <a:gridCol w="1551965"/>
                <a:gridCol w="1345671"/>
              </a:tblGrid>
              <a:tr h="671830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RELACIÓN DE AGENTES INMOBILIARIOS EN EL ESTADO DE TABASCO 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2019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48831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FOTO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NOMBRE DEL OPERADOR INMOBILIARIO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Nº DE LICENCIA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FECHA DE INICIO DE OPERACIÓN DE LA LICENCIA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LICENCIAS  VIGENTES </a:t>
                      </a:r>
                      <a:r>
                        <a:rPr lang="es-MX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2019</a:t>
                      </a:r>
                      <a:endParaRPr lang="es-MX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</a:tr>
              <a:tr h="933789">
                <a:tc>
                  <a:txBody>
                    <a:bodyPr/>
                    <a:lstStyle/>
                    <a:p>
                      <a:pPr algn="ctr" rtl="0" fontAlgn="ctr"/>
                      <a:endParaRPr lang="pt-BR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“</a:t>
                      </a:r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ASESORES INMOBILIARIAS CAPITAL 360 , S. A. DE C. V. “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SDET/060/2018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20 DE DICIEMBRE DE 2018 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20</a:t>
                      </a:r>
                      <a:r>
                        <a:rPr lang="es-MX" sz="11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/12/2018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3789">
                <a:tc>
                  <a:txBody>
                    <a:bodyPr/>
                    <a:lstStyle/>
                    <a:p>
                      <a:pPr algn="ctr" rtl="0" fontAlgn="ctr"/>
                      <a:endParaRPr lang="pt-BR" sz="1100" b="1" i="0" u="none" strike="noStrike" dirty="0" smtClean="0"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 rtl="0" fontAlgn="ctr"/>
                      <a:endParaRPr lang="pt-BR" sz="1100" b="1" i="0" u="none" strike="noStrike" dirty="0" smtClean="0"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 rtl="0" fontAlgn="ctr"/>
                      <a:endParaRPr lang="pt-BR" sz="1100" b="1" i="0" u="none" strike="noStrike" dirty="0" smtClean="0"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 rtl="0" fontAlgn="ctr"/>
                      <a:endParaRPr lang="pt-BR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</a:t>
                      </a:r>
                      <a:r>
                        <a:rPr lang="es-E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MANUEL CRUZ PÉREZ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SDET/047/2016</a:t>
                      </a:r>
                    </a:p>
                    <a:p>
                      <a:pPr algn="ctr" fontAlgn="b"/>
                      <a:endParaRPr lang="es-ES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es-ES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 DE FEBRERO DE </a:t>
                      </a:r>
                      <a:r>
                        <a:rPr lang="es-E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</a:t>
                      </a:r>
                    </a:p>
                    <a:p>
                      <a:pPr algn="ctr" fontAlgn="ctr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8/04/2019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3789">
                <a:tc>
                  <a:txBody>
                    <a:bodyPr/>
                    <a:lstStyle/>
                    <a:p>
                      <a:pPr algn="ctr" rtl="0" fontAlgn="ctr"/>
                      <a:endParaRPr lang="pt-BR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FRANCISCO DE LA TORRE CASTILLO 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SEDECO/LOI/021/2012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02 DE MAYO DE 2012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24/04/2019</a:t>
                      </a:r>
                    </a:p>
                    <a:p>
                      <a:pPr algn="ctr" fontAlgn="ctr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3789">
                <a:tc>
                  <a:txBody>
                    <a:bodyPr/>
                    <a:lstStyle/>
                    <a:p>
                      <a:pPr algn="ctr" rtl="0" fontAlgn="ctr"/>
                      <a:endParaRPr lang="pt-BR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JAVIER GONZÁLEZ GÓMEZ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SEDEC/061/2019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  <a:r>
                        <a:rPr lang="es-MX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 MAYO DE 2019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28/05/2019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3789">
                <a:tc>
                  <a:txBody>
                    <a:bodyPr/>
                    <a:lstStyle/>
                    <a:p>
                      <a:pPr algn="ctr" rtl="0" fontAlgn="ctr"/>
                      <a:endParaRPr lang="pt-BR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MARIA SOLEDAD HERNÁNDEZ BULOS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SEDEC/062/2019</a:t>
                      </a:r>
                    </a:p>
                    <a:p>
                      <a:pPr algn="l" fontAlgn="ctr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  <a:r>
                        <a:rPr lang="es-MX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 MAYO DE 2019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28/05/2019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Picture 2" descr="C:\Users\Mirna Cantoral\Downloads\WhatsApp Image 2018-12-19 at 10.12.24 AM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84" b="19531"/>
          <a:stretch/>
        </p:blipFill>
        <p:spPr bwMode="auto">
          <a:xfrm>
            <a:off x="1087209" y="1588602"/>
            <a:ext cx="1189507" cy="832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4559" y="2507226"/>
            <a:ext cx="774805" cy="86075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604" y="3430811"/>
            <a:ext cx="1047839" cy="84848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1604" y="4308796"/>
            <a:ext cx="1074527" cy="92115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5743" y="5239870"/>
            <a:ext cx="973700" cy="912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995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5384010"/>
              </p:ext>
            </p:extLst>
          </p:nvPr>
        </p:nvGraphicFramePr>
        <p:xfrm>
          <a:off x="963147" y="343779"/>
          <a:ext cx="8028446" cy="3027723"/>
        </p:xfrm>
        <a:graphic>
          <a:graphicData uri="http://schemas.openxmlformats.org/drawingml/2006/table">
            <a:tbl>
              <a:tblPr/>
              <a:tblGrid>
                <a:gridCol w="1417058"/>
                <a:gridCol w="2076096"/>
                <a:gridCol w="1637656"/>
                <a:gridCol w="1551965"/>
                <a:gridCol w="1345671"/>
              </a:tblGrid>
              <a:tr h="671830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RELACIÓN DE AGENTES INMOBILIARIOS EN EL ESTADO DE TABASCO 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2019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48831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FOTO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NOMBRE DEL OPERADOR INMOBILIARIO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Nº DE LICENCIA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FECHA DE INICIO DE OPERACIÓN DE LA LICENCIA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LICENCIAS  VIGENTES </a:t>
                      </a:r>
                      <a:r>
                        <a:rPr lang="es-MX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2019</a:t>
                      </a:r>
                      <a:endParaRPr lang="es-MX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</a:tr>
              <a:tr h="933789">
                <a:tc>
                  <a:txBody>
                    <a:bodyPr/>
                    <a:lstStyle/>
                    <a:p>
                      <a:pPr algn="ctr" rtl="0" fontAlgn="ctr"/>
                      <a:endParaRPr lang="pt-BR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GRUPO CONSTRUCTOR GORI  S. A. DE C. V. 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SDET/050/2017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31 DE MAYO DE 2017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21/06/2019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3789">
                <a:tc>
                  <a:txBody>
                    <a:bodyPr/>
                    <a:lstStyle/>
                    <a:p>
                      <a:pPr algn="ctr" rtl="0" fontAlgn="ctr"/>
                      <a:endParaRPr lang="pt-BR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MARIA SONIA GUZMÁN RAMÍREZ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SEDECO/L01/018/2012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02 DE MAYO DE 2012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21/06/2019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766" y="2502297"/>
            <a:ext cx="824247" cy="815203"/>
          </a:xfrm>
          <a:prstGeom prst="rect">
            <a:avLst/>
          </a:prstGeom>
        </p:spPr>
      </p:pic>
      <p:pic>
        <p:nvPicPr>
          <p:cNvPr id="10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597" y="1616075"/>
            <a:ext cx="1142475" cy="76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615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4438"/>
            <a:ext cx="5584380" cy="5616474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252666" y="500050"/>
            <a:ext cx="7229475" cy="46166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prstMaterial="metal">
              <a:extrusionClr>
                <a:schemeClr val="accent4"/>
              </a:extrusionClr>
            </a:sp3d>
          </a:bodyPr>
          <a:lstStyle/>
          <a:p>
            <a:pPr algn="ctr"/>
            <a:r>
              <a:rPr lang="es-MX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PROCESO DE REGISTRO</a:t>
            </a:r>
            <a:endParaRPr lang="es-MX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459143" y="1199844"/>
            <a:ext cx="7200899" cy="5616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s-MX" sz="1200" dirty="0">
                <a:solidFill>
                  <a:prstClr val="black"/>
                </a:solidFill>
                <a:latin typeface="Trebuchet MS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Solicitud de Inscripción persona física o moral (única vez</a:t>
            </a:r>
            <a:r>
              <a:rPr lang="es-MX" sz="1200" dirty="0" smtClean="0">
                <a:solidFill>
                  <a:prstClr val="black"/>
                </a:solidFill>
                <a:latin typeface="Trebuchet MS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s-MX" sz="1200" dirty="0">
              <a:solidFill>
                <a:prstClr val="black"/>
              </a:solidFill>
              <a:latin typeface="Trebuchet MS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s-MX" sz="1200" dirty="0" smtClean="0"/>
              <a:t>Copia de Identificación oficial vigente con fotografía.</a:t>
            </a:r>
            <a:endParaRPr lang="es-ES" sz="1200" dirty="0" smtClean="0"/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s-MX" sz="1200" dirty="0" smtClean="0"/>
              <a:t>Precisar </a:t>
            </a:r>
            <a:r>
              <a:rPr lang="es-MX" sz="1200" dirty="0"/>
              <a:t>y acreditar la ubicación de su domicilio </a:t>
            </a:r>
            <a:r>
              <a:rPr lang="es-MX" sz="1200" dirty="0" smtClean="0"/>
              <a:t>actualizado.</a:t>
            </a:r>
            <a:endParaRPr lang="es-ES" sz="1200" dirty="0"/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s-ES" sz="1200" dirty="0"/>
              <a:t>Presentar constancia de registro ante la PROFECO del Contrato de </a:t>
            </a:r>
            <a:r>
              <a:rPr lang="es-ES" sz="1200" dirty="0" smtClean="0"/>
              <a:t>Adhesión.</a:t>
            </a:r>
            <a:endParaRPr lang="es-MX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s-MX" sz="1200" dirty="0" smtClean="0"/>
              <a:t>Carta </a:t>
            </a:r>
            <a:r>
              <a:rPr lang="es-MX" sz="1200" dirty="0"/>
              <a:t>de aceptación a cumplir los </a:t>
            </a:r>
            <a:r>
              <a:rPr lang="es-MX" sz="1200" dirty="0" smtClean="0"/>
              <a:t>Programas </a:t>
            </a:r>
            <a:r>
              <a:rPr lang="es-MX" sz="1200" dirty="0"/>
              <a:t>de Capacitación y </a:t>
            </a:r>
            <a:r>
              <a:rPr lang="es-MX" sz="1200" dirty="0" smtClean="0"/>
              <a:t>Actualización </a:t>
            </a:r>
            <a:r>
              <a:rPr lang="es-MX" sz="1200" dirty="0"/>
              <a:t>en materia de Operaciones </a:t>
            </a:r>
            <a:r>
              <a:rPr lang="es-MX" sz="1200" dirty="0" smtClean="0"/>
              <a:t>Inmobiliarias.</a:t>
            </a:r>
            <a:endParaRPr lang="es-ES" sz="1200" dirty="0"/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s-MX" sz="1200" dirty="0"/>
              <a:t>Acreditar su registro ante las autoridades fiscales </a:t>
            </a:r>
            <a:r>
              <a:rPr lang="es-MX" sz="1200" dirty="0" smtClean="0"/>
              <a:t>correspondientes.</a:t>
            </a:r>
            <a:endParaRPr lang="es-ES" sz="1200" dirty="0"/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s-MX" sz="1200" dirty="0"/>
              <a:t>No contar con antecedentes penales con motivo de la comisión de los delitos patrimoniales </a:t>
            </a:r>
            <a:r>
              <a:rPr lang="es-MX" sz="1200" dirty="0" smtClean="0"/>
              <a:t>.</a:t>
            </a:r>
            <a:endParaRPr lang="es-ES" sz="1200" dirty="0"/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s-MX" sz="1200" dirty="0"/>
              <a:t>Copia del Acta </a:t>
            </a:r>
            <a:r>
              <a:rPr lang="es-MX" sz="1200" dirty="0" smtClean="0"/>
              <a:t>Constitutiva (persona moral).</a:t>
            </a:r>
            <a:endParaRPr lang="es-ES" sz="1200" dirty="0"/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s-MX" sz="1200" dirty="0" smtClean="0"/>
              <a:t>Acreditar su experiencia y conocimientos en operaciones de corretaje o intermediación inmobiliaria; (Diploma de Capacitación mínimo 30  horas).</a:t>
            </a:r>
            <a:endParaRPr lang="es-ES" sz="1200" dirty="0" smtClean="0"/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s-MX" sz="1200" dirty="0" smtClean="0"/>
              <a:t>Identificación </a:t>
            </a:r>
            <a:r>
              <a:rPr lang="es-MX" sz="1200" dirty="0"/>
              <a:t>oficial vigente con fotografía del representante </a:t>
            </a:r>
            <a:r>
              <a:rPr lang="es-MX" sz="1200" dirty="0" smtClean="0"/>
              <a:t>legal.</a:t>
            </a:r>
            <a:endParaRPr lang="es-ES" sz="1200" dirty="0"/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s-MX" sz="1200" dirty="0" smtClean="0"/>
              <a:t>Poder </a:t>
            </a:r>
            <a:r>
              <a:rPr lang="es-MX" sz="1200" dirty="0"/>
              <a:t>notarial del representante legal </a:t>
            </a:r>
            <a:r>
              <a:rPr lang="es-MX" sz="1200" dirty="0" smtClean="0"/>
              <a:t>certificada.</a:t>
            </a:r>
            <a:endParaRPr lang="es-ES" sz="1200" dirty="0"/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s-MX" sz="1200" dirty="0" err="1" smtClean="0"/>
              <a:t>Acreditamiento</a:t>
            </a:r>
            <a:r>
              <a:rPr lang="es-MX" sz="1200" dirty="0" smtClean="0"/>
              <a:t> </a:t>
            </a:r>
            <a:r>
              <a:rPr lang="es-MX" sz="1200" dirty="0"/>
              <a:t>del representante legal de su experiencia y conocimientos en operaciones de corretaje o intermediación inmobiliaria; (Capacitación  mínimo 30 horas</a:t>
            </a:r>
            <a:r>
              <a:rPr lang="es-MX" sz="1200" dirty="0" smtClean="0"/>
              <a:t>).</a:t>
            </a:r>
            <a:endParaRPr lang="es-ES" sz="1200" dirty="0"/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s-MX" sz="1200" dirty="0" smtClean="0"/>
              <a:t>Carta </a:t>
            </a:r>
            <a:r>
              <a:rPr lang="es-MX" sz="1200" dirty="0"/>
              <a:t>de no antecedentes penales y en materia de delitos de carácter </a:t>
            </a:r>
            <a:r>
              <a:rPr lang="es-MX" sz="1200" dirty="0" smtClean="0"/>
              <a:t>patrimonial (representante legal de la empresa).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s-MX" sz="1200" dirty="0" smtClean="0"/>
              <a:t>Entregar una foto tamaño infantil a color o blanco y negro digitalizada.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200" b="1" dirty="0"/>
              <a:t> </a:t>
            </a:r>
            <a:r>
              <a:rPr lang="es-MX" sz="1200" b="1" dirty="0" smtClean="0"/>
              <a:t>                    LA </a:t>
            </a:r>
            <a:r>
              <a:rPr lang="es-MX" sz="1200" b="1" dirty="0"/>
              <a:t>LICENCIA INMOBILIARIA  TIENE VIGENCIA DE 1 AÑO</a:t>
            </a: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es-MX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65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4438"/>
            <a:ext cx="5584380" cy="5616474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411506" y="514346"/>
            <a:ext cx="6006352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prstMaterial="metal">
              <a:extrusionClr>
                <a:schemeClr val="accent4"/>
              </a:extrusionClr>
            </a:sp3d>
          </a:bodyPr>
          <a:lstStyle/>
          <a:p>
            <a:pPr algn="ctr"/>
            <a:r>
              <a:rPr lang="es-MX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REQUISITOS PARA REVALIDACIÓN DE LICENCIA INMOBILIARIA</a:t>
            </a:r>
            <a:endParaRPr lang="es-MX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864658" y="1622611"/>
            <a:ext cx="7252447" cy="30130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ES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s-E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Presentar </a:t>
            </a:r>
            <a:r>
              <a:rPr lang="es-E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Carta de Bajo Protesta de Decir Verdad, proporcionada por la Secretaría </a:t>
            </a:r>
            <a:r>
              <a:rPr lang="es-E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el  </a:t>
            </a:r>
            <a:r>
              <a:rPr lang="es-E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Desarrollo Económico </a:t>
            </a:r>
            <a:r>
              <a:rPr lang="es-E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la Competitividad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E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s-E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Copia de la Constancia de Inscripción. (Licencia) </a:t>
            </a:r>
            <a:endParaRPr lang="es-ES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E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s-E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Presentar documento membretado donde se acredite haber cumplido y asistido a los cursos de capacitación </a:t>
            </a:r>
            <a:r>
              <a:rPr lang="es-E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obligatorios; </a:t>
            </a:r>
            <a:r>
              <a:rPr lang="es-E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teniendo una duración cuando menos de treinta horas efectivas, copia de Identificación oficial vigente con </a:t>
            </a:r>
            <a:r>
              <a:rPr lang="es-E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fotografía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E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8735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4438"/>
            <a:ext cx="5584380" cy="5616474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653264" y="897514"/>
            <a:ext cx="6427694" cy="46166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prstMaterial="metal">
              <a:extrusionClr>
                <a:schemeClr val="accent4"/>
              </a:extrusionClr>
            </a:sp3d>
          </a:bodyPr>
          <a:lstStyle/>
          <a:p>
            <a:pPr algn="ctr"/>
            <a:r>
              <a:rPr lang="es-MX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REVALIDACIÓN DE LICENCIA INMOBILIARIA</a:t>
            </a:r>
            <a:endParaRPr lang="es-MX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178712" y="1965584"/>
            <a:ext cx="7225552" cy="3294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s-MX" sz="14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es-MX" sz="1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inscripción en el Registro deberá revalidarse durante el primer trimestre de cada año, </a:t>
            </a:r>
            <a:r>
              <a:rPr lang="es-MX" sz="14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el que </a:t>
            </a:r>
            <a:r>
              <a:rPr lang="es-MX" sz="1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Agentes Inmobiliarios presentarán ante la </a:t>
            </a:r>
            <a:r>
              <a:rPr lang="es-MX" sz="14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Dirección de Fomento a la Micro, Pequeña y Mediana Empresa (</a:t>
            </a:r>
            <a:r>
              <a:rPr lang="es-MX" sz="1400" dirty="0" err="1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Dfmipyme</a:t>
            </a:r>
            <a:r>
              <a:rPr lang="es-MX" sz="14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de la Secretaría para el Desarrollo Económico y la Competitividad, los requisitos  correspondiente a los documentos que marca el </a:t>
            </a:r>
            <a:r>
              <a:rPr lang="es-MX" sz="14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Articulo 10 del Reglamento de la Ley de Operaciones Inmobiliarias de Tabasco.</a:t>
            </a:r>
            <a:endParaRPr lang="es-MX" sz="14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s-MX" sz="14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Cumplidos </a:t>
            </a:r>
            <a:r>
              <a:rPr lang="es-MX" sz="1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anteriores requisitos, la </a:t>
            </a:r>
            <a:r>
              <a:rPr lang="es-MX" sz="14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Dirección de </a:t>
            </a:r>
            <a:r>
              <a:rPr lang="es-MX" sz="1400" dirty="0" err="1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Dfmipyme</a:t>
            </a:r>
            <a:r>
              <a:rPr lang="es-MX" sz="14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 </a:t>
            </a:r>
            <a:r>
              <a:rPr lang="es-MX" sz="1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procederá a la revalidación del Registro y expedirá la constancia correspondiente. Lo anterior, sin perjuicio de </a:t>
            </a:r>
            <a:r>
              <a:rPr lang="es-MX" sz="14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Facultad </a:t>
            </a:r>
            <a:r>
              <a:rPr lang="es-MX" sz="1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la </a:t>
            </a:r>
            <a:r>
              <a:rPr lang="es-MX" sz="14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Secretaría </a:t>
            </a:r>
            <a:r>
              <a:rPr lang="es-MX" sz="1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realizar visitas de inspección única y exclusivamente para constatar que el Agente Inmobiliario cumpla con los requisitos establecidos en la Ley.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s-MX" sz="14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</a:t>
            </a:r>
            <a:r>
              <a:rPr lang="es-MX" sz="1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incumplimiento de las disposiciones de esta Ley y de su Reglamento por parte de los Agentes Inmobiliarios con Registro y de las personas que se ostenten como tales sin serlo, dará lugar previo procedimiento establecido por la Dirección de Asuntos Jurídicos de la </a:t>
            </a:r>
            <a:r>
              <a:rPr lang="es-MX" sz="14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Secretaría. </a:t>
            </a:r>
            <a:r>
              <a:rPr lang="es-MX" sz="14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Articulo 17 y 18 de la Ley de Operaciones Inmobiliarias de Tabasco</a:t>
            </a:r>
            <a:r>
              <a:rPr lang="es-MX" sz="14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MX" sz="1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8697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n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4438"/>
            <a:ext cx="5584380" cy="5616474"/>
          </a:xfrm>
          <a:prstGeom prst="rect">
            <a:avLst/>
          </a:prstGeom>
        </p:spPr>
      </p:pic>
      <p:grpSp>
        <p:nvGrpSpPr>
          <p:cNvPr id="50" name="Grupo 49"/>
          <p:cNvGrpSpPr/>
          <p:nvPr/>
        </p:nvGrpSpPr>
        <p:grpSpPr>
          <a:xfrm>
            <a:off x="2116499" y="1239173"/>
            <a:ext cx="7133997" cy="5552496"/>
            <a:chOff x="552139" y="-123832"/>
            <a:chExt cx="7082238" cy="6701698"/>
          </a:xfrm>
        </p:grpSpPr>
        <p:grpSp>
          <p:nvGrpSpPr>
            <p:cNvPr id="47" name="Grupo 46"/>
            <p:cNvGrpSpPr/>
            <p:nvPr/>
          </p:nvGrpSpPr>
          <p:grpSpPr>
            <a:xfrm>
              <a:off x="552139" y="-123832"/>
              <a:ext cx="6391587" cy="6701698"/>
              <a:chOff x="552139" y="-123832"/>
              <a:chExt cx="6391587" cy="6701698"/>
            </a:xfrm>
          </p:grpSpPr>
          <p:sp>
            <p:nvSpPr>
              <p:cNvPr id="24" name="Proceso alternativo 23"/>
              <p:cNvSpPr/>
              <p:nvPr/>
            </p:nvSpPr>
            <p:spPr>
              <a:xfrm>
                <a:off x="2513207" y="-123832"/>
                <a:ext cx="2479129" cy="962031"/>
              </a:xfrm>
              <a:prstGeom prst="flowChartAlternateProcess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600" dirty="0" smtClean="0">
                    <a:solidFill>
                      <a:schemeClr val="tx1"/>
                    </a:solidFill>
                  </a:rPr>
                  <a:t>Periodo de renovación y registro según fecha  vencida.</a:t>
                </a:r>
                <a:endParaRPr lang="es-MX" sz="1600" dirty="0"/>
              </a:p>
            </p:txBody>
          </p:sp>
          <p:grpSp>
            <p:nvGrpSpPr>
              <p:cNvPr id="46" name="Grupo 45"/>
              <p:cNvGrpSpPr/>
              <p:nvPr/>
            </p:nvGrpSpPr>
            <p:grpSpPr>
              <a:xfrm>
                <a:off x="552139" y="838199"/>
                <a:ext cx="6391587" cy="5739667"/>
                <a:chOff x="552139" y="838199"/>
                <a:chExt cx="6391587" cy="5739667"/>
              </a:xfrm>
            </p:grpSpPr>
            <p:sp>
              <p:nvSpPr>
                <p:cNvPr id="4" name="Proceso 3"/>
                <p:cNvSpPr/>
                <p:nvPr/>
              </p:nvSpPr>
              <p:spPr>
                <a:xfrm>
                  <a:off x="2787299" y="5443496"/>
                  <a:ext cx="1952493" cy="1134370"/>
                </a:xfrm>
                <a:prstGeom prst="flowChartProcess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MX" sz="1600" dirty="0" smtClean="0">
                      <a:solidFill>
                        <a:schemeClr val="tx1"/>
                      </a:solidFill>
                    </a:rPr>
                    <a:t>Entrega de la licencia con  vigencia de 1 año.</a:t>
                  </a:r>
                  <a:endParaRPr lang="es-MX" sz="16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" name="Proceso 4"/>
                <p:cNvSpPr/>
                <p:nvPr/>
              </p:nvSpPr>
              <p:spPr>
                <a:xfrm>
                  <a:off x="2692138" y="2305209"/>
                  <a:ext cx="2280001" cy="1276138"/>
                </a:xfrm>
                <a:prstGeom prst="flowChartProcess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MX" sz="1600" dirty="0" smtClean="0">
                      <a:solidFill>
                        <a:schemeClr val="tx1"/>
                      </a:solidFill>
                    </a:rPr>
                    <a:t>Entrega de documentación en las oficinas de la SEDEC.</a:t>
                  </a:r>
                  <a:endParaRPr lang="es-MX" sz="16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" name="Proceso 5"/>
                <p:cNvSpPr/>
                <p:nvPr/>
              </p:nvSpPr>
              <p:spPr>
                <a:xfrm>
                  <a:off x="3055453" y="4010241"/>
                  <a:ext cx="1360833" cy="857043"/>
                </a:xfrm>
                <a:prstGeom prst="flowChartProcess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MX" sz="1600" dirty="0" smtClean="0">
                      <a:solidFill>
                        <a:schemeClr val="tx1"/>
                      </a:solidFill>
                    </a:rPr>
                    <a:t>Pago de la Licencia</a:t>
                  </a:r>
                  <a:endParaRPr lang="es-MX" sz="16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" name="Proceso 6"/>
                <p:cNvSpPr/>
                <p:nvPr/>
              </p:nvSpPr>
              <p:spPr>
                <a:xfrm>
                  <a:off x="552139" y="1069851"/>
                  <a:ext cx="1615215" cy="857043"/>
                </a:xfrm>
                <a:prstGeom prst="flowChartProcess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MX" sz="1600" dirty="0" smtClean="0">
                      <a:solidFill>
                        <a:schemeClr val="tx1"/>
                      </a:solidFill>
                    </a:rPr>
                    <a:t>Solicitud de registro</a:t>
                  </a:r>
                  <a:endParaRPr lang="es-MX" sz="16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" name="Proceso 7"/>
                <p:cNvSpPr/>
                <p:nvPr/>
              </p:nvSpPr>
              <p:spPr>
                <a:xfrm>
                  <a:off x="5200650" y="910160"/>
                  <a:ext cx="1743076" cy="994950"/>
                </a:xfrm>
                <a:prstGeom prst="flowChartProcess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MX" sz="1600" dirty="0" smtClean="0">
                      <a:solidFill>
                        <a:schemeClr val="tx1"/>
                      </a:solidFill>
                    </a:rPr>
                    <a:t>Revalidación</a:t>
                  </a:r>
                  <a:endParaRPr lang="es-MX" sz="1600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6" name="Conector recto de flecha 15"/>
                <p:cNvCxnSpPr>
                  <a:stCxn id="6" idx="2"/>
                  <a:endCxn id="4" idx="0"/>
                </p:cNvCxnSpPr>
                <p:nvPr/>
              </p:nvCxnSpPr>
              <p:spPr>
                <a:xfrm>
                  <a:off x="3735869" y="4867285"/>
                  <a:ext cx="27677" cy="576211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Conector recto de flecha 34"/>
                <p:cNvCxnSpPr/>
                <p:nvPr/>
              </p:nvCxnSpPr>
              <p:spPr>
                <a:xfrm>
                  <a:off x="3684002" y="1498372"/>
                  <a:ext cx="1516648" cy="1815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Conector recto de flecha 38"/>
                <p:cNvCxnSpPr>
                  <a:endCxn id="7" idx="3"/>
                </p:cNvCxnSpPr>
                <p:nvPr/>
              </p:nvCxnSpPr>
              <p:spPr>
                <a:xfrm flipH="1">
                  <a:off x="2167354" y="1498372"/>
                  <a:ext cx="1526167" cy="1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Conector recto de flecha 42"/>
                <p:cNvCxnSpPr/>
                <p:nvPr/>
              </p:nvCxnSpPr>
              <p:spPr>
                <a:xfrm>
                  <a:off x="3684002" y="838199"/>
                  <a:ext cx="9519" cy="660173"/>
                </a:xfrm>
                <a:prstGeom prst="straightConnector1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Conector recto de flecha 44"/>
                <p:cNvCxnSpPr/>
                <p:nvPr/>
              </p:nvCxnSpPr>
              <p:spPr>
                <a:xfrm>
                  <a:off x="3693522" y="3586291"/>
                  <a:ext cx="3401" cy="352522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3" name="Conector recto de flecha 2"/>
            <p:cNvCxnSpPr>
              <a:stCxn id="8" idx="2"/>
            </p:cNvCxnSpPr>
            <p:nvPr/>
          </p:nvCxnSpPr>
          <p:spPr>
            <a:xfrm flipH="1">
              <a:off x="6064370" y="1905110"/>
              <a:ext cx="7818" cy="96748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cto de flecha 10"/>
            <p:cNvCxnSpPr/>
            <p:nvPr/>
          </p:nvCxnSpPr>
          <p:spPr>
            <a:xfrm flipH="1" flipV="1">
              <a:off x="4972139" y="2812211"/>
              <a:ext cx="1083604" cy="1725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cto de flecha 12"/>
            <p:cNvCxnSpPr>
              <a:stCxn id="7" idx="2"/>
            </p:cNvCxnSpPr>
            <p:nvPr/>
          </p:nvCxnSpPr>
          <p:spPr>
            <a:xfrm flipH="1">
              <a:off x="1354347" y="1926894"/>
              <a:ext cx="5400" cy="94570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cto de flecha 14"/>
            <p:cNvCxnSpPr/>
            <p:nvPr/>
          </p:nvCxnSpPr>
          <p:spPr>
            <a:xfrm>
              <a:off x="1354347" y="2872596"/>
              <a:ext cx="1337791" cy="2755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cto de flecha 20"/>
            <p:cNvCxnSpPr>
              <a:stCxn id="4" idx="3"/>
            </p:cNvCxnSpPr>
            <p:nvPr/>
          </p:nvCxnSpPr>
          <p:spPr>
            <a:xfrm flipV="1">
              <a:off x="4739792" y="5984943"/>
              <a:ext cx="2894585" cy="2574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cto de flecha 22"/>
            <p:cNvCxnSpPr/>
            <p:nvPr/>
          </p:nvCxnSpPr>
          <p:spPr>
            <a:xfrm flipV="1">
              <a:off x="7625751" y="1414732"/>
              <a:ext cx="8626" cy="464963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cto de flecha 47"/>
            <p:cNvCxnSpPr>
              <a:endCxn id="8" idx="3"/>
            </p:cNvCxnSpPr>
            <p:nvPr/>
          </p:nvCxnSpPr>
          <p:spPr>
            <a:xfrm flipH="1" flipV="1">
              <a:off x="6943726" y="1407635"/>
              <a:ext cx="690651" cy="709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CuadroTexto 50"/>
          <p:cNvSpPr txBox="1"/>
          <p:nvPr/>
        </p:nvSpPr>
        <p:spPr>
          <a:xfrm>
            <a:off x="1805732" y="251972"/>
            <a:ext cx="7229475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prstMaterial="metal">
              <a:extrusionClr>
                <a:schemeClr val="accent4"/>
              </a:extrusionClr>
            </a:sp3d>
          </a:bodyPr>
          <a:lstStyle/>
          <a:p>
            <a:pPr algn="ctr"/>
            <a:r>
              <a:rPr lang="es-MX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DIAGRAMA DE OPERACIÓN PARA TRAMITE LICENCIA INMOBILIARIA.</a:t>
            </a:r>
            <a:endParaRPr lang="es-MX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706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4438"/>
            <a:ext cx="5584380" cy="5616474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258625" y="475019"/>
            <a:ext cx="6651509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prstMaterial="metal">
              <a:extrusionClr>
                <a:schemeClr val="accent4"/>
              </a:extrusionClr>
            </a:sp3d>
          </a:bodyPr>
          <a:lstStyle/>
          <a:p>
            <a:pPr algn="ctr"/>
            <a:r>
              <a:rPr lang="es-MX" sz="2400" b="1" dirty="0" smtClean="0"/>
              <a:t>INFORMACIÓN </a:t>
            </a:r>
            <a:r>
              <a:rPr lang="es-MX" sz="2400" b="1" dirty="0"/>
              <a:t>EN </a:t>
            </a:r>
            <a:r>
              <a:rPr lang="es-MX" sz="2400" b="1" dirty="0" smtClean="0"/>
              <a:t>PÁGINA OFICIAL EN INTERNET DE  </a:t>
            </a:r>
            <a:r>
              <a:rPr lang="es-MX" sz="2400" b="1" smtClean="0"/>
              <a:t>LA  SEDEC.</a:t>
            </a:r>
            <a:endParaRPr lang="es-MX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457282" y="1588932"/>
            <a:ext cx="7229475" cy="4867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s-MX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Formato de </a:t>
            </a:r>
            <a:r>
              <a:rPr lang="es-MX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Cédula </a:t>
            </a:r>
            <a:r>
              <a:rPr lang="es-MX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es-MX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Registro </a:t>
            </a:r>
            <a:r>
              <a:rPr lang="es-MX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persona física </a:t>
            </a:r>
            <a:r>
              <a:rPr lang="es-MX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es-MX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moral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s-MX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Formato </a:t>
            </a:r>
            <a:r>
              <a:rPr lang="es-MX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Carta </a:t>
            </a:r>
            <a:r>
              <a:rPr lang="es-MX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es-MX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Aceptación </a:t>
            </a:r>
            <a:r>
              <a:rPr lang="es-MX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persona física </a:t>
            </a:r>
            <a:r>
              <a:rPr lang="es-MX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moral</a:t>
            </a:r>
            <a:r>
              <a:rPr lang="es-MX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s-MX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Reglamento de Agencias  Inmobiliarias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s-MX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Ley de Operaciones inmobiliarias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s-MX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Requisitos para </a:t>
            </a:r>
            <a:r>
              <a:rPr lang="es-MX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revalidación de licencias inmobiliarias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s-MX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Requisitos para tramite de licencia inmobiliaria por primera vez</a:t>
            </a:r>
            <a:endParaRPr lang="es-MX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s-MX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Diagrama de Flujo </a:t>
            </a:r>
            <a:r>
              <a:rPr lang="es-MX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operación</a:t>
            </a:r>
            <a:endParaRPr lang="es-MX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s-MX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Datos de contacto en </a:t>
            </a:r>
            <a:r>
              <a:rPr lang="es-MX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SEDEC:</a:t>
            </a:r>
            <a:endParaRPr lang="es-MX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s-MX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Responsable; Lic. Fabiola del Carmen Vázquez Méndez</a:t>
            </a:r>
            <a:br>
              <a:rPr lang="es-MX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s-MX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Email: fabiolacvazquezmendez@hotmail.com</a:t>
            </a:r>
            <a:br>
              <a:rPr lang="es-MX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s-MX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pt-BR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Ing. Velino </a:t>
            </a:r>
            <a:r>
              <a:rPr lang="pt-BR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Cantoral</a:t>
            </a:r>
            <a:r>
              <a:rPr lang="pt-BR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López</a:t>
            </a:r>
            <a:br>
              <a:rPr lang="pt-BR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pt-BR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Email</a:t>
            </a:r>
            <a:r>
              <a:rPr lang="pt-BR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velino57@hotmail.com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s-MX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Edificio</a:t>
            </a:r>
            <a:r>
              <a:rPr lang="es-MX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Centro Administrativo de Gobierno Av. Paseo Tabasco #1504</a:t>
            </a:r>
            <a:br>
              <a:rPr lang="es-MX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s-MX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Col</a:t>
            </a:r>
            <a:r>
              <a:rPr lang="es-MX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Tabasco 2000 Villahermosa, Tabasco Centro</a:t>
            </a:r>
            <a:br>
              <a:rPr lang="es-MX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s-MX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C.P</a:t>
            </a:r>
            <a:r>
              <a:rPr lang="es-MX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86035 Tabasco, México</a:t>
            </a:r>
            <a:br>
              <a:rPr lang="es-MX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s-MX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Tels</a:t>
            </a:r>
            <a:r>
              <a:rPr lang="es-MX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(993) 3 10 97 50 Ext. </a:t>
            </a:r>
            <a:r>
              <a:rPr lang="es-MX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48122</a:t>
            </a:r>
            <a:endParaRPr lang="es-MX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89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1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3083533"/>
              </p:ext>
            </p:extLst>
          </p:nvPr>
        </p:nvGraphicFramePr>
        <p:xfrm>
          <a:off x="822357" y="254097"/>
          <a:ext cx="8023412" cy="5475487"/>
        </p:xfrm>
        <a:graphic>
          <a:graphicData uri="http://schemas.openxmlformats.org/drawingml/2006/table">
            <a:tbl>
              <a:tblPr/>
              <a:tblGrid>
                <a:gridCol w="1105382"/>
                <a:gridCol w="2380000"/>
                <a:gridCol w="1640104"/>
                <a:gridCol w="1553782"/>
                <a:gridCol w="1344144"/>
              </a:tblGrid>
              <a:tr h="652750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RELACIÓN DE AGENTES INMOBILIARIOS EN EL ESTADO DE TABASCO </a:t>
                      </a:r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2019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7472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FOTO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NOMBRE DEL OPERADOR INMOBILIARIO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Nº DE LICENCIA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FECHA DE INICIO DE OPERACIÓN DE LA LICENCIA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LICENCIAS  VIGENTES </a:t>
                      </a:r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2019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</a:tr>
              <a:tr h="1035479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s-MX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DOLORES MARCELA BATISTA FUENTES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SEDECO/LOI/017/2012</a:t>
                      </a:r>
                      <a:endParaRPr kumimoji="0" lang="es-MX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02 DE MAYO DE 2012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04/09/2018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4634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dirty="0" smtClean="0"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RUBÉN RODRÍGUEZ MARTÍNEZ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SDET/044/2015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18 DE JUNIO DE 2015 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10</a:t>
                      </a:r>
                      <a:r>
                        <a:rPr lang="es-MX" sz="11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/10/2018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4098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s-MX" sz="1100" b="0" i="0" u="none" strike="noStrike" cap="none" normalizeH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JOSÉ CARDOZA</a:t>
                      </a:r>
                      <a:r>
                        <a:rPr lang="es-MX" sz="1100" b="0" dirty="0" smtClean="0"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 MARTÍNEZ</a:t>
                      </a:r>
                      <a:r>
                        <a:rPr lang="es-MX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 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 SDET/049/2017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30 DE MAYO DE 2017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25/10/2018</a:t>
                      </a:r>
                      <a:endParaRPr lang="es-MX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3799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MX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VERÓNICA OLÁN GARCÍA</a:t>
                      </a:r>
                      <a:endParaRPr lang="es-MX" sz="11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SEDECO/LOI/010/2011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>
                          <a:latin typeface="Calibri" pitchFamily="34" charset="0"/>
                          <a:cs typeface="Calibri" pitchFamily="34" charset="0"/>
                        </a:rPr>
                        <a:t>5 DE ABRIL DE 2011</a:t>
                      </a:r>
                      <a:endParaRPr lang="es-MX" sz="11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08/11/2018</a:t>
                      </a:r>
                      <a:endParaRPr lang="es-MX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60181" y="1429470"/>
            <a:ext cx="780129" cy="944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74" y="3507892"/>
            <a:ext cx="982662" cy="1010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5" b="8005"/>
          <a:stretch/>
        </p:blipFill>
        <p:spPr bwMode="auto">
          <a:xfrm>
            <a:off x="956949" y="2547813"/>
            <a:ext cx="781050" cy="872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74" y="4779649"/>
            <a:ext cx="988101" cy="873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7173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3385035"/>
              </p:ext>
            </p:extLst>
          </p:nvPr>
        </p:nvGraphicFramePr>
        <p:xfrm>
          <a:off x="963147" y="343779"/>
          <a:ext cx="8028446" cy="3180080"/>
        </p:xfrm>
        <a:graphic>
          <a:graphicData uri="http://schemas.openxmlformats.org/drawingml/2006/table">
            <a:tbl>
              <a:tblPr/>
              <a:tblGrid>
                <a:gridCol w="1417058"/>
                <a:gridCol w="2076096"/>
                <a:gridCol w="1637656"/>
                <a:gridCol w="1551965"/>
                <a:gridCol w="1345671"/>
              </a:tblGrid>
              <a:tr h="671830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RELACIÓN DE AGENTES INMOBILIARIOS EN EL ESTADO DE TABASCO 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2019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48831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FOTO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NOMBRE DEL OPERADOR INMOBILIARIO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Nº DE LICENCIA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FECHA DE INICIO DE OPERACIÓN DE LA LICENCIA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LICENCIAS  VIGENTES </a:t>
                      </a:r>
                      <a:r>
                        <a:rPr lang="es-MX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2019</a:t>
                      </a:r>
                      <a:endParaRPr lang="es-MX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</a:tr>
              <a:tr h="93378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  <a:endParaRPr lang="pt-BR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0" dirty="0" smtClean="0">
                          <a:latin typeface="Calibri" pitchFamily="34" charset="0"/>
                          <a:cs typeface="Calibri" pitchFamily="34" charset="0"/>
                        </a:rPr>
                        <a:t>OLGA A. JIMENEZ CABRALES</a:t>
                      </a:r>
                      <a:endParaRPr lang="es-MX" sz="11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>
                          <a:latin typeface="Calibri" pitchFamily="34" charset="0"/>
                          <a:cs typeface="Calibri" pitchFamily="34" charset="0"/>
                        </a:rPr>
                        <a:t>SEDECO/L0I/2010</a:t>
                      </a:r>
                      <a:endParaRPr lang="es-MX" sz="11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>
                          <a:latin typeface="Calibri" pitchFamily="34" charset="0"/>
                          <a:cs typeface="Calibri" pitchFamily="34" charset="0"/>
                        </a:rPr>
                        <a:t>5 DE OCTUBRE DE 2010</a:t>
                      </a:r>
                      <a:endParaRPr lang="es-MX" sz="11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>
                          <a:latin typeface="Calibri" pitchFamily="34" charset="0"/>
                          <a:cs typeface="Calibri" pitchFamily="34" charset="0"/>
                        </a:rPr>
                        <a:t>21/11/2018</a:t>
                      </a:r>
                      <a:endParaRPr lang="es-MX" sz="11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6146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0" dirty="0" smtClean="0">
                          <a:latin typeface="Calibri" pitchFamily="34" charset="0"/>
                          <a:cs typeface="Calibri" pitchFamily="34" charset="0"/>
                        </a:rPr>
                        <a:t>MARIELA  GARCIA  RUBIO </a:t>
                      </a:r>
                      <a:endParaRPr lang="es-MX" sz="11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>
                          <a:latin typeface="Calibri" pitchFamily="34" charset="0"/>
                          <a:cs typeface="Calibri" pitchFamily="34" charset="0"/>
                        </a:rPr>
                        <a:t>SDET/029/2013</a:t>
                      </a:r>
                      <a:endParaRPr lang="es-MX" sz="11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>
                          <a:latin typeface="Calibri" pitchFamily="34" charset="0"/>
                          <a:cs typeface="Calibri" pitchFamily="34" charset="0"/>
                        </a:rPr>
                        <a:t>30 DE OCTUBRE DE 2013</a:t>
                      </a:r>
                      <a:endParaRPr lang="es-MX" sz="11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>
                          <a:latin typeface="Calibri" pitchFamily="34" charset="0"/>
                          <a:cs typeface="Calibri" pitchFamily="34" charset="0"/>
                        </a:rPr>
                        <a:t>21/11/2018 </a:t>
                      </a:r>
                      <a:endParaRPr lang="es-MX" sz="11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2490098"/>
              </p:ext>
            </p:extLst>
          </p:nvPr>
        </p:nvGraphicFramePr>
        <p:xfrm>
          <a:off x="962635" y="3534225"/>
          <a:ext cx="8028965" cy="2009644"/>
        </p:xfrm>
        <a:graphic>
          <a:graphicData uri="http://schemas.openxmlformats.org/drawingml/2006/table">
            <a:tbl>
              <a:tblPr/>
              <a:tblGrid>
                <a:gridCol w="1423459"/>
                <a:gridCol w="2071606"/>
                <a:gridCol w="1628775"/>
                <a:gridCol w="1562100"/>
                <a:gridCol w="1343025"/>
              </a:tblGrid>
              <a:tr h="1004822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s-MX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JOSÉ</a:t>
                      </a:r>
                      <a:r>
                        <a:rPr kumimoji="0" lang="es-MX" sz="1100" b="0" i="0" u="none" strike="noStrike" cap="none" normalizeH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 LUIS GUZMÁN BRINDIS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SDET/028/2013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30 DE OCTUBRE DE 2013 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10</a:t>
                      </a:r>
                      <a:r>
                        <a:rPr lang="es-MX" sz="11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/12/2018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4822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s-MX" sz="1100" b="0" i="0" u="none" strike="noStrike" cap="none" normalizeH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FABRICIO</a:t>
                      </a:r>
                      <a:r>
                        <a:rPr kumimoji="0" lang="es-MX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s-MX" sz="1100" b="0" i="0" u="none" strike="noStrike" cap="none" normalizeH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CADENAS GARDUZA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 SEDECO/L01/019/2012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02 DE MAYO DE 2012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10/12/2018</a:t>
                      </a:r>
                      <a:endParaRPr lang="es-MX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1859109"/>
              </p:ext>
            </p:extLst>
          </p:nvPr>
        </p:nvGraphicFramePr>
        <p:xfrm>
          <a:off x="962025" y="4538444"/>
          <a:ext cx="8029575" cy="1004822"/>
        </p:xfrm>
        <a:graphic>
          <a:graphicData uri="http://schemas.openxmlformats.org/drawingml/2006/table">
            <a:tbl>
              <a:tblPr/>
              <a:tblGrid>
                <a:gridCol w="1424160"/>
                <a:gridCol w="2071515"/>
                <a:gridCol w="1628775"/>
                <a:gridCol w="1562100"/>
                <a:gridCol w="1343025"/>
              </a:tblGrid>
              <a:tr h="1004822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2681145"/>
              </p:ext>
            </p:extLst>
          </p:nvPr>
        </p:nvGraphicFramePr>
        <p:xfrm>
          <a:off x="962025" y="5532657"/>
          <a:ext cx="8029575" cy="1004822"/>
        </p:xfrm>
        <a:graphic>
          <a:graphicData uri="http://schemas.openxmlformats.org/drawingml/2006/table">
            <a:tbl>
              <a:tblPr/>
              <a:tblGrid>
                <a:gridCol w="1428750"/>
                <a:gridCol w="2066925"/>
                <a:gridCol w="1625895"/>
                <a:gridCol w="1564980"/>
                <a:gridCol w="1343025"/>
              </a:tblGrid>
              <a:tr h="1004822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MX" sz="1100" b="0" i="0" u="none" strike="noStrike" cap="none" normalizeH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LUIS FERNANDO ALEJO URIBE</a:t>
                      </a:r>
                      <a:endParaRPr lang="es-MX" sz="11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>
                          <a:latin typeface="Calibri" pitchFamily="34" charset="0"/>
                          <a:cs typeface="Calibri" pitchFamily="34" charset="0"/>
                        </a:rPr>
                        <a:t>SEDECO/L01/024/2012</a:t>
                      </a:r>
                      <a:endParaRPr lang="es-MX" sz="11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>
                          <a:latin typeface="Calibri" pitchFamily="34" charset="0"/>
                          <a:cs typeface="Calibri" pitchFamily="34" charset="0"/>
                        </a:rPr>
                        <a:t>02 DE MAYO DE 2012</a:t>
                      </a:r>
                      <a:endParaRPr lang="es-MX" sz="11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>
                          <a:latin typeface="Calibri" pitchFamily="34" charset="0"/>
                          <a:cs typeface="Calibri" pitchFamily="34" charset="0"/>
                        </a:rPr>
                        <a:t>10/12/2018</a:t>
                      </a:r>
                      <a:endParaRPr lang="es-MX" sz="11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707" y="1602151"/>
            <a:ext cx="1034686" cy="81048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248" y="2538253"/>
            <a:ext cx="1195603" cy="987689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9"/>
          <a:stretch/>
        </p:blipFill>
        <p:spPr bwMode="auto">
          <a:xfrm>
            <a:off x="1332176" y="4563919"/>
            <a:ext cx="862217" cy="995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2" t="14877" r="18738" b="13355"/>
          <a:stretch/>
        </p:blipFill>
        <p:spPr bwMode="auto">
          <a:xfrm>
            <a:off x="1344532" y="3525942"/>
            <a:ext cx="763879" cy="985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63"/>
          <a:stretch/>
        </p:blipFill>
        <p:spPr bwMode="auto">
          <a:xfrm>
            <a:off x="1249683" y="5599243"/>
            <a:ext cx="858728" cy="90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7483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7885825"/>
              </p:ext>
            </p:extLst>
          </p:nvPr>
        </p:nvGraphicFramePr>
        <p:xfrm>
          <a:off x="1024861" y="589604"/>
          <a:ext cx="8028446" cy="3252621"/>
        </p:xfrm>
        <a:graphic>
          <a:graphicData uri="http://schemas.openxmlformats.org/drawingml/2006/table">
            <a:tbl>
              <a:tblPr/>
              <a:tblGrid>
                <a:gridCol w="1417058"/>
                <a:gridCol w="2076096"/>
                <a:gridCol w="1637656"/>
                <a:gridCol w="1551965"/>
                <a:gridCol w="1345671"/>
              </a:tblGrid>
              <a:tr h="671830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RELACIÓN DE AGENTES INMOBILIARIOS EN EL ESTADO DE TABASCO 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2019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48831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NOMBRE DEL OPERADOR INMOBILIARIO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Nº DE LICENCIA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FECHA DE INICIO DE OPERACIÓN DE LA LICENCIA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LICENCIAS  </a:t>
                      </a:r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VIGENTES </a:t>
                      </a:r>
                      <a:r>
                        <a:rPr lang="es-MX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2019</a:t>
                      </a:r>
                      <a:endParaRPr lang="es-MX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</a:tr>
              <a:tr h="100633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pt-BR" sz="9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RAÚL MORENO GALLARDO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SDET/053/2018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 DE DICIEMBRE DE 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14/12/2018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6146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SUSANA GÓMEZ ORDOÑEZ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SDET/054/2018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 DE DICIEMBRE DE </a:t>
                      </a:r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2018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14/12/2018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12 Imagen" descr="F:\SDET\Wendy Habib Infantil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4" t="8196" r="7758"/>
          <a:stretch/>
        </p:blipFill>
        <p:spPr bwMode="auto">
          <a:xfrm>
            <a:off x="1250185" y="4887539"/>
            <a:ext cx="960646" cy="101404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6631375"/>
              </p:ext>
            </p:extLst>
          </p:nvPr>
        </p:nvGraphicFramePr>
        <p:xfrm>
          <a:off x="1025592" y="3850620"/>
          <a:ext cx="8028446" cy="2069393"/>
        </p:xfrm>
        <a:graphic>
          <a:graphicData uri="http://schemas.openxmlformats.org/drawingml/2006/table">
            <a:tbl>
              <a:tblPr/>
              <a:tblGrid>
                <a:gridCol w="1417058"/>
                <a:gridCol w="2076096"/>
                <a:gridCol w="1637656"/>
                <a:gridCol w="1551965"/>
                <a:gridCol w="1345671"/>
              </a:tblGrid>
              <a:tr h="983247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HR AQUIMAR,  S. A. DE C. V.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HR AQUIMAR S.A. DE C.V.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SDET/052/2017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 DE DICIEMBRE DE 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17/12/2018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6146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WENDY SUSANA MARTÍNEZ HABIB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SDET/051/2017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 DE DICIEMBRE DE 2017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17/12/2018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5" t="14438" r="15882" b="17964"/>
          <a:stretch/>
        </p:blipFill>
        <p:spPr>
          <a:xfrm>
            <a:off x="1273997" y="1768663"/>
            <a:ext cx="913022" cy="985730"/>
          </a:xfrm>
          <a:prstGeom prst="rect">
            <a:avLst/>
          </a:prstGeom>
        </p:spPr>
      </p:pic>
      <p:pic>
        <p:nvPicPr>
          <p:cNvPr id="7" name="Imagen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6" r="12219"/>
          <a:stretch/>
        </p:blipFill>
        <p:spPr>
          <a:xfrm>
            <a:off x="1351205" y="2805069"/>
            <a:ext cx="840553" cy="100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372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1112</TotalTime>
  <Words>1051</Words>
  <Application>Microsoft Office PowerPoint</Application>
  <PresentationFormat>Personalizado</PresentationFormat>
  <Paragraphs>197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Proyectos</dc:creator>
  <cp:lastModifiedBy>velino cantoral rosario</cp:lastModifiedBy>
  <cp:revision>132</cp:revision>
  <cp:lastPrinted>2017-06-07T16:35:45Z</cp:lastPrinted>
  <dcterms:created xsi:type="dcterms:W3CDTF">2015-04-07T17:59:49Z</dcterms:created>
  <dcterms:modified xsi:type="dcterms:W3CDTF">2019-06-30T23:37:35Z</dcterms:modified>
</cp:coreProperties>
</file>