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7" r:id="rId5"/>
    <p:sldId id="256" r:id="rId6"/>
    <p:sldId id="260" r:id="rId7"/>
    <p:sldId id="269" r:id="rId8"/>
    <p:sldId id="271" r:id="rId9"/>
    <p:sldId id="273" r:id="rId10"/>
    <p:sldId id="276" r:id="rId11"/>
    <p:sldId id="274" r:id="rId12"/>
    <p:sldId id="275" r:id="rId13"/>
    <p:sldId id="277" r:id="rId14"/>
  </p:sldIdLst>
  <p:sldSz cx="12192000" cy="6858000"/>
  <p:notesSz cx="9874250" cy="6797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1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7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0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3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39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5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50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84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10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48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9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3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E6E4-AB95-4DED-8D71-CB0FC1109CF8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9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7750" y="4573551"/>
            <a:ext cx="722947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ESTATAL DE AGENTES INMOBILIARIOS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4" y="931187"/>
            <a:ext cx="5580208" cy="33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77078"/>
              </p:ext>
            </p:extLst>
          </p:nvPr>
        </p:nvGraphicFramePr>
        <p:xfrm>
          <a:off x="963147" y="343779"/>
          <a:ext cx="8028446" cy="3180080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TOMAS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MARTIN DÍAZ PAREDES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SDET/055/2018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14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MA.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TERESA DUQUE CALVA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SDET/056/2018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07801"/>
              </p:ext>
            </p:extLst>
          </p:nvPr>
        </p:nvGraphicFramePr>
        <p:xfrm>
          <a:off x="962635" y="3534225"/>
          <a:ext cx="8028965" cy="1004822"/>
        </p:xfrm>
        <a:graphic>
          <a:graphicData uri="http://schemas.openxmlformats.org/drawingml/2006/table">
            <a:tbl>
              <a:tblPr/>
              <a:tblGrid>
                <a:gridCol w="1423459"/>
                <a:gridCol w="2071606"/>
                <a:gridCol w="1628775"/>
                <a:gridCol w="156210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MARIA CRISTINA CELORIO MENDEZ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SDET/057/2018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32293"/>
              </p:ext>
            </p:extLst>
          </p:nvPr>
        </p:nvGraphicFramePr>
        <p:xfrm>
          <a:off x="962025" y="4538444"/>
          <a:ext cx="8029575" cy="1004822"/>
        </p:xfrm>
        <a:graphic>
          <a:graphicData uri="http://schemas.openxmlformats.org/drawingml/2006/table">
            <a:tbl>
              <a:tblPr/>
              <a:tblGrid>
                <a:gridCol w="1424160"/>
                <a:gridCol w="2071515"/>
                <a:gridCol w="1628775"/>
                <a:gridCol w="156210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JOSE MANUEL PEREZ GUZMAN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SDET/058/2018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94460"/>
              </p:ext>
            </p:extLst>
          </p:nvPr>
        </p:nvGraphicFramePr>
        <p:xfrm>
          <a:off x="962025" y="5532657"/>
          <a:ext cx="8029575" cy="1004822"/>
        </p:xfrm>
        <a:graphic>
          <a:graphicData uri="http://schemas.openxmlformats.org/drawingml/2006/table">
            <a:tbl>
              <a:tblPr/>
              <a:tblGrid>
                <a:gridCol w="1428750"/>
                <a:gridCol w="2066925"/>
                <a:gridCol w="1625895"/>
                <a:gridCol w="156498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JULIETA ALEJANDRA PRIEGO MOLINA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SDET/059/2018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5024" r="14459" b="16971"/>
          <a:stretch/>
        </p:blipFill>
        <p:spPr bwMode="auto">
          <a:xfrm>
            <a:off x="1327632" y="1567533"/>
            <a:ext cx="646641" cy="83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14353" r="15002" b="32047"/>
          <a:stretch/>
        </p:blipFill>
        <p:spPr bwMode="auto">
          <a:xfrm>
            <a:off x="1230708" y="2524990"/>
            <a:ext cx="840487" cy="93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708" y="3578105"/>
            <a:ext cx="890894" cy="8921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709" y="4588198"/>
            <a:ext cx="890894" cy="87928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19243" r="28162" b="34631"/>
          <a:stretch/>
        </p:blipFill>
        <p:spPr bwMode="auto">
          <a:xfrm>
            <a:off x="1327632" y="5585417"/>
            <a:ext cx="743562" cy="9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25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04725"/>
              </p:ext>
            </p:extLst>
          </p:nvPr>
        </p:nvGraphicFramePr>
        <p:xfrm>
          <a:off x="963147" y="343779"/>
          <a:ext cx="8028446" cy="5829090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“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ASESORES INMOBILIARIAS CAPITAL 360 , S. A. DE C. V. “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SDET/060/2018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rtl="0" fontAlgn="ctr"/>
                      <a:endParaRPr lang="pt-BR" sz="11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rtl="0" fontAlgn="ctr"/>
                      <a:endParaRPr lang="pt-BR" sz="11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MANUEL CRUZ PÉREZ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SDET/047/2016</a:t>
                      </a:r>
                    </a:p>
                    <a:p>
                      <a:pPr algn="ctr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DE FEBRERO DE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8/04/2019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FRANCISCO DE LA TORRE CASTILLO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SEDECO/LOI/021/2012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DE MAYO DE 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24/04/2019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JAVIER GONZÁLEZ GÓMEZ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SEDEC/061/2019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MAYO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28/05/2019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SOLEDAD HERNÁNDEZ BULOS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SEDEC/062/2019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MAYO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28/05/2019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Mirna Cantoral\Downloads\WhatsApp Image 2018-12-19 at 10.12.24 A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b="19531"/>
          <a:stretch/>
        </p:blipFill>
        <p:spPr bwMode="auto">
          <a:xfrm>
            <a:off x="1087209" y="1588602"/>
            <a:ext cx="1189507" cy="8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59" y="2507226"/>
            <a:ext cx="774805" cy="8607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04" y="3430811"/>
            <a:ext cx="1047839" cy="8484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04" y="4308796"/>
            <a:ext cx="1074527" cy="9211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743" y="5239870"/>
            <a:ext cx="973700" cy="9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48636"/>
              </p:ext>
            </p:extLst>
          </p:nvPr>
        </p:nvGraphicFramePr>
        <p:xfrm>
          <a:off x="963147" y="343779"/>
          <a:ext cx="8028446" cy="5503416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GRUPO CONSTRUCTOR GORI  S. A. DE C. V.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SDET/050/2017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 DE MAYO DE 2017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21/06/2019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007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SONIA GUZMÁN RAMÍREZ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SEDECO/L01/018/2012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02 DE MAYO DE 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21/06/2019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498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REYNA VERÓNICA JUÁREZ LEÓN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SDET/041/2014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DE DICIEMBRE DE 2014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12/08/2019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977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TILA DEL CARMEN CELORIO MENDEZ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SEDEC/063/2019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DE AGOSTO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20/08/2019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6" y="2502297"/>
            <a:ext cx="824247" cy="815203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97" y="1616075"/>
            <a:ext cx="1142475" cy="766517"/>
          </a:xfrm>
          <a:prstGeom prst="rect">
            <a:avLst/>
          </a:prstGeom>
        </p:spPr>
      </p:pic>
      <p:pic>
        <p:nvPicPr>
          <p:cNvPr id="1026" name="Picture 2" descr="E:\Nueva tila\foto 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4747119"/>
            <a:ext cx="824247" cy="10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2" descr="C:\Users\Mirna Rosario\AppData\Local\Microsoft\Windows\Temporary Internet Files\Content.Word\IMG_71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3522845"/>
            <a:ext cx="824247" cy="96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61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07965"/>
              </p:ext>
            </p:extLst>
          </p:nvPr>
        </p:nvGraphicFramePr>
        <p:xfrm>
          <a:off x="963147" y="343779"/>
          <a:ext cx="8028446" cy="3545641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136245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BLANCA JUDITH CEJA PRADO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SEDEC/064/2019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DE AGOSTO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20/08/2019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51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 CARLOS BAEZA ACOSTA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SEDEC/065/2019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DE AGOSTO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28/08/2019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55" y="1553918"/>
            <a:ext cx="1044247" cy="1019134"/>
          </a:xfrm>
          <a:prstGeom prst="rect">
            <a:avLst/>
          </a:prstGeom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3" y="2661841"/>
            <a:ext cx="1206546" cy="11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8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52666" y="500050"/>
            <a:ext cx="722947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REGISTRO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59143" y="1199844"/>
            <a:ext cx="7200899" cy="5616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Solicitud de Inscripción persona física o moral (única vez</a:t>
            </a:r>
            <a:r>
              <a:rPr lang="es-MX" sz="1200" dirty="0" smtClean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MX" sz="1200" dirty="0">
              <a:solidFill>
                <a:prstClr val="black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Copia de Identificación oficial vigente con fotografía.</a:t>
            </a:r>
            <a:endParaRPr lang="es-ES" sz="1200" dirty="0" smtClean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Precisar </a:t>
            </a:r>
            <a:r>
              <a:rPr lang="es-MX" sz="1200" dirty="0"/>
              <a:t>y acreditar la ubicación de su domicilio </a:t>
            </a:r>
            <a:r>
              <a:rPr lang="es-MX" sz="1200" dirty="0" smtClean="0"/>
              <a:t>actualizado.</a:t>
            </a:r>
            <a:endParaRPr lang="es-ES" sz="12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200" dirty="0"/>
              <a:t>Presentar constancia de registro ante la PROFECO del Contrato de </a:t>
            </a:r>
            <a:r>
              <a:rPr lang="es-ES" sz="1200" dirty="0" smtClean="0"/>
              <a:t>Adhesión.</a:t>
            </a:r>
            <a:endParaRPr lang="es-MX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Carta </a:t>
            </a:r>
            <a:r>
              <a:rPr lang="es-MX" sz="1200" dirty="0"/>
              <a:t>de aceptación a cumplir los </a:t>
            </a:r>
            <a:r>
              <a:rPr lang="es-MX" sz="1200" dirty="0" smtClean="0"/>
              <a:t>Programas </a:t>
            </a:r>
            <a:r>
              <a:rPr lang="es-MX" sz="1200" dirty="0"/>
              <a:t>de Capacitación y </a:t>
            </a:r>
            <a:r>
              <a:rPr lang="es-MX" sz="1200" dirty="0" smtClean="0"/>
              <a:t>Actualización </a:t>
            </a:r>
            <a:r>
              <a:rPr lang="es-MX" sz="1200" dirty="0"/>
              <a:t>en materia de Operaciones </a:t>
            </a:r>
            <a:r>
              <a:rPr lang="es-MX" sz="1200" dirty="0" smtClean="0"/>
              <a:t>Inmobiliarias.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Acreditar su registro ante las autoridades fiscales </a:t>
            </a:r>
            <a:r>
              <a:rPr lang="es-MX" sz="1200" dirty="0" smtClean="0"/>
              <a:t>correspondientes.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No contar con antecedentes penales con motivo de la comisión de los delitos patrimoniales </a:t>
            </a:r>
            <a:r>
              <a:rPr lang="es-MX" sz="1200" dirty="0" smtClean="0"/>
              <a:t>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Copia del Acta </a:t>
            </a:r>
            <a:r>
              <a:rPr lang="es-MX" sz="1200" dirty="0" smtClean="0"/>
              <a:t>Constitutiva (persona moral).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Acreditar su experiencia y conocimientos en operaciones de corretaje o intermediación inmobiliaria; (Diploma de Capacitación mínimo 30  horas).</a:t>
            </a:r>
            <a:endParaRPr lang="es-ES" sz="1200" dirty="0" smtClean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Identificación </a:t>
            </a:r>
            <a:r>
              <a:rPr lang="es-MX" sz="1200" dirty="0"/>
              <a:t>oficial vigente con fotografía del representante </a:t>
            </a:r>
            <a:r>
              <a:rPr lang="es-MX" sz="1200" dirty="0" smtClean="0"/>
              <a:t>legal.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Poder </a:t>
            </a:r>
            <a:r>
              <a:rPr lang="es-MX" sz="1200" dirty="0"/>
              <a:t>notarial del representante legal </a:t>
            </a:r>
            <a:r>
              <a:rPr lang="es-MX" sz="1200" dirty="0" smtClean="0"/>
              <a:t>certificada.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err="1" smtClean="0"/>
              <a:t>Acreditamiento</a:t>
            </a:r>
            <a:r>
              <a:rPr lang="es-MX" sz="1200" dirty="0" smtClean="0"/>
              <a:t> </a:t>
            </a:r>
            <a:r>
              <a:rPr lang="es-MX" sz="1200" dirty="0"/>
              <a:t>del representante legal de su experiencia y conocimientos en operaciones de corretaje o intermediación inmobiliaria; (Capacitación  mínimo 30 horas</a:t>
            </a:r>
            <a:r>
              <a:rPr lang="es-MX" sz="1200" dirty="0" smtClean="0"/>
              <a:t>).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Carta </a:t>
            </a:r>
            <a:r>
              <a:rPr lang="es-MX" sz="1200" dirty="0"/>
              <a:t>de no antecedentes penales y en materia de delitos de carácter </a:t>
            </a:r>
            <a:r>
              <a:rPr lang="es-MX" sz="1200" dirty="0" smtClean="0"/>
              <a:t>patrimonial (representante legal de la empresa).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Entregar una foto tamaño infantil a color o blanco y negro digitalizada.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b="1" dirty="0"/>
              <a:t> </a:t>
            </a:r>
            <a:r>
              <a:rPr lang="es-MX" sz="1200" b="1" dirty="0" smtClean="0"/>
              <a:t>                    LA </a:t>
            </a:r>
            <a:r>
              <a:rPr lang="es-MX" sz="1200" b="1" dirty="0"/>
              <a:t>LICENCIA INMOBILIARIA  TIENE VIGENCIA DE 1 AÑO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s-MX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11506" y="514346"/>
            <a:ext cx="600635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REVALIDACIÓN DE LICENCIA INMOBILIARIA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64658" y="1622611"/>
            <a:ext cx="7252447" cy="301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Carta de Bajo Protesta de Decir Verdad, proporcionada por la Secretaría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Económico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Competitividad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Copia de la Constancia de Inscripción. (Licencia) 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documento membretado donde se acredite haber cumplido y asistido a los cursos de capacitación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obligatorios;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teniendo una duración cuando menos de treinta horas efectivas, copia de Identificación oficial vigente con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fotografía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7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53264" y="897514"/>
            <a:ext cx="642769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REVALIDACIÓN DE LICENCIA INMOBILIARIA</a:t>
            </a:r>
            <a:endParaRPr lang="es-MX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78712" y="1965584"/>
            <a:ext cx="7225552" cy="329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inscripción en el Registro deberá revalidarse durante el primer trimestre de cada año,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que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Agentes Inmobiliarios presentarán ante la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Fomento a la Micro, Pequeña y Mediana Empresa (</a:t>
            </a:r>
            <a:r>
              <a:rPr lang="es-MX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Dfmipyme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 la Secretaría para el Desarrollo Económico y la Competitividad, los requisitos  correspondiente a los documentos que marca el </a:t>
            </a:r>
            <a:r>
              <a:rPr lang="es-MX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Articulo 10 del Reglamento de la Ley de Operaciones Inmobiliarias de Tabasco.</a:t>
            </a:r>
            <a:endParaRPr lang="es-MX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Cumplidos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anteriores requisitos, la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</a:t>
            </a:r>
            <a:r>
              <a:rPr lang="es-MX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Dfmipyme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procederá a la revalidación del Registro y expedirá la constancia correspondiente. Lo anterior, sin perjuicio de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Facultad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Secretaría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realizar visitas de inspección única y exclusivamente para constatar que el Agente Inmobiliario cumpla con los requisitos establecidos en la Ley.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incumplimiento de las disposiciones de esta Ley y de su Reglamento por parte de los Agentes Inmobiliarios con Registro y de las personas que se ostenten como tales sin serlo, dará lugar previo procedimiento establecido por la Dirección de Asuntos Jurídicos de la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Secretaría. </a:t>
            </a:r>
            <a:r>
              <a:rPr lang="es-MX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Articulo 17 y 18 de la Ley de Operaciones Inmobiliarias de Tabasco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69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2116499" y="1239173"/>
            <a:ext cx="7133997" cy="5552496"/>
            <a:chOff x="552139" y="-123832"/>
            <a:chExt cx="7082238" cy="6701698"/>
          </a:xfrm>
        </p:grpSpPr>
        <p:grpSp>
          <p:nvGrpSpPr>
            <p:cNvPr id="47" name="Grupo 46"/>
            <p:cNvGrpSpPr/>
            <p:nvPr/>
          </p:nvGrpSpPr>
          <p:grpSpPr>
            <a:xfrm>
              <a:off x="552139" y="-123832"/>
              <a:ext cx="6391587" cy="6701698"/>
              <a:chOff x="552139" y="-123832"/>
              <a:chExt cx="6391587" cy="6701698"/>
            </a:xfrm>
          </p:grpSpPr>
          <p:sp>
            <p:nvSpPr>
              <p:cNvPr id="24" name="Proceso alternativo 23"/>
              <p:cNvSpPr/>
              <p:nvPr/>
            </p:nvSpPr>
            <p:spPr>
              <a:xfrm>
                <a:off x="2513207" y="-123832"/>
                <a:ext cx="2479129" cy="962031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dirty="0" smtClean="0">
                    <a:solidFill>
                      <a:schemeClr val="tx1"/>
                    </a:solidFill>
                  </a:rPr>
                  <a:t>Periodo de renovación y registro según fecha  vencida.</a:t>
                </a:r>
                <a:endParaRPr lang="es-MX" sz="1600" dirty="0"/>
              </a:p>
            </p:txBody>
          </p:sp>
          <p:grpSp>
            <p:nvGrpSpPr>
              <p:cNvPr id="46" name="Grupo 45"/>
              <p:cNvGrpSpPr/>
              <p:nvPr/>
            </p:nvGrpSpPr>
            <p:grpSpPr>
              <a:xfrm>
                <a:off x="552139" y="838199"/>
                <a:ext cx="6391587" cy="5739667"/>
                <a:chOff x="552139" y="838199"/>
                <a:chExt cx="6391587" cy="5739667"/>
              </a:xfrm>
            </p:grpSpPr>
            <p:sp>
              <p:nvSpPr>
                <p:cNvPr id="4" name="Proceso 3"/>
                <p:cNvSpPr/>
                <p:nvPr/>
              </p:nvSpPr>
              <p:spPr>
                <a:xfrm>
                  <a:off x="2787299" y="5443496"/>
                  <a:ext cx="1952493" cy="1134370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Entrega de la licencia con  vigencia de 1 año.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Proceso 4"/>
                <p:cNvSpPr/>
                <p:nvPr/>
              </p:nvSpPr>
              <p:spPr>
                <a:xfrm>
                  <a:off x="2692138" y="2305209"/>
                  <a:ext cx="2280001" cy="1276138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Entrega de documentación en las oficinas de la SEDEC.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Proceso 5"/>
                <p:cNvSpPr/>
                <p:nvPr/>
              </p:nvSpPr>
              <p:spPr>
                <a:xfrm>
                  <a:off x="3055453" y="4010241"/>
                  <a:ext cx="1360833" cy="85704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Pago de la Licencia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Proceso 6"/>
                <p:cNvSpPr/>
                <p:nvPr/>
              </p:nvSpPr>
              <p:spPr>
                <a:xfrm>
                  <a:off x="552139" y="1069851"/>
                  <a:ext cx="1615215" cy="85704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Solicitud de registro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Proceso 7"/>
                <p:cNvSpPr/>
                <p:nvPr/>
              </p:nvSpPr>
              <p:spPr>
                <a:xfrm>
                  <a:off x="5200650" y="910160"/>
                  <a:ext cx="1743076" cy="994950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Revalidación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" name="Conector recto de flecha 15"/>
                <p:cNvCxnSpPr>
                  <a:stCxn id="6" idx="2"/>
                  <a:endCxn id="4" idx="0"/>
                </p:cNvCxnSpPr>
                <p:nvPr/>
              </p:nvCxnSpPr>
              <p:spPr>
                <a:xfrm>
                  <a:off x="3735869" y="4867285"/>
                  <a:ext cx="27677" cy="5762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de flecha 34"/>
                <p:cNvCxnSpPr/>
                <p:nvPr/>
              </p:nvCxnSpPr>
              <p:spPr>
                <a:xfrm>
                  <a:off x="3684002" y="1498372"/>
                  <a:ext cx="1516648" cy="18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de flecha 38"/>
                <p:cNvCxnSpPr>
                  <a:endCxn id="7" idx="3"/>
                </p:cNvCxnSpPr>
                <p:nvPr/>
              </p:nvCxnSpPr>
              <p:spPr>
                <a:xfrm flipH="1">
                  <a:off x="2167354" y="1498372"/>
                  <a:ext cx="1526167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de flecha 42"/>
                <p:cNvCxnSpPr/>
                <p:nvPr/>
              </p:nvCxnSpPr>
              <p:spPr>
                <a:xfrm>
                  <a:off x="3684002" y="838199"/>
                  <a:ext cx="9519" cy="66017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de flecha 44"/>
                <p:cNvCxnSpPr/>
                <p:nvPr/>
              </p:nvCxnSpPr>
              <p:spPr>
                <a:xfrm>
                  <a:off x="3693522" y="3586291"/>
                  <a:ext cx="3401" cy="3525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" name="Conector recto de flecha 2"/>
            <p:cNvCxnSpPr>
              <a:stCxn id="8" idx="2"/>
            </p:cNvCxnSpPr>
            <p:nvPr/>
          </p:nvCxnSpPr>
          <p:spPr>
            <a:xfrm flipH="1">
              <a:off x="6064370" y="1905110"/>
              <a:ext cx="7818" cy="967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 flipH="1" flipV="1">
              <a:off x="4972139" y="2812211"/>
              <a:ext cx="1083604" cy="172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>
              <a:stCxn id="7" idx="2"/>
            </p:cNvCxnSpPr>
            <p:nvPr/>
          </p:nvCxnSpPr>
          <p:spPr>
            <a:xfrm flipH="1">
              <a:off x="1354347" y="1926894"/>
              <a:ext cx="5400" cy="945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>
              <a:off x="1354347" y="2872596"/>
              <a:ext cx="1337791" cy="27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>
              <a:stCxn id="4" idx="3"/>
            </p:cNvCxnSpPr>
            <p:nvPr/>
          </p:nvCxnSpPr>
          <p:spPr>
            <a:xfrm flipV="1">
              <a:off x="4739792" y="5984943"/>
              <a:ext cx="2894585" cy="257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V="1">
              <a:off x="7625751" y="1414732"/>
              <a:ext cx="8626" cy="464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/>
            <p:cNvCxnSpPr>
              <a:endCxn id="8" idx="3"/>
            </p:cNvCxnSpPr>
            <p:nvPr/>
          </p:nvCxnSpPr>
          <p:spPr>
            <a:xfrm flipH="1" flipV="1">
              <a:off x="6943726" y="1407635"/>
              <a:ext cx="690651" cy="70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uadroTexto 50"/>
          <p:cNvSpPr txBox="1"/>
          <p:nvPr/>
        </p:nvSpPr>
        <p:spPr>
          <a:xfrm>
            <a:off x="1805732" y="251972"/>
            <a:ext cx="7229475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OPERACIÓN PARA TRAMITE LICENCIA INMOBILIARIA.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58625" y="475019"/>
            <a:ext cx="665150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b="1" dirty="0" smtClean="0"/>
              <a:t>INFORMACIÓN </a:t>
            </a:r>
            <a:r>
              <a:rPr lang="es-MX" sz="2400" b="1" dirty="0"/>
              <a:t>EN </a:t>
            </a:r>
            <a:r>
              <a:rPr lang="es-MX" sz="2400" b="1" dirty="0" smtClean="0"/>
              <a:t>PÁGINA OFICIAL EN INTERNET DE  </a:t>
            </a:r>
            <a:r>
              <a:rPr lang="es-MX" sz="2400" b="1" smtClean="0"/>
              <a:t>LA  SEDEC.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57282" y="1588932"/>
            <a:ext cx="7229475" cy="486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de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Cédula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física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Aceptación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persona física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moral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de Agencias  Inmobiliarias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 Operaciones inmobiliarias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revalidación de licencias inmobiliarias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tramite de licencia inmobiliaria por primera vez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 de Flujo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operación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de contacto en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SEDEC: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Responsable; Lic. Fabiola del Carmen Vázquez Méndez</a:t>
            </a:r>
            <a:b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Email: fabiolacvazquezmendez@hotmail.com</a:t>
            </a:r>
            <a:b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Velino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Cantoral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López</a:t>
            </a:r>
            <a:b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velino57@hotmail.com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Edificio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Centro Administrativo de Gobierno Av. Paseo Tabasco #1504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Col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Tabasco 2000 Villahermosa, Tabasco Centro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C.P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86035 Tabasco, México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Tels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(993) 3 10 97 50 Ext.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48122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8387"/>
              </p:ext>
            </p:extLst>
          </p:nvPr>
        </p:nvGraphicFramePr>
        <p:xfrm>
          <a:off x="1221602" y="691979"/>
          <a:ext cx="8023412" cy="4341688"/>
        </p:xfrm>
        <a:graphic>
          <a:graphicData uri="http://schemas.openxmlformats.org/drawingml/2006/table">
            <a:tbl>
              <a:tblPr/>
              <a:tblGrid>
                <a:gridCol w="1105382"/>
                <a:gridCol w="2380000"/>
                <a:gridCol w="1640104"/>
                <a:gridCol w="1553782"/>
                <a:gridCol w="1344144"/>
              </a:tblGrid>
              <a:tr h="6527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47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03547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RUBÉN RODRÍGUEZ MARTÍNEZ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SDET/044/2015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 DE JUNIO DE 2015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/10/2018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6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JOSÉ CARDOZA</a:t>
                      </a:r>
                      <a:r>
                        <a:rPr lang="es-MX" sz="1100" b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MARTÍNEZ</a:t>
                      </a: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SDET/049/2017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 DE MAYO DE 2017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25/10/2018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0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VERÓNICA OLÁN GARCÍA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SEDECO/LOI/010/2011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5 DE ABRIL DE 2011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08/11/2018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38" y="2870403"/>
            <a:ext cx="982662" cy="101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 b="8005"/>
          <a:stretch/>
        </p:blipFill>
        <p:spPr bwMode="auto">
          <a:xfrm>
            <a:off x="1347474" y="1865233"/>
            <a:ext cx="781050" cy="8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99" y="3994038"/>
            <a:ext cx="988101" cy="87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7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85035"/>
              </p:ext>
            </p:extLst>
          </p:nvPr>
        </p:nvGraphicFramePr>
        <p:xfrm>
          <a:off x="963147" y="343779"/>
          <a:ext cx="8028446" cy="3180080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OLGA A. JIMENEZ CABRALES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SEDECO/L0I/2010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5 DE OCTUBRE DE 2010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21/11/2018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14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MARIELA  GARCIA  RUBIO 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SDET/029/2013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30 DE OCTUBRE DE 2013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21/11/2018 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90098"/>
              </p:ext>
            </p:extLst>
          </p:nvPr>
        </p:nvGraphicFramePr>
        <p:xfrm>
          <a:off x="962635" y="3534225"/>
          <a:ext cx="8028965" cy="2009644"/>
        </p:xfrm>
        <a:graphic>
          <a:graphicData uri="http://schemas.openxmlformats.org/drawingml/2006/table">
            <a:tbl>
              <a:tblPr/>
              <a:tblGrid>
                <a:gridCol w="1423459"/>
                <a:gridCol w="2071606"/>
                <a:gridCol w="1628775"/>
                <a:gridCol w="156210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JOSÉ</a:t>
                      </a:r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LUIS GUZMÁN BRINDIS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SDET/028/2013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DE OCTUBRE DE 2013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FABRICIO</a:t>
                      </a: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CADENAS GARDUZA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SEDECO/L01/019/2012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02 DE MAYO DE 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10/12/2018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59109"/>
              </p:ext>
            </p:extLst>
          </p:nvPr>
        </p:nvGraphicFramePr>
        <p:xfrm>
          <a:off x="962025" y="4538444"/>
          <a:ext cx="8029575" cy="1004822"/>
        </p:xfrm>
        <a:graphic>
          <a:graphicData uri="http://schemas.openxmlformats.org/drawingml/2006/table">
            <a:tbl>
              <a:tblPr/>
              <a:tblGrid>
                <a:gridCol w="1424160"/>
                <a:gridCol w="2071515"/>
                <a:gridCol w="1628775"/>
                <a:gridCol w="156210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81145"/>
              </p:ext>
            </p:extLst>
          </p:nvPr>
        </p:nvGraphicFramePr>
        <p:xfrm>
          <a:off x="962025" y="5532657"/>
          <a:ext cx="8029575" cy="1004822"/>
        </p:xfrm>
        <a:graphic>
          <a:graphicData uri="http://schemas.openxmlformats.org/drawingml/2006/table">
            <a:tbl>
              <a:tblPr/>
              <a:tblGrid>
                <a:gridCol w="1428750"/>
                <a:gridCol w="2066925"/>
                <a:gridCol w="1625895"/>
                <a:gridCol w="156498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LUIS FERNANDO ALEJO URIBE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SEDECO/L01/024/2012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02 DE MAYO DE 2012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10/12/2018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07" y="1602151"/>
            <a:ext cx="1034686" cy="8104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48" y="2538253"/>
            <a:ext cx="1195603" cy="98768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/>
          <a:stretch/>
        </p:blipFill>
        <p:spPr bwMode="auto">
          <a:xfrm>
            <a:off x="1332177" y="4563919"/>
            <a:ext cx="791358" cy="91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4877" r="18738" b="13355"/>
          <a:stretch/>
        </p:blipFill>
        <p:spPr bwMode="auto">
          <a:xfrm>
            <a:off x="1344533" y="3579232"/>
            <a:ext cx="722590" cy="93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/>
          <a:stretch/>
        </p:blipFill>
        <p:spPr bwMode="auto">
          <a:xfrm>
            <a:off x="1249683" y="5599243"/>
            <a:ext cx="858728" cy="9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48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68765"/>
              </p:ext>
            </p:extLst>
          </p:nvPr>
        </p:nvGraphicFramePr>
        <p:xfrm>
          <a:off x="963147" y="343779"/>
          <a:ext cx="8028446" cy="3356778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110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ctr" rtl="0" fontAlgn="ctr"/>
                      <a:endParaRPr lang="pt-BR" sz="9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pt-BR" sz="9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pt-BR" sz="9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pt-BR" sz="9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pt-BR" sz="9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pt-BR" sz="9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RAÚL MORENO GALLARDO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SDET/053/2018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14/12/2018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14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SUSANA GÓMEZ ORDOÑEZ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SDET/054/2018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14/12/2018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38889"/>
              </p:ext>
            </p:extLst>
          </p:nvPr>
        </p:nvGraphicFramePr>
        <p:xfrm>
          <a:off x="962635" y="3696236"/>
          <a:ext cx="8028965" cy="914400"/>
        </p:xfrm>
        <a:graphic>
          <a:graphicData uri="http://schemas.openxmlformats.org/drawingml/2006/table">
            <a:tbl>
              <a:tblPr/>
              <a:tblGrid>
                <a:gridCol w="1423459"/>
                <a:gridCol w="2071606"/>
                <a:gridCol w="1628775"/>
                <a:gridCol w="1562100"/>
                <a:gridCol w="1343025"/>
              </a:tblGrid>
              <a:tr h="842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HR AQUIMAR,  S. A. DE C. V.</a:t>
                      </a:r>
                    </a:p>
                    <a:p>
                      <a:pPr algn="ctr"/>
                      <a:endParaRPr lang="es-MX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 AQUIMAR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SDET/052/2017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17/12/2018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24620"/>
              </p:ext>
            </p:extLst>
          </p:nvPr>
        </p:nvGraphicFramePr>
        <p:xfrm>
          <a:off x="962025" y="4538444"/>
          <a:ext cx="8029575" cy="1231291"/>
        </p:xfrm>
        <a:graphic>
          <a:graphicData uri="http://schemas.openxmlformats.org/drawingml/2006/table">
            <a:tbl>
              <a:tblPr/>
              <a:tblGrid>
                <a:gridCol w="1424160"/>
                <a:gridCol w="2071515"/>
                <a:gridCol w="1628775"/>
                <a:gridCol w="1562100"/>
                <a:gridCol w="1343025"/>
              </a:tblGrid>
              <a:tr h="123129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WENDY SUSANA MARTÍNEZ HABIB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SDET/051/2017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17/12/2018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14438" r="15882" b="17964"/>
          <a:stretch/>
        </p:blipFill>
        <p:spPr>
          <a:xfrm>
            <a:off x="1250185" y="1574002"/>
            <a:ext cx="913022" cy="985730"/>
          </a:xfrm>
          <a:prstGeom prst="rect">
            <a:avLst/>
          </a:prstGeom>
        </p:spPr>
      </p:pic>
      <p:pic>
        <p:nvPicPr>
          <p:cNvPr id="17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r="12219"/>
          <a:stretch/>
        </p:blipFill>
        <p:spPr>
          <a:xfrm>
            <a:off x="1322654" y="2655654"/>
            <a:ext cx="840553" cy="1005391"/>
          </a:xfrm>
          <a:prstGeom prst="rect">
            <a:avLst/>
          </a:prstGeom>
        </p:spPr>
      </p:pic>
      <p:pic>
        <p:nvPicPr>
          <p:cNvPr id="18" name="12 Imagen" descr="F:\SDET\Wendy Habib Infanti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8196" r="7758"/>
          <a:stretch/>
        </p:blipFill>
        <p:spPr bwMode="auto">
          <a:xfrm>
            <a:off x="1226373" y="4694355"/>
            <a:ext cx="960646" cy="1014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492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1102</Words>
  <Application>Microsoft Office PowerPoint</Application>
  <PresentationFormat>Panorámica</PresentationFormat>
  <Paragraphs>217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Proyectos</dc:creator>
  <cp:lastModifiedBy>Mirna Rosario Mejia</cp:lastModifiedBy>
  <cp:revision>140</cp:revision>
  <cp:lastPrinted>2017-06-07T16:35:45Z</cp:lastPrinted>
  <dcterms:created xsi:type="dcterms:W3CDTF">2015-04-07T17:59:49Z</dcterms:created>
  <dcterms:modified xsi:type="dcterms:W3CDTF">2019-09-04T18:08:08Z</dcterms:modified>
</cp:coreProperties>
</file>