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4.xml" ContentType="application/vnd.openxmlformats-officedocument.drawingml.chart+xml"/>
  <Override PartName="/ppt/notesSlides/notesSlide28.xml" ContentType="application/vnd.openxmlformats-officedocument.presentationml.notesSlide+xml"/>
  <Override PartName="/ppt/charts/chart5.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56" r:id="rId2"/>
    <p:sldId id="257" r:id="rId3"/>
    <p:sldId id="260" r:id="rId4"/>
    <p:sldId id="259" r:id="rId5"/>
    <p:sldId id="261" r:id="rId6"/>
    <p:sldId id="262" r:id="rId7"/>
    <p:sldId id="264" r:id="rId8"/>
    <p:sldId id="272" r:id="rId9"/>
    <p:sldId id="270" r:id="rId10"/>
    <p:sldId id="271" r:id="rId11"/>
    <p:sldId id="394" r:id="rId12"/>
    <p:sldId id="400" r:id="rId13"/>
    <p:sldId id="395" r:id="rId14"/>
    <p:sldId id="396" r:id="rId15"/>
    <p:sldId id="401" r:id="rId16"/>
    <p:sldId id="397" r:id="rId17"/>
    <p:sldId id="402" r:id="rId18"/>
    <p:sldId id="398" r:id="rId19"/>
    <p:sldId id="399" r:id="rId20"/>
    <p:sldId id="374" r:id="rId21"/>
    <p:sldId id="290" r:id="rId22"/>
    <p:sldId id="291" r:id="rId23"/>
    <p:sldId id="376" r:id="rId24"/>
    <p:sldId id="373" r:id="rId25"/>
    <p:sldId id="390" r:id="rId26"/>
    <p:sldId id="292" r:id="rId27"/>
    <p:sldId id="293" r:id="rId28"/>
    <p:sldId id="294" r:id="rId29"/>
    <p:sldId id="307" r:id="rId30"/>
    <p:sldId id="403" r:id="rId31"/>
    <p:sldId id="310" r:id="rId32"/>
    <p:sldId id="311" r:id="rId33"/>
    <p:sldId id="314" r:id="rId34"/>
    <p:sldId id="375" r:id="rId35"/>
    <p:sldId id="317" r:id="rId36"/>
    <p:sldId id="318" r:id="rId37"/>
    <p:sldId id="321" r:id="rId38"/>
    <p:sldId id="322" r:id="rId39"/>
    <p:sldId id="323" r:id="rId40"/>
    <p:sldId id="404" r:id="rId41"/>
    <p:sldId id="371" r:id="rId42"/>
    <p:sldId id="372" r:id="rId43"/>
    <p:sldId id="324" r:id="rId44"/>
    <p:sldId id="325" r:id="rId45"/>
    <p:sldId id="326" r:id="rId46"/>
    <p:sldId id="327" r:id="rId47"/>
    <p:sldId id="328" r:id="rId48"/>
    <p:sldId id="329" r:id="rId49"/>
    <p:sldId id="406" r:id="rId50"/>
    <p:sldId id="331" r:id="rId51"/>
    <p:sldId id="332" r:id="rId52"/>
    <p:sldId id="334" r:id="rId53"/>
    <p:sldId id="335" r:id="rId54"/>
    <p:sldId id="405" r:id="rId55"/>
    <p:sldId id="338" r:id="rId56"/>
    <p:sldId id="340" r:id="rId57"/>
    <p:sldId id="341" r:id="rId58"/>
    <p:sldId id="342" r:id="rId59"/>
    <p:sldId id="343" r:id="rId60"/>
    <p:sldId id="345" r:id="rId61"/>
    <p:sldId id="407" r:id="rId62"/>
    <p:sldId id="346" r:id="rId63"/>
    <p:sldId id="349" r:id="rId64"/>
    <p:sldId id="350" r:id="rId65"/>
    <p:sldId id="351" r:id="rId66"/>
    <p:sldId id="352" r:id="rId67"/>
    <p:sldId id="353" r:id="rId68"/>
    <p:sldId id="354" r:id="rId69"/>
    <p:sldId id="368" r:id="rId70"/>
  </p:sldIdLst>
  <p:sldSz cx="9144000" cy="6858000" type="screen4x3"/>
  <p:notesSz cx="7315200" cy="9601200"/>
  <p:defaultTextStyle>
    <a:defPPr>
      <a:defRPr lang="es-MX"/>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p14="http://schemas.microsoft.com/office/powerpoint/2010/main">
        <p14:section name="Sección predeterminada" id="{0199EF98-E8EB-4812-87CD-84AA1F324560}">
          <p14:sldIdLst>
            <p14:sldId id="256"/>
            <p14:sldId id="257"/>
          </p14:sldIdLst>
        </p14:section>
        <p14:section name="Introducción" id="{9F58ED0F-CDCC-44ED-BB21-4A5CE23D2582}">
          <p14:sldIdLst>
            <p14:sldId id="260"/>
            <p14:sldId id="259"/>
          </p14:sldIdLst>
        </p14:section>
        <p14:section name="Qué son los Programas Federales" id="{B0D7AAEC-D6D8-4B9D-81B7-87116B39AD7A}">
          <p14:sldIdLst>
            <p14:sldId id="261"/>
            <p14:sldId id="262"/>
          </p14:sldIdLst>
        </p14:section>
        <p14:section name="Marco Jurídico" id="{396BCBEB-274D-4EB5-9924-48C34144EA2E}">
          <p14:sldIdLst>
            <p14:sldId id="264"/>
            <p14:sldId id="272"/>
            <p14:sldId id="270"/>
          </p14:sldIdLst>
        </p14:section>
        <p14:section name="Etapas en la gestión" id="{EDFA11EB-C81A-4F1B-A60C-1A454DCB1AA2}">
          <p14:sldIdLst>
            <p14:sldId id="271"/>
            <p14:sldId id="394"/>
            <p14:sldId id="400"/>
            <p14:sldId id="395"/>
            <p14:sldId id="396"/>
            <p14:sldId id="401"/>
            <p14:sldId id="397"/>
            <p14:sldId id="402"/>
            <p14:sldId id="398"/>
            <p14:sldId id="399"/>
            <p14:sldId id="374"/>
          </p14:sldIdLst>
        </p14:section>
        <p14:section name="Programas federales" id="{7BA08E98-2FFD-462A-A5F5-255344C4FFDA}">
          <p14:sldIdLst>
            <p14:sldId id="290"/>
            <p14:sldId id="291"/>
            <p14:sldId id="376"/>
            <p14:sldId id="373"/>
            <p14:sldId id="390"/>
            <p14:sldId id="292"/>
            <p14:sldId id="293"/>
            <p14:sldId id="294"/>
            <p14:sldId id="307"/>
            <p14:sldId id="403"/>
            <p14:sldId id="310"/>
            <p14:sldId id="311"/>
            <p14:sldId id="314"/>
            <p14:sldId id="375"/>
            <p14:sldId id="317"/>
            <p14:sldId id="318"/>
            <p14:sldId id="321"/>
            <p14:sldId id="322"/>
            <p14:sldId id="323"/>
            <p14:sldId id="404"/>
            <p14:sldId id="371"/>
            <p14:sldId id="372"/>
            <p14:sldId id="324"/>
            <p14:sldId id="325"/>
            <p14:sldId id="326"/>
            <p14:sldId id="327"/>
            <p14:sldId id="328"/>
            <p14:sldId id="329"/>
            <p14:sldId id="406"/>
            <p14:sldId id="331"/>
            <p14:sldId id="332"/>
            <p14:sldId id="334"/>
            <p14:sldId id="335"/>
            <p14:sldId id="405"/>
            <p14:sldId id="338"/>
            <p14:sldId id="340"/>
            <p14:sldId id="341"/>
            <p14:sldId id="342"/>
            <p14:sldId id="343"/>
            <p14:sldId id="345"/>
            <p14:sldId id="407"/>
            <p14:sldId id="346"/>
            <p14:sldId id="349"/>
            <p14:sldId id="350"/>
            <p14:sldId id="351"/>
            <p14:sldId id="352"/>
            <p14:sldId id="353"/>
            <p14:sldId id="354"/>
            <p14:sldId id="368"/>
          </p14:sldIdLst>
        </p14:section>
      </p14:sectionLst>
    </p:ext>
    <p:ext uri="{EFAFB233-063F-42B5-8137-9DF3F51BA10A}">
      <p15:sldGuideLst xmlns="" xmlns:p15="http://schemas.microsoft.com/office/powerpoint/2012/main">
        <p15:guide id="1" orient="horz" pos="2160">
          <p15:clr>
            <a:srgbClr val="A4A3A4"/>
          </p15:clr>
        </p15:guide>
        <p15:guide id="2" orient="horz" pos="935">
          <p15:clr>
            <a:srgbClr val="A4A3A4"/>
          </p15:clr>
        </p15:guide>
        <p15:guide id="3" pos="2880">
          <p15:clr>
            <a:srgbClr val="A4A3A4"/>
          </p15:clr>
        </p15:guide>
        <p15:guide id="4" pos="340">
          <p15:clr>
            <a:srgbClr val="A4A3A4"/>
          </p15:clr>
        </p15:guide>
        <p15:guide id="5" pos="54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82E"/>
    <a:srgbClr val="CD6209"/>
    <a:srgbClr val="005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99" d="100"/>
          <a:sy n="99" d="100"/>
        </p:scale>
        <p:origin x="-240" y="-102"/>
      </p:cViewPr>
      <p:guideLst>
        <p:guide orient="horz" pos="4065"/>
        <p:guide orient="horz" pos="1162"/>
        <p:guide pos="1746"/>
        <p:guide pos="340"/>
        <p:guide pos="4921"/>
        <p:guide pos="3606"/>
        <p:guide pos="1973"/>
        <p:guide pos="328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472222222222223"/>
          <c:y val="1.1574074074074075E-2"/>
          <c:w val="0.57638888888888884"/>
          <c:h val="0.96064814814814814"/>
        </c:manualLayout>
      </c:layout>
      <c:pieChart>
        <c:varyColors val="1"/>
        <c:ser>
          <c:idx val="0"/>
          <c:order val="0"/>
          <c:spPr>
            <a:solidFill>
              <a:schemeClr val="accent6"/>
            </a:solidFill>
            <a:ln w="57150"/>
          </c:spPr>
          <c:dPt>
            <c:idx val="0"/>
            <c:bubble3D val="0"/>
            <c:spPr>
              <a:solidFill>
                <a:schemeClr val="accent6"/>
              </a:solidFill>
              <a:ln w="57150"/>
            </c:spPr>
          </c:dPt>
          <c:dPt>
            <c:idx val="1"/>
            <c:bubble3D val="0"/>
            <c:spPr>
              <a:solidFill>
                <a:schemeClr val="bg1"/>
              </a:solidFill>
              <a:ln w="57150"/>
            </c:spPr>
          </c:dPt>
          <c:dPt>
            <c:idx val="2"/>
            <c:bubble3D val="0"/>
            <c:spPr>
              <a:solidFill>
                <a:schemeClr val="bg1"/>
              </a:solidFill>
              <a:ln w="57150"/>
            </c:spPr>
          </c:dPt>
          <c:dPt>
            <c:idx val="3"/>
            <c:bubble3D val="0"/>
            <c:spPr>
              <a:solidFill>
                <a:schemeClr val="bg1"/>
              </a:solidFill>
              <a:ln w="57150"/>
            </c:spPr>
          </c:dPt>
          <c:dPt>
            <c:idx val="4"/>
            <c:bubble3D val="0"/>
            <c:spPr>
              <a:solidFill>
                <a:schemeClr val="accent6"/>
              </a:solidFill>
              <a:ln w="57150"/>
            </c:spPr>
          </c:dPt>
          <c:dPt>
            <c:idx val="5"/>
            <c:bubble3D val="0"/>
            <c:spPr>
              <a:solidFill>
                <a:schemeClr val="accent6"/>
              </a:solidFill>
              <a:ln w="57150"/>
            </c:spPr>
          </c:dPt>
          <c:dPt>
            <c:idx val="6"/>
            <c:bubble3D val="0"/>
            <c:spPr>
              <a:solidFill>
                <a:schemeClr val="accent6"/>
              </a:solidFill>
              <a:ln w="57150"/>
            </c:spPr>
          </c:dPt>
          <c:dLbls>
            <c:dLbl>
              <c:idx val="3"/>
              <c:spPr>
                <a:noFill/>
              </c:spPr>
              <c:txPr>
                <a:bodyPr/>
                <a:lstStyle/>
                <a:p>
                  <a:pPr>
                    <a:defRPr/>
                  </a:pPr>
                  <a:endParaRPr lang="es-MX"/>
                </a:p>
              </c:txPr>
              <c:showLegendKey val="0"/>
              <c:showVal val="0"/>
              <c:showCatName val="1"/>
              <c:showSerName val="0"/>
              <c:showPercent val="0"/>
              <c:showBubbleSize val="0"/>
            </c:dLbl>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ln w="38100"/>
      </c:spPr>
    </c:plotArea>
    <c:plotVisOnly val="1"/>
    <c:dispBlanksAs val="gap"/>
    <c:showDLblsOverMax val="0"/>
  </c:chart>
  <c:spPr>
    <a:noFill/>
  </c:spPr>
  <c:txPr>
    <a:bodyPr/>
    <a:lstStyle/>
    <a:p>
      <a:pPr>
        <a:defRPr>
          <a:latin typeface="Arial" pitchFamily="34" charset="0"/>
          <a:cs typeface="Arial" pitchFamily="34" charset="0"/>
        </a:defRPr>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194444444444444"/>
          <c:y val="1.1574074074074075E-2"/>
          <c:w val="0.57916666666666672"/>
          <c:h val="0.96527777777777779"/>
        </c:manualLayout>
      </c:layout>
      <c:pieChart>
        <c:varyColors val="1"/>
        <c:ser>
          <c:idx val="0"/>
          <c:order val="0"/>
          <c:spPr>
            <a:solidFill>
              <a:schemeClr val="accent6"/>
            </a:solidFill>
            <a:ln w="57150"/>
          </c:spPr>
          <c:dPt>
            <c:idx val="0"/>
            <c:bubble3D val="0"/>
            <c:spPr>
              <a:solidFill>
                <a:schemeClr val="accent6"/>
              </a:solidFill>
              <a:ln w="57150"/>
            </c:spPr>
          </c:dPt>
          <c:dPt>
            <c:idx val="1"/>
            <c:bubble3D val="0"/>
            <c:spPr>
              <a:solidFill>
                <a:schemeClr val="bg1"/>
              </a:solidFill>
              <a:ln w="57150"/>
            </c:spPr>
          </c:dPt>
          <c:dPt>
            <c:idx val="2"/>
            <c:bubble3D val="0"/>
            <c:spPr>
              <a:solidFill>
                <a:schemeClr val="accent6"/>
              </a:solidFill>
              <a:ln w="57150"/>
            </c:spPr>
          </c:dPt>
          <c:dPt>
            <c:idx val="3"/>
            <c:bubble3D val="0"/>
            <c:spPr>
              <a:solidFill>
                <a:schemeClr val="bg1"/>
              </a:solidFill>
              <a:ln w="57150"/>
            </c:spPr>
          </c:dPt>
          <c:dPt>
            <c:idx val="4"/>
            <c:bubble3D val="0"/>
            <c:spPr>
              <a:solidFill>
                <a:schemeClr val="accent6"/>
              </a:solidFill>
              <a:ln w="57150"/>
            </c:spPr>
          </c:dPt>
          <c:dPt>
            <c:idx val="5"/>
            <c:bubble3D val="0"/>
            <c:spPr>
              <a:solidFill>
                <a:schemeClr val="accent6"/>
              </a:solidFill>
              <a:ln w="57150"/>
            </c:spPr>
          </c:dPt>
          <c:dPt>
            <c:idx val="6"/>
            <c:bubble3D val="0"/>
            <c:spPr>
              <a:solidFill>
                <a:schemeClr val="bg1"/>
              </a:solidFill>
              <a:ln w="57150"/>
            </c:spPr>
          </c:dPt>
          <c:dLbls>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solidFill>
          <a:schemeClr val="bg1"/>
        </a:solidFill>
        <a:ln w="38100"/>
      </c:spPr>
    </c:plotArea>
    <c:plotVisOnly val="1"/>
    <c:dispBlanksAs val="gap"/>
    <c:showDLblsOverMax val="0"/>
  </c:chart>
  <c:txPr>
    <a:bodyPr/>
    <a:lstStyle/>
    <a:p>
      <a:pPr>
        <a:defRPr>
          <a:latin typeface="Arial" pitchFamily="34" charset="0"/>
          <a:cs typeface="Arial" pitchFamily="34" charset="0"/>
        </a:defRPr>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194444444444444"/>
          <c:y val="1.1574074074074075E-2"/>
          <c:w val="0.57916666666666672"/>
          <c:h val="0.96527777777777779"/>
        </c:manualLayout>
      </c:layout>
      <c:pieChart>
        <c:varyColors val="1"/>
        <c:ser>
          <c:idx val="0"/>
          <c:order val="0"/>
          <c:spPr>
            <a:solidFill>
              <a:schemeClr val="accent6"/>
            </a:solidFill>
            <a:ln w="57150"/>
          </c:spPr>
          <c:dPt>
            <c:idx val="0"/>
            <c:bubble3D val="0"/>
            <c:spPr>
              <a:solidFill>
                <a:schemeClr val="bg1"/>
              </a:solidFill>
              <a:ln w="57150"/>
            </c:spPr>
          </c:dPt>
          <c:dPt>
            <c:idx val="1"/>
            <c:bubble3D val="0"/>
            <c:spPr>
              <a:solidFill>
                <a:schemeClr val="bg1"/>
              </a:solidFill>
              <a:ln w="57150"/>
            </c:spPr>
          </c:dPt>
          <c:dPt>
            <c:idx val="2"/>
            <c:bubble3D val="0"/>
            <c:spPr>
              <a:solidFill>
                <a:schemeClr val="bg1"/>
              </a:solidFill>
              <a:ln w="57150"/>
            </c:spPr>
          </c:dPt>
          <c:dPt>
            <c:idx val="3"/>
            <c:bubble3D val="0"/>
            <c:spPr>
              <a:solidFill>
                <a:schemeClr val="bg1"/>
              </a:solidFill>
              <a:ln w="57150"/>
            </c:spPr>
          </c:dPt>
          <c:dPt>
            <c:idx val="4"/>
            <c:bubble3D val="0"/>
            <c:spPr>
              <a:solidFill>
                <a:schemeClr val="accent6"/>
              </a:solidFill>
              <a:ln w="57150"/>
            </c:spPr>
          </c:dPt>
          <c:dPt>
            <c:idx val="5"/>
            <c:bubble3D val="0"/>
            <c:spPr>
              <a:solidFill>
                <a:schemeClr val="bg1"/>
              </a:solidFill>
              <a:ln w="57150"/>
            </c:spPr>
          </c:dPt>
          <c:dPt>
            <c:idx val="6"/>
            <c:bubble3D val="0"/>
            <c:spPr>
              <a:solidFill>
                <a:schemeClr val="bg1"/>
              </a:solidFill>
              <a:ln w="57150"/>
            </c:spPr>
          </c:dPt>
          <c:dLbls>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solidFill>
          <a:schemeClr val="bg1"/>
        </a:solidFill>
        <a:ln w="38100"/>
      </c:spPr>
    </c:plotArea>
    <c:plotVisOnly val="1"/>
    <c:dispBlanksAs val="gap"/>
    <c:showDLblsOverMax val="0"/>
  </c:chart>
  <c:txPr>
    <a:bodyPr/>
    <a:lstStyle/>
    <a:p>
      <a:pPr>
        <a:defRPr>
          <a:latin typeface="Arial" pitchFamily="34" charset="0"/>
          <a:cs typeface="Arial" pitchFamily="34" charset="0"/>
        </a:defRPr>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194444444444444"/>
          <c:y val="1.1574074074074075E-2"/>
          <c:w val="0.57916666666666672"/>
          <c:h val="0.96527777777777779"/>
        </c:manualLayout>
      </c:layout>
      <c:pieChart>
        <c:varyColors val="1"/>
        <c:ser>
          <c:idx val="0"/>
          <c:order val="0"/>
          <c:spPr>
            <a:solidFill>
              <a:schemeClr val="accent6"/>
            </a:solidFill>
            <a:ln w="57150"/>
          </c:spPr>
          <c:dPt>
            <c:idx val="0"/>
            <c:bubble3D val="0"/>
            <c:spPr>
              <a:solidFill>
                <a:srgbClr val="F6882E"/>
              </a:solidFill>
              <a:ln w="57150"/>
            </c:spPr>
          </c:dPt>
          <c:dPt>
            <c:idx val="1"/>
            <c:bubble3D val="0"/>
            <c:spPr>
              <a:solidFill>
                <a:schemeClr val="bg1"/>
              </a:solidFill>
              <a:ln w="57150"/>
            </c:spPr>
          </c:dPt>
          <c:dPt>
            <c:idx val="2"/>
            <c:bubble3D val="0"/>
            <c:spPr>
              <a:solidFill>
                <a:schemeClr val="bg1"/>
              </a:solidFill>
              <a:ln w="57150"/>
            </c:spPr>
          </c:dPt>
          <c:dPt>
            <c:idx val="3"/>
            <c:bubble3D val="0"/>
            <c:spPr>
              <a:solidFill>
                <a:schemeClr val="bg1"/>
              </a:solidFill>
              <a:ln w="57150"/>
            </c:spPr>
          </c:dPt>
          <c:dPt>
            <c:idx val="4"/>
            <c:bubble3D val="0"/>
          </c:dPt>
          <c:dPt>
            <c:idx val="5"/>
            <c:bubble3D val="0"/>
          </c:dPt>
          <c:dPt>
            <c:idx val="6"/>
            <c:bubble3D val="0"/>
            <c:spPr>
              <a:solidFill>
                <a:schemeClr val="bg1"/>
              </a:solidFill>
              <a:ln w="57150"/>
            </c:spPr>
          </c:dPt>
          <c:dLbls>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solidFill>
          <a:schemeClr val="bg1"/>
        </a:solidFill>
        <a:ln w="38100"/>
      </c:spPr>
    </c:plotArea>
    <c:plotVisOnly val="1"/>
    <c:dispBlanksAs val="gap"/>
    <c:showDLblsOverMax val="0"/>
  </c:chart>
  <c:txPr>
    <a:bodyPr/>
    <a:lstStyle/>
    <a:p>
      <a:pPr>
        <a:defRPr>
          <a:latin typeface="Arial" pitchFamily="34" charset="0"/>
          <a:cs typeface="Arial" pitchFamily="34" charset="0"/>
        </a:defRPr>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194444444444444"/>
          <c:y val="1.1574074074074075E-2"/>
          <c:w val="0.57916666666666672"/>
          <c:h val="0.96527777777777779"/>
        </c:manualLayout>
      </c:layout>
      <c:pieChart>
        <c:varyColors val="1"/>
        <c:ser>
          <c:idx val="0"/>
          <c:order val="0"/>
          <c:spPr>
            <a:solidFill>
              <a:schemeClr val="accent6"/>
            </a:solidFill>
            <a:ln w="57150"/>
          </c:spPr>
          <c:dPt>
            <c:idx val="0"/>
            <c:bubble3D val="0"/>
            <c:spPr>
              <a:solidFill>
                <a:schemeClr val="bg1"/>
              </a:solidFill>
              <a:ln w="57150"/>
            </c:spPr>
          </c:dPt>
          <c:dPt>
            <c:idx val="1"/>
            <c:bubble3D val="0"/>
            <c:spPr>
              <a:solidFill>
                <a:schemeClr val="bg1"/>
              </a:solidFill>
              <a:ln w="57150"/>
            </c:spPr>
          </c:dPt>
          <c:dPt>
            <c:idx val="2"/>
            <c:bubble3D val="0"/>
            <c:spPr>
              <a:solidFill>
                <a:schemeClr val="bg1"/>
              </a:solidFill>
              <a:ln w="57150"/>
            </c:spPr>
          </c:dPt>
          <c:dPt>
            <c:idx val="3"/>
            <c:bubble3D val="0"/>
            <c:spPr>
              <a:solidFill>
                <a:schemeClr val="bg1"/>
              </a:solidFill>
              <a:ln w="57150"/>
            </c:spPr>
          </c:dPt>
          <c:dPt>
            <c:idx val="4"/>
            <c:bubble3D val="0"/>
            <c:spPr>
              <a:solidFill>
                <a:schemeClr val="accent6"/>
              </a:solidFill>
              <a:ln w="57150"/>
            </c:spPr>
          </c:dPt>
          <c:dPt>
            <c:idx val="5"/>
            <c:bubble3D val="0"/>
            <c:spPr>
              <a:solidFill>
                <a:schemeClr val="bg1"/>
              </a:solidFill>
              <a:ln w="57150"/>
            </c:spPr>
          </c:dPt>
          <c:dPt>
            <c:idx val="6"/>
            <c:bubble3D val="0"/>
            <c:spPr>
              <a:solidFill>
                <a:schemeClr val="bg1"/>
              </a:solidFill>
              <a:ln w="57150"/>
            </c:spPr>
          </c:dPt>
          <c:dLbls>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solidFill>
          <a:schemeClr val="bg1"/>
        </a:solidFill>
        <a:ln w="38100"/>
      </c:spPr>
    </c:plotArea>
    <c:plotVisOnly val="1"/>
    <c:dispBlanksAs val="gap"/>
    <c:showDLblsOverMax val="0"/>
  </c:chart>
  <c:txPr>
    <a:bodyPr/>
    <a:lstStyle/>
    <a:p>
      <a:pPr>
        <a:defRPr>
          <a:latin typeface="Arial" pitchFamily="34" charset="0"/>
          <a:cs typeface="Arial" pitchFamily="34" charset="0"/>
        </a:defRPr>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0.18194444444444444"/>
          <c:y val="1.1574074074074075E-2"/>
          <c:w val="0.57916666666666672"/>
          <c:h val="0.96527777777777779"/>
        </c:manualLayout>
      </c:layout>
      <c:pieChart>
        <c:varyColors val="1"/>
        <c:ser>
          <c:idx val="0"/>
          <c:order val="0"/>
          <c:spPr>
            <a:solidFill>
              <a:schemeClr val="accent6"/>
            </a:solidFill>
            <a:ln w="57150"/>
          </c:spPr>
          <c:dPt>
            <c:idx val="0"/>
            <c:bubble3D val="0"/>
            <c:spPr>
              <a:solidFill>
                <a:schemeClr val="accent6"/>
              </a:solidFill>
              <a:ln w="57150"/>
            </c:spPr>
          </c:dPt>
          <c:dPt>
            <c:idx val="1"/>
            <c:bubble3D val="0"/>
            <c:spPr>
              <a:solidFill>
                <a:schemeClr val="bg1"/>
              </a:solidFill>
              <a:ln w="57150"/>
            </c:spPr>
          </c:dPt>
          <c:dPt>
            <c:idx val="2"/>
            <c:bubble3D val="0"/>
            <c:spPr>
              <a:solidFill>
                <a:schemeClr val="bg1"/>
              </a:solidFill>
              <a:ln w="57150"/>
            </c:spPr>
          </c:dPt>
          <c:dPt>
            <c:idx val="3"/>
            <c:bubble3D val="0"/>
            <c:spPr>
              <a:solidFill>
                <a:schemeClr val="bg1"/>
              </a:solidFill>
              <a:ln w="57150"/>
            </c:spPr>
          </c:dPt>
          <c:dPt>
            <c:idx val="4"/>
            <c:bubble3D val="0"/>
            <c:spPr>
              <a:solidFill>
                <a:schemeClr val="bg1"/>
              </a:solidFill>
              <a:ln w="57150"/>
            </c:spPr>
          </c:dPt>
          <c:dPt>
            <c:idx val="5"/>
            <c:bubble3D val="0"/>
            <c:spPr>
              <a:solidFill>
                <a:schemeClr val="bg1"/>
              </a:solidFill>
              <a:ln w="57150"/>
            </c:spPr>
          </c:dPt>
          <c:dPt>
            <c:idx val="6"/>
            <c:bubble3D val="0"/>
            <c:spPr>
              <a:solidFill>
                <a:schemeClr val="accent6"/>
              </a:solidFill>
              <a:ln w="57150"/>
            </c:spPr>
          </c:dPt>
          <c:dLbls>
            <c:showLegendKey val="0"/>
            <c:showVal val="0"/>
            <c:showCatName val="1"/>
            <c:showSerName val="0"/>
            <c:showPercent val="0"/>
            <c:showBubbleSize val="0"/>
            <c:showLeaderLines val="0"/>
          </c:dLbls>
          <c:cat>
            <c:strRef>
              <c:f>Hoja1!$A$3:$A$9</c:f>
              <c:strCache>
                <c:ptCount val="7"/>
                <c:pt idx="0">
                  <c:v>Servicios públicos</c:v>
                </c:pt>
                <c:pt idx="1">
                  <c:v>Desarrollo Institucional</c:v>
                </c:pt>
                <c:pt idx="2">
                  <c:v>Planeación del territorio</c:v>
                </c:pt>
                <c:pt idx="3">
                  <c:v>Seguridad pública</c:v>
                </c:pt>
                <c:pt idx="4">
                  <c:v>Desarrollo social</c:v>
                </c:pt>
                <c:pt idx="5">
                  <c:v>Desarrollo económico</c:v>
                </c:pt>
                <c:pt idx="6">
                  <c:v>Desarrollo ambiental</c:v>
                </c:pt>
              </c:strCache>
            </c:strRef>
          </c:cat>
          <c:val>
            <c:numRef>
              <c:f>Hoja1!$B$3:$B$9</c:f>
              <c:numCache>
                <c:formatCode>General</c:formatCode>
                <c:ptCount val="7"/>
                <c:pt idx="0">
                  <c:v>0.1428571428571429</c:v>
                </c:pt>
                <c:pt idx="1">
                  <c:v>0.1428571428571429</c:v>
                </c:pt>
                <c:pt idx="2">
                  <c:v>0.1428571428571429</c:v>
                </c:pt>
                <c:pt idx="3">
                  <c:v>0.1428571428571429</c:v>
                </c:pt>
                <c:pt idx="4">
                  <c:v>0.1428571428571429</c:v>
                </c:pt>
                <c:pt idx="5">
                  <c:v>0.1428571428571429</c:v>
                </c:pt>
                <c:pt idx="6">
                  <c:v>0.1428571428571429</c:v>
                </c:pt>
              </c:numCache>
            </c:numRef>
          </c:val>
        </c:ser>
        <c:dLbls>
          <c:showLegendKey val="0"/>
          <c:showVal val="0"/>
          <c:showCatName val="0"/>
          <c:showSerName val="0"/>
          <c:showPercent val="0"/>
          <c:showBubbleSize val="0"/>
          <c:showLeaderLines val="0"/>
        </c:dLbls>
        <c:firstSliceAng val="0"/>
      </c:pieChart>
      <c:spPr>
        <a:solidFill>
          <a:schemeClr val="bg1"/>
        </a:solidFill>
        <a:ln w="38100"/>
      </c:spPr>
    </c:plotArea>
    <c:plotVisOnly val="1"/>
    <c:dispBlanksAs val="gap"/>
    <c:showDLblsOverMax val="0"/>
  </c:chart>
  <c:txPr>
    <a:bodyPr/>
    <a:lstStyle/>
    <a:p>
      <a:pPr>
        <a:defRPr>
          <a:latin typeface="Arial" pitchFamily="34" charset="0"/>
          <a:cs typeface="Arial" pitchFamily="34" charset="0"/>
        </a:defRPr>
      </a:pPr>
      <a:endParaRPr lang="es-MX"/>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365372-B14E-44EB-844D-C7999B0D3964}" type="doc">
      <dgm:prSet loTypeId="urn:microsoft.com/office/officeart/2005/8/layout/process1" loCatId="process" qsTypeId="urn:microsoft.com/office/officeart/2005/8/quickstyle/simple1" qsCatId="simple" csTypeId="urn:microsoft.com/office/officeart/2005/8/colors/accent6_1" csCatId="accent6" phldr="1"/>
      <dgm:spPr/>
    </dgm:pt>
    <dgm:pt modelId="{3CE6AA18-E242-4805-B91B-1CA6313075EE}">
      <dgm:prSet phldrT="[Texto]"/>
      <dgm:spPr/>
      <dgm:t>
        <a:bodyPr/>
        <a:lstStyle/>
        <a:p>
          <a:r>
            <a:rPr lang="es-MX" dirty="0" smtClean="0">
              <a:latin typeface="Calibri" pitchFamily="34" charset="0"/>
            </a:rPr>
            <a:t>1.</a:t>
          </a:r>
        </a:p>
        <a:p>
          <a:r>
            <a:rPr lang="es-MX" dirty="0" smtClean="0">
              <a:latin typeface="Calibri" pitchFamily="34" charset="0"/>
            </a:rPr>
            <a:t> Agua Potable</a:t>
          </a:r>
          <a:endParaRPr lang="es-ES" dirty="0">
            <a:latin typeface="Calibri" pitchFamily="34" charset="0"/>
          </a:endParaRPr>
        </a:p>
      </dgm:t>
    </dgm:pt>
    <dgm:pt modelId="{AC6BC250-B8B8-48BC-9FCE-5D50EFD84F3B}" type="parTrans" cxnId="{31CB63CB-2B57-4FE2-B8F9-49C35BE771F1}">
      <dgm:prSet/>
      <dgm:spPr/>
      <dgm:t>
        <a:bodyPr/>
        <a:lstStyle/>
        <a:p>
          <a:endParaRPr lang="es-ES"/>
        </a:p>
      </dgm:t>
    </dgm:pt>
    <dgm:pt modelId="{A85C7CA3-8CDA-448A-B310-113874650174}" type="sibTrans" cxnId="{31CB63CB-2B57-4FE2-B8F9-49C35BE771F1}">
      <dgm:prSet/>
      <dgm:spPr/>
      <dgm:t>
        <a:bodyPr/>
        <a:lstStyle/>
        <a:p>
          <a:endParaRPr lang="es-ES" dirty="0"/>
        </a:p>
      </dgm:t>
    </dgm:pt>
    <dgm:pt modelId="{E5AEB2FB-24EA-49CF-940D-8BF37CF0C09B}">
      <dgm:prSet phldrT="[Texto]"/>
      <dgm:spPr/>
      <dgm:t>
        <a:bodyPr/>
        <a:lstStyle/>
        <a:p>
          <a:r>
            <a:rPr lang="es-MX" dirty="0" smtClean="0">
              <a:latin typeface="Calibri" pitchFamily="34" charset="0"/>
            </a:rPr>
            <a:t>2. Alcantarillado</a:t>
          </a:r>
          <a:endParaRPr lang="es-ES" dirty="0">
            <a:latin typeface="Calibri" pitchFamily="34" charset="0"/>
          </a:endParaRPr>
        </a:p>
      </dgm:t>
    </dgm:pt>
    <dgm:pt modelId="{91460043-3642-446F-A2CF-4282B928684C}" type="parTrans" cxnId="{3F751930-8158-485F-B72D-5E4E0A876935}">
      <dgm:prSet/>
      <dgm:spPr/>
      <dgm:t>
        <a:bodyPr/>
        <a:lstStyle/>
        <a:p>
          <a:endParaRPr lang="es-ES"/>
        </a:p>
      </dgm:t>
    </dgm:pt>
    <dgm:pt modelId="{5DA994F4-62F1-4ABB-A967-D9E73B037C4F}" type="sibTrans" cxnId="{3F751930-8158-485F-B72D-5E4E0A876935}">
      <dgm:prSet/>
      <dgm:spPr/>
      <dgm:t>
        <a:bodyPr/>
        <a:lstStyle/>
        <a:p>
          <a:endParaRPr lang="es-ES" dirty="0"/>
        </a:p>
      </dgm:t>
    </dgm:pt>
    <dgm:pt modelId="{AACA9072-BFCF-42C4-B80C-9E1EF8CC058E}">
      <dgm:prSet phldrT="[Texto]"/>
      <dgm:spPr/>
      <dgm:t>
        <a:bodyPr/>
        <a:lstStyle/>
        <a:p>
          <a:r>
            <a:rPr lang="es-MX" dirty="0" smtClean="0">
              <a:latin typeface="Calibri" pitchFamily="34" charset="0"/>
            </a:rPr>
            <a:t>3. Saneamiento</a:t>
          </a:r>
          <a:endParaRPr lang="es-ES" dirty="0">
            <a:latin typeface="Calibri" pitchFamily="34" charset="0"/>
          </a:endParaRPr>
        </a:p>
      </dgm:t>
    </dgm:pt>
    <dgm:pt modelId="{C17D1F13-D609-483D-942D-97414C97A09A}" type="parTrans" cxnId="{E2AAACFB-18D2-4BAE-8FAE-C56759D5BA9A}">
      <dgm:prSet/>
      <dgm:spPr/>
      <dgm:t>
        <a:bodyPr/>
        <a:lstStyle/>
        <a:p>
          <a:endParaRPr lang="es-ES"/>
        </a:p>
      </dgm:t>
    </dgm:pt>
    <dgm:pt modelId="{924D3E7E-52E1-42D2-ACF1-8A6BA8273DA2}" type="sibTrans" cxnId="{E2AAACFB-18D2-4BAE-8FAE-C56759D5BA9A}">
      <dgm:prSet/>
      <dgm:spPr/>
      <dgm:t>
        <a:bodyPr/>
        <a:lstStyle/>
        <a:p>
          <a:endParaRPr lang="es-ES"/>
        </a:p>
      </dgm:t>
    </dgm:pt>
    <dgm:pt modelId="{B3F60695-DD0A-4542-8326-2C02BBAE6E3D}" type="pres">
      <dgm:prSet presAssocID="{E9365372-B14E-44EB-844D-C7999B0D3964}" presName="Name0" presStyleCnt="0">
        <dgm:presLayoutVars>
          <dgm:dir/>
          <dgm:resizeHandles val="exact"/>
        </dgm:presLayoutVars>
      </dgm:prSet>
      <dgm:spPr/>
    </dgm:pt>
    <dgm:pt modelId="{AED5E457-9AEB-4878-B409-F20A39482439}" type="pres">
      <dgm:prSet presAssocID="{3CE6AA18-E242-4805-B91B-1CA6313075EE}" presName="node" presStyleLbl="node1" presStyleIdx="0" presStyleCnt="3">
        <dgm:presLayoutVars>
          <dgm:bulletEnabled val="1"/>
        </dgm:presLayoutVars>
      </dgm:prSet>
      <dgm:spPr/>
      <dgm:t>
        <a:bodyPr/>
        <a:lstStyle/>
        <a:p>
          <a:endParaRPr lang="es-ES"/>
        </a:p>
      </dgm:t>
    </dgm:pt>
    <dgm:pt modelId="{0510D4ED-9D59-4791-95C6-FBF3BD13CDA1}" type="pres">
      <dgm:prSet presAssocID="{A85C7CA3-8CDA-448A-B310-113874650174}" presName="sibTrans" presStyleLbl="sibTrans2D1" presStyleIdx="0" presStyleCnt="2"/>
      <dgm:spPr/>
      <dgm:t>
        <a:bodyPr/>
        <a:lstStyle/>
        <a:p>
          <a:endParaRPr lang="es-ES"/>
        </a:p>
      </dgm:t>
    </dgm:pt>
    <dgm:pt modelId="{43C309A3-8BAC-49CF-B090-6AE74B98E6D4}" type="pres">
      <dgm:prSet presAssocID="{A85C7CA3-8CDA-448A-B310-113874650174}" presName="connectorText" presStyleLbl="sibTrans2D1" presStyleIdx="0" presStyleCnt="2"/>
      <dgm:spPr/>
      <dgm:t>
        <a:bodyPr/>
        <a:lstStyle/>
        <a:p>
          <a:endParaRPr lang="es-ES"/>
        </a:p>
      </dgm:t>
    </dgm:pt>
    <dgm:pt modelId="{1F70FC22-5926-40F1-B6AC-5BD526588760}" type="pres">
      <dgm:prSet presAssocID="{E5AEB2FB-24EA-49CF-940D-8BF37CF0C09B}" presName="node" presStyleLbl="node1" presStyleIdx="1" presStyleCnt="3">
        <dgm:presLayoutVars>
          <dgm:bulletEnabled val="1"/>
        </dgm:presLayoutVars>
      </dgm:prSet>
      <dgm:spPr/>
      <dgm:t>
        <a:bodyPr/>
        <a:lstStyle/>
        <a:p>
          <a:endParaRPr lang="es-ES"/>
        </a:p>
      </dgm:t>
    </dgm:pt>
    <dgm:pt modelId="{324308DA-D3EC-46EE-9A58-47AA9704FA74}" type="pres">
      <dgm:prSet presAssocID="{5DA994F4-62F1-4ABB-A967-D9E73B037C4F}" presName="sibTrans" presStyleLbl="sibTrans2D1" presStyleIdx="1" presStyleCnt="2"/>
      <dgm:spPr/>
      <dgm:t>
        <a:bodyPr/>
        <a:lstStyle/>
        <a:p>
          <a:endParaRPr lang="es-ES"/>
        </a:p>
      </dgm:t>
    </dgm:pt>
    <dgm:pt modelId="{0386865D-2C72-4B2B-8F93-9735052FD784}" type="pres">
      <dgm:prSet presAssocID="{5DA994F4-62F1-4ABB-A967-D9E73B037C4F}" presName="connectorText" presStyleLbl="sibTrans2D1" presStyleIdx="1" presStyleCnt="2"/>
      <dgm:spPr/>
      <dgm:t>
        <a:bodyPr/>
        <a:lstStyle/>
        <a:p>
          <a:endParaRPr lang="es-ES"/>
        </a:p>
      </dgm:t>
    </dgm:pt>
    <dgm:pt modelId="{0F06D160-925A-47D8-BB65-80DA77EEDE2C}" type="pres">
      <dgm:prSet presAssocID="{AACA9072-BFCF-42C4-B80C-9E1EF8CC058E}" presName="node" presStyleLbl="node1" presStyleIdx="2" presStyleCnt="3" custScaleX="96412" custLinFactNeighborY="-28">
        <dgm:presLayoutVars>
          <dgm:bulletEnabled val="1"/>
        </dgm:presLayoutVars>
      </dgm:prSet>
      <dgm:spPr/>
      <dgm:t>
        <a:bodyPr/>
        <a:lstStyle/>
        <a:p>
          <a:endParaRPr lang="es-ES"/>
        </a:p>
      </dgm:t>
    </dgm:pt>
  </dgm:ptLst>
  <dgm:cxnLst>
    <dgm:cxn modelId="{E91B9EB7-3A7A-E545-9D13-8F14DDFDCBA2}" type="presOf" srcId="{5DA994F4-62F1-4ABB-A967-D9E73B037C4F}" destId="{0386865D-2C72-4B2B-8F93-9735052FD784}" srcOrd="1" destOrd="0" presId="urn:microsoft.com/office/officeart/2005/8/layout/process1"/>
    <dgm:cxn modelId="{6127DC9F-CB36-7545-94F6-9FA581BDC26A}" type="presOf" srcId="{E9365372-B14E-44EB-844D-C7999B0D3964}" destId="{B3F60695-DD0A-4542-8326-2C02BBAE6E3D}" srcOrd="0" destOrd="0" presId="urn:microsoft.com/office/officeart/2005/8/layout/process1"/>
    <dgm:cxn modelId="{FFF9D1E5-677D-A642-B5DF-9123A5A91CB0}" type="presOf" srcId="{E5AEB2FB-24EA-49CF-940D-8BF37CF0C09B}" destId="{1F70FC22-5926-40F1-B6AC-5BD526588760}" srcOrd="0" destOrd="0" presId="urn:microsoft.com/office/officeart/2005/8/layout/process1"/>
    <dgm:cxn modelId="{E2AAACFB-18D2-4BAE-8FAE-C56759D5BA9A}" srcId="{E9365372-B14E-44EB-844D-C7999B0D3964}" destId="{AACA9072-BFCF-42C4-B80C-9E1EF8CC058E}" srcOrd="2" destOrd="0" parTransId="{C17D1F13-D609-483D-942D-97414C97A09A}" sibTransId="{924D3E7E-52E1-42D2-ACF1-8A6BA8273DA2}"/>
    <dgm:cxn modelId="{8AB01628-69A7-B04E-A1FC-046B73D042C6}" type="presOf" srcId="{AACA9072-BFCF-42C4-B80C-9E1EF8CC058E}" destId="{0F06D160-925A-47D8-BB65-80DA77EEDE2C}" srcOrd="0" destOrd="0" presId="urn:microsoft.com/office/officeart/2005/8/layout/process1"/>
    <dgm:cxn modelId="{95310CA4-B48C-3E40-BADA-CA9B591DF73D}" type="presOf" srcId="{5DA994F4-62F1-4ABB-A967-D9E73B037C4F}" destId="{324308DA-D3EC-46EE-9A58-47AA9704FA74}" srcOrd="0" destOrd="0" presId="urn:microsoft.com/office/officeart/2005/8/layout/process1"/>
    <dgm:cxn modelId="{3F751930-8158-485F-B72D-5E4E0A876935}" srcId="{E9365372-B14E-44EB-844D-C7999B0D3964}" destId="{E5AEB2FB-24EA-49CF-940D-8BF37CF0C09B}" srcOrd="1" destOrd="0" parTransId="{91460043-3642-446F-A2CF-4282B928684C}" sibTransId="{5DA994F4-62F1-4ABB-A967-D9E73B037C4F}"/>
    <dgm:cxn modelId="{35690979-0FA7-2C49-BFBF-64D9F3D0B24B}" type="presOf" srcId="{3CE6AA18-E242-4805-B91B-1CA6313075EE}" destId="{AED5E457-9AEB-4878-B409-F20A39482439}" srcOrd="0" destOrd="0" presId="urn:microsoft.com/office/officeart/2005/8/layout/process1"/>
    <dgm:cxn modelId="{31CB63CB-2B57-4FE2-B8F9-49C35BE771F1}" srcId="{E9365372-B14E-44EB-844D-C7999B0D3964}" destId="{3CE6AA18-E242-4805-B91B-1CA6313075EE}" srcOrd="0" destOrd="0" parTransId="{AC6BC250-B8B8-48BC-9FCE-5D50EFD84F3B}" sibTransId="{A85C7CA3-8CDA-448A-B310-113874650174}"/>
    <dgm:cxn modelId="{95E2DDF0-003F-CC45-BB3C-0BBB035CC411}" type="presOf" srcId="{A85C7CA3-8CDA-448A-B310-113874650174}" destId="{43C309A3-8BAC-49CF-B090-6AE74B98E6D4}" srcOrd="1" destOrd="0" presId="urn:microsoft.com/office/officeart/2005/8/layout/process1"/>
    <dgm:cxn modelId="{5DEB0500-A950-0E46-974F-1AA1DACFFCC0}" type="presOf" srcId="{A85C7CA3-8CDA-448A-B310-113874650174}" destId="{0510D4ED-9D59-4791-95C6-FBF3BD13CDA1}" srcOrd="0" destOrd="0" presId="urn:microsoft.com/office/officeart/2005/8/layout/process1"/>
    <dgm:cxn modelId="{6AA45A3A-03CB-DC41-83D4-73666B4701E6}" type="presParOf" srcId="{B3F60695-DD0A-4542-8326-2C02BBAE6E3D}" destId="{AED5E457-9AEB-4878-B409-F20A39482439}" srcOrd="0" destOrd="0" presId="urn:microsoft.com/office/officeart/2005/8/layout/process1"/>
    <dgm:cxn modelId="{F89EBD15-476C-8F4B-83BA-1024E0861300}" type="presParOf" srcId="{B3F60695-DD0A-4542-8326-2C02BBAE6E3D}" destId="{0510D4ED-9D59-4791-95C6-FBF3BD13CDA1}" srcOrd="1" destOrd="0" presId="urn:microsoft.com/office/officeart/2005/8/layout/process1"/>
    <dgm:cxn modelId="{6C388082-BBEC-5A4F-A835-46D081A274E5}" type="presParOf" srcId="{0510D4ED-9D59-4791-95C6-FBF3BD13CDA1}" destId="{43C309A3-8BAC-49CF-B090-6AE74B98E6D4}" srcOrd="0" destOrd="0" presId="urn:microsoft.com/office/officeart/2005/8/layout/process1"/>
    <dgm:cxn modelId="{4037ECA3-12FD-8F46-A2B3-B9A3AB800B00}" type="presParOf" srcId="{B3F60695-DD0A-4542-8326-2C02BBAE6E3D}" destId="{1F70FC22-5926-40F1-B6AC-5BD526588760}" srcOrd="2" destOrd="0" presId="urn:microsoft.com/office/officeart/2005/8/layout/process1"/>
    <dgm:cxn modelId="{A5BD8AA0-E03D-3D40-84B7-05FC6DB46EDB}" type="presParOf" srcId="{B3F60695-DD0A-4542-8326-2C02BBAE6E3D}" destId="{324308DA-D3EC-46EE-9A58-47AA9704FA74}" srcOrd="3" destOrd="0" presId="urn:microsoft.com/office/officeart/2005/8/layout/process1"/>
    <dgm:cxn modelId="{9C9FBF34-F95C-D645-895F-802612F71A8E}" type="presParOf" srcId="{324308DA-D3EC-46EE-9A58-47AA9704FA74}" destId="{0386865D-2C72-4B2B-8F93-9735052FD784}" srcOrd="0" destOrd="0" presId="urn:microsoft.com/office/officeart/2005/8/layout/process1"/>
    <dgm:cxn modelId="{307A5A05-508F-AE46-BEFD-B03CE7C93CE6}" type="presParOf" srcId="{B3F60695-DD0A-4542-8326-2C02BBAE6E3D}" destId="{0F06D160-925A-47D8-BB65-80DA77EEDE2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D5E457-9AEB-4878-B409-F20A39482439}">
      <dsp:nvSpPr>
        <dsp:cNvPr id="0" name=""/>
        <dsp:cNvSpPr/>
      </dsp:nvSpPr>
      <dsp:spPr>
        <a:xfrm>
          <a:off x="405" y="1473555"/>
          <a:ext cx="1385227" cy="831136"/>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Calibri" pitchFamily="34" charset="0"/>
            </a:rPr>
            <a:t>1.</a:t>
          </a:r>
        </a:p>
        <a:p>
          <a:pPr lvl="0" algn="ctr" defTabSz="711200">
            <a:lnSpc>
              <a:spcPct val="90000"/>
            </a:lnSpc>
            <a:spcBef>
              <a:spcPct val="0"/>
            </a:spcBef>
            <a:spcAft>
              <a:spcPct val="35000"/>
            </a:spcAft>
          </a:pPr>
          <a:r>
            <a:rPr lang="es-MX" sz="1600" kern="1200" dirty="0" smtClean="0">
              <a:latin typeface="Calibri" pitchFamily="34" charset="0"/>
            </a:rPr>
            <a:t> Agua Potable</a:t>
          </a:r>
          <a:endParaRPr lang="es-ES" sz="1600" kern="1200" dirty="0">
            <a:latin typeface="Calibri" pitchFamily="34" charset="0"/>
          </a:endParaRPr>
        </a:p>
      </dsp:txBody>
      <dsp:txXfrm>
        <a:off x="24748" y="1497898"/>
        <a:ext cx="1336541" cy="782450"/>
      </dsp:txXfrm>
    </dsp:sp>
    <dsp:sp modelId="{0510D4ED-9D59-4791-95C6-FBF3BD13CDA1}">
      <dsp:nvSpPr>
        <dsp:cNvPr id="0" name=""/>
        <dsp:cNvSpPr/>
      </dsp:nvSpPr>
      <dsp:spPr>
        <a:xfrm>
          <a:off x="1524156" y="1717355"/>
          <a:ext cx="293668" cy="343536"/>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dirty="0"/>
        </a:p>
      </dsp:txBody>
      <dsp:txXfrm>
        <a:off x="1524156" y="1786062"/>
        <a:ext cx="205568" cy="206122"/>
      </dsp:txXfrm>
    </dsp:sp>
    <dsp:sp modelId="{1F70FC22-5926-40F1-B6AC-5BD526588760}">
      <dsp:nvSpPr>
        <dsp:cNvPr id="0" name=""/>
        <dsp:cNvSpPr/>
      </dsp:nvSpPr>
      <dsp:spPr>
        <a:xfrm>
          <a:off x="1939724" y="1473555"/>
          <a:ext cx="1385227" cy="831136"/>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Calibri" pitchFamily="34" charset="0"/>
            </a:rPr>
            <a:t>2. Alcantarillado</a:t>
          </a:r>
          <a:endParaRPr lang="es-ES" sz="1600" kern="1200" dirty="0">
            <a:latin typeface="Calibri" pitchFamily="34" charset="0"/>
          </a:endParaRPr>
        </a:p>
      </dsp:txBody>
      <dsp:txXfrm>
        <a:off x="1964067" y="1497898"/>
        <a:ext cx="1336541" cy="782450"/>
      </dsp:txXfrm>
    </dsp:sp>
    <dsp:sp modelId="{324308DA-D3EC-46EE-9A58-47AA9704FA74}">
      <dsp:nvSpPr>
        <dsp:cNvPr id="0" name=""/>
        <dsp:cNvSpPr/>
      </dsp:nvSpPr>
      <dsp:spPr>
        <a:xfrm rot="21599582">
          <a:off x="3463474" y="1717236"/>
          <a:ext cx="293668" cy="343536"/>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s-ES" sz="1300" kern="1200" dirty="0"/>
        </a:p>
      </dsp:txBody>
      <dsp:txXfrm>
        <a:off x="3463474" y="1785948"/>
        <a:ext cx="205568" cy="206122"/>
      </dsp:txXfrm>
    </dsp:sp>
    <dsp:sp modelId="{0F06D160-925A-47D8-BB65-80DA77EEDE2C}">
      <dsp:nvSpPr>
        <dsp:cNvPr id="0" name=""/>
        <dsp:cNvSpPr/>
      </dsp:nvSpPr>
      <dsp:spPr>
        <a:xfrm>
          <a:off x="3879042" y="1473323"/>
          <a:ext cx="1335525" cy="831136"/>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MX" sz="1600" kern="1200" dirty="0" smtClean="0">
              <a:latin typeface="Calibri" pitchFamily="34" charset="0"/>
            </a:rPr>
            <a:t>3. Saneamiento</a:t>
          </a:r>
          <a:endParaRPr lang="es-ES" sz="1600" kern="1200" dirty="0">
            <a:latin typeface="Calibri" pitchFamily="34" charset="0"/>
          </a:endParaRPr>
        </a:p>
      </dsp:txBody>
      <dsp:txXfrm>
        <a:off x="3903385" y="1497666"/>
        <a:ext cx="1286839" cy="7824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r>
              <a:rPr lang="es-MX"/>
              <a:t>Instituto Nacional para el Federalismo y el Desarrollo Municipal</a:t>
            </a:r>
          </a:p>
        </p:txBody>
      </p:sp>
      <p:sp>
        <p:nvSpPr>
          <p:cNvPr id="3" name="2 Marcador de fecha"/>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453CD414-EAC4-47CB-AFA6-C97ADE426F28}" type="datetimeFigureOut">
              <a:rPr lang="es-MX"/>
              <a:pPr>
                <a:defRPr/>
              </a:pPr>
              <a:t>24/11/2015</a:t>
            </a:fld>
            <a:endParaRPr lang="es-MX"/>
          </a:p>
        </p:txBody>
      </p:sp>
      <p:sp>
        <p:nvSpPr>
          <p:cNvPr id="4" name="3 Marcador de pie de página"/>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s-MX"/>
          </a:p>
        </p:txBody>
      </p:sp>
      <p:sp>
        <p:nvSpPr>
          <p:cNvPr id="5" name="4 Marcador de número de diapositiva"/>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30A244C4-5193-49F8-B529-95AC479EE8EB}" type="slidenum">
              <a:rPr lang="es-MX"/>
              <a:pPr>
                <a:defRPr/>
              </a:pPr>
              <a:t>‹Nº›</a:t>
            </a:fld>
            <a:endParaRPr lang="es-MX"/>
          </a:p>
        </p:txBody>
      </p:sp>
    </p:spTree>
    <p:extLst>
      <p:ext uri="{BB962C8B-B14F-4D97-AF65-F5344CB8AC3E}">
        <p14:creationId xmlns:p14="http://schemas.microsoft.com/office/powerpoint/2010/main" val="31295424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r>
              <a:rPr lang="es-MX"/>
              <a:t>Instituto Nacional para el Federalismo y el Desarrollo Municipal</a:t>
            </a:r>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BA6A374C-6402-4E8E-A3BE-04BAEC2DE5F4}" type="datetimeFigureOut">
              <a:rPr lang="es-MX"/>
              <a:pPr>
                <a:defRPr/>
              </a:pPr>
              <a:t>24/11/2015</a:t>
            </a:fld>
            <a:endParaRPr lang="es-MX"/>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s-MX" noProof="0"/>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E1D33190-36AD-47E3-B536-58BA195EA4AB}" type="slidenum">
              <a:rPr lang="es-MX"/>
              <a:pPr>
                <a:defRPr/>
              </a:pPr>
              <a:t>‹Nº›</a:t>
            </a:fld>
            <a:endParaRPr lang="es-MX"/>
          </a:p>
        </p:txBody>
      </p:sp>
    </p:spTree>
    <p:extLst>
      <p:ext uri="{BB962C8B-B14F-4D97-AF65-F5344CB8AC3E}">
        <p14:creationId xmlns:p14="http://schemas.microsoft.com/office/powerpoint/2010/main" val="268066019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186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22F7227-790B-42C6-8E01-2255E446ED68}" type="slidenum">
              <a:rPr lang="es-MX" altLang="es-MX" smtClean="0"/>
              <a:pPr fontAlgn="base">
                <a:spcBef>
                  <a:spcPct val="0"/>
                </a:spcBef>
                <a:spcAft>
                  <a:spcPct val="0"/>
                </a:spcAft>
                <a:defRPr/>
              </a:pPr>
              <a:t>1</a:t>
            </a:fld>
            <a:endParaRPr lang="es-MX" altLang="es-MX" smtClean="0"/>
          </a:p>
        </p:txBody>
      </p:sp>
    </p:spTree>
    <p:extLst>
      <p:ext uri="{BB962C8B-B14F-4D97-AF65-F5344CB8AC3E}">
        <p14:creationId xmlns:p14="http://schemas.microsoft.com/office/powerpoint/2010/main" val="1681692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12</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13</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14</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15</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16</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17</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18</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19</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155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427A1AF-94AD-41D8-AA66-9FB0961DE90C}" type="slidenum">
              <a:rPr lang="es-MX" altLang="es-MX" smtClean="0"/>
              <a:pPr fontAlgn="base">
                <a:spcBef>
                  <a:spcPct val="0"/>
                </a:spcBef>
                <a:spcAft>
                  <a:spcPct val="0"/>
                </a:spcAft>
                <a:defRPr/>
              </a:pPr>
              <a:t>20</a:t>
            </a:fld>
            <a:endParaRPr lang="es-MX" altLang="es-MX" smtClean="0"/>
          </a:p>
        </p:txBody>
      </p:sp>
    </p:spTree>
    <p:extLst>
      <p:ext uri="{BB962C8B-B14F-4D97-AF65-F5344CB8AC3E}">
        <p14:creationId xmlns:p14="http://schemas.microsoft.com/office/powerpoint/2010/main" val="1365180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360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F1F554E-2AB8-4A52-84C2-1ED6912684C3}" type="slidenum">
              <a:rPr lang="es-MX" altLang="es-MX" smtClean="0"/>
              <a:pPr fontAlgn="base">
                <a:spcBef>
                  <a:spcPct val="0"/>
                </a:spcBef>
                <a:spcAft>
                  <a:spcPct val="0"/>
                </a:spcAft>
                <a:defRPr/>
              </a:pPr>
              <a:t>21</a:t>
            </a:fld>
            <a:endParaRPr lang="es-MX" altLang="es-MX" smtClean="0"/>
          </a:p>
        </p:txBody>
      </p:sp>
    </p:spTree>
    <p:extLst>
      <p:ext uri="{BB962C8B-B14F-4D97-AF65-F5344CB8AC3E}">
        <p14:creationId xmlns:p14="http://schemas.microsoft.com/office/powerpoint/2010/main" val="1540383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288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7C13EB5-2A89-44B4-B9EB-458BA9683138}" type="slidenum">
              <a:rPr lang="es-MX" altLang="es-MX" smtClean="0"/>
              <a:pPr fontAlgn="base">
                <a:spcBef>
                  <a:spcPct val="0"/>
                </a:spcBef>
                <a:spcAft>
                  <a:spcPct val="0"/>
                </a:spcAft>
                <a:defRPr/>
              </a:pPr>
              <a:t>2</a:t>
            </a:fld>
            <a:endParaRPr lang="es-MX" altLang="es-MX" smtClean="0"/>
          </a:p>
        </p:txBody>
      </p:sp>
    </p:spTree>
    <p:extLst>
      <p:ext uri="{BB962C8B-B14F-4D97-AF65-F5344CB8AC3E}">
        <p14:creationId xmlns:p14="http://schemas.microsoft.com/office/powerpoint/2010/main" val="171463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462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A17EB1A-03FF-4F2C-B86E-5360D2A53DA7}" type="slidenum">
              <a:rPr lang="es-MX" altLang="es-MX" smtClean="0"/>
              <a:pPr fontAlgn="base">
                <a:spcBef>
                  <a:spcPct val="0"/>
                </a:spcBef>
                <a:spcAft>
                  <a:spcPct val="0"/>
                </a:spcAft>
                <a:defRPr/>
              </a:pPr>
              <a:t>22</a:t>
            </a:fld>
            <a:endParaRPr lang="es-MX" altLang="es-MX" smtClean="0"/>
          </a:p>
        </p:txBody>
      </p:sp>
    </p:spTree>
    <p:extLst>
      <p:ext uri="{BB962C8B-B14F-4D97-AF65-F5344CB8AC3E}">
        <p14:creationId xmlns:p14="http://schemas.microsoft.com/office/powerpoint/2010/main" val="304089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565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A082F84-2A96-4C21-808B-5C0EDBBF5159}" type="slidenum">
              <a:rPr lang="es-MX" altLang="es-MX" smtClean="0"/>
              <a:pPr fontAlgn="base">
                <a:spcBef>
                  <a:spcPct val="0"/>
                </a:spcBef>
                <a:spcAft>
                  <a:spcPct val="0"/>
                </a:spcAft>
                <a:defRPr/>
              </a:pPr>
              <a:t>26</a:t>
            </a:fld>
            <a:endParaRPr lang="es-MX" altLang="es-MX" smtClean="0"/>
          </a:p>
        </p:txBody>
      </p:sp>
    </p:spTree>
    <p:extLst>
      <p:ext uri="{BB962C8B-B14F-4D97-AF65-F5344CB8AC3E}">
        <p14:creationId xmlns:p14="http://schemas.microsoft.com/office/powerpoint/2010/main" val="1303455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667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122A8F2-5FA1-4906-97E2-823485E1120D}" type="slidenum">
              <a:rPr lang="es-MX" altLang="es-MX" smtClean="0"/>
              <a:pPr fontAlgn="base">
                <a:spcBef>
                  <a:spcPct val="0"/>
                </a:spcBef>
                <a:spcAft>
                  <a:spcPct val="0"/>
                </a:spcAft>
                <a:defRPr/>
              </a:pPr>
              <a:t>27</a:t>
            </a:fld>
            <a:endParaRPr lang="es-MX" altLang="es-MX" smtClean="0"/>
          </a:p>
        </p:txBody>
      </p:sp>
    </p:spTree>
    <p:extLst>
      <p:ext uri="{BB962C8B-B14F-4D97-AF65-F5344CB8AC3E}">
        <p14:creationId xmlns:p14="http://schemas.microsoft.com/office/powerpoint/2010/main" val="35005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770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FAD544-333C-40F3-A00B-3ACC51929ACD}" type="slidenum">
              <a:rPr lang="es-MX" altLang="es-MX" smtClean="0"/>
              <a:pPr fontAlgn="base">
                <a:spcBef>
                  <a:spcPct val="0"/>
                </a:spcBef>
                <a:spcAft>
                  <a:spcPct val="0"/>
                </a:spcAft>
                <a:defRPr/>
              </a:pPr>
              <a:t>28</a:t>
            </a:fld>
            <a:endParaRPr lang="es-MX" altLang="es-MX" smtClean="0"/>
          </a:p>
        </p:txBody>
      </p:sp>
    </p:spTree>
    <p:extLst>
      <p:ext uri="{BB962C8B-B14F-4D97-AF65-F5344CB8AC3E}">
        <p14:creationId xmlns:p14="http://schemas.microsoft.com/office/powerpoint/2010/main" val="5215953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8724"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5992C63-DA57-4ADE-A565-EF1700B471E4}" type="slidenum">
              <a:rPr lang="es-MX" altLang="es-MX" smtClean="0"/>
              <a:pPr fontAlgn="base">
                <a:spcBef>
                  <a:spcPct val="0"/>
                </a:spcBef>
                <a:spcAft>
                  <a:spcPct val="0"/>
                </a:spcAft>
                <a:defRPr/>
              </a:pPr>
              <a:t>41</a:t>
            </a:fld>
            <a:endParaRPr lang="es-MX" altLang="es-MX" smtClean="0"/>
          </a:p>
        </p:txBody>
      </p:sp>
    </p:spTree>
    <p:extLst>
      <p:ext uri="{BB962C8B-B14F-4D97-AF65-F5344CB8AC3E}">
        <p14:creationId xmlns:p14="http://schemas.microsoft.com/office/powerpoint/2010/main" val="2947025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5974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03437E2-4D30-49FE-84C3-98B842120DB7}" type="slidenum">
              <a:rPr lang="es-MX" altLang="es-MX" smtClean="0"/>
              <a:pPr fontAlgn="base">
                <a:spcBef>
                  <a:spcPct val="0"/>
                </a:spcBef>
                <a:spcAft>
                  <a:spcPct val="0"/>
                </a:spcAft>
                <a:defRPr/>
              </a:pPr>
              <a:t>42</a:t>
            </a:fld>
            <a:endParaRPr lang="es-MX" altLang="es-MX" smtClean="0"/>
          </a:p>
        </p:txBody>
      </p:sp>
    </p:spTree>
    <p:extLst>
      <p:ext uri="{BB962C8B-B14F-4D97-AF65-F5344CB8AC3E}">
        <p14:creationId xmlns:p14="http://schemas.microsoft.com/office/powerpoint/2010/main" val="1726956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6077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785C04D-89DD-4F98-B023-CF261325029B}" type="slidenum">
              <a:rPr lang="es-MX" altLang="es-MX" smtClean="0"/>
              <a:pPr fontAlgn="base">
                <a:spcBef>
                  <a:spcPct val="0"/>
                </a:spcBef>
                <a:spcAft>
                  <a:spcPct val="0"/>
                </a:spcAft>
                <a:defRPr/>
              </a:pPr>
              <a:t>43</a:t>
            </a:fld>
            <a:endParaRPr lang="es-MX" altLang="es-MX" smtClean="0"/>
          </a:p>
        </p:txBody>
      </p:sp>
    </p:spTree>
    <p:extLst>
      <p:ext uri="{BB962C8B-B14F-4D97-AF65-F5344CB8AC3E}">
        <p14:creationId xmlns:p14="http://schemas.microsoft.com/office/powerpoint/2010/main" val="3364657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6179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10EF10A-B251-4D4A-92E9-0364698C1264}" type="slidenum">
              <a:rPr lang="es-MX" altLang="es-MX" smtClean="0"/>
              <a:pPr fontAlgn="base">
                <a:spcBef>
                  <a:spcPct val="0"/>
                </a:spcBef>
                <a:spcAft>
                  <a:spcPct val="0"/>
                </a:spcAft>
                <a:defRPr/>
              </a:pPr>
              <a:t>44</a:t>
            </a:fld>
            <a:endParaRPr lang="es-MX" altLang="es-MX" smtClean="0"/>
          </a:p>
        </p:txBody>
      </p:sp>
    </p:spTree>
    <p:extLst>
      <p:ext uri="{BB962C8B-B14F-4D97-AF65-F5344CB8AC3E}">
        <p14:creationId xmlns:p14="http://schemas.microsoft.com/office/powerpoint/2010/main" val="8610215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MX" smtClean="0"/>
          </a:p>
        </p:txBody>
      </p:sp>
    </p:spTree>
    <p:extLst>
      <p:ext uri="{BB962C8B-B14F-4D97-AF65-F5344CB8AC3E}">
        <p14:creationId xmlns:p14="http://schemas.microsoft.com/office/powerpoint/2010/main" val="2787228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MX" smtClean="0"/>
          </a:p>
        </p:txBody>
      </p:sp>
    </p:spTree>
    <p:extLst>
      <p:ext uri="{BB962C8B-B14F-4D97-AF65-F5344CB8AC3E}">
        <p14:creationId xmlns:p14="http://schemas.microsoft.com/office/powerpoint/2010/main" val="233665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493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960901D-D057-4FC7-A6F0-6A78F59B6E9C}" type="slidenum">
              <a:rPr lang="es-MX" altLang="es-MX" smtClean="0"/>
              <a:pPr fontAlgn="base">
                <a:spcBef>
                  <a:spcPct val="0"/>
                </a:spcBef>
                <a:spcAft>
                  <a:spcPct val="0"/>
                </a:spcAft>
                <a:defRPr/>
              </a:pPr>
              <a:t>3</a:t>
            </a:fld>
            <a:endParaRPr lang="es-MX" altLang="es-MX" smtClean="0"/>
          </a:p>
        </p:txBody>
      </p:sp>
    </p:spTree>
    <p:extLst>
      <p:ext uri="{BB962C8B-B14F-4D97-AF65-F5344CB8AC3E}">
        <p14:creationId xmlns:p14="http://schemas.microsoft.com/office/powerpoint/2010/main" val="4242383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MX" smtClean="0"/>
          </a:p>
        </p:txBody>
      </p:sp>
    </p:spTree>
    <p:extLst>
      <p:ext uri="{BB962C8B-B14F-4D97-AF65-F5344CB8AC3E}">
        <p14:creationId xmlns:p14="http://schemas.microsoft.com/office/powerpoint/2010/main" val="21451740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65892"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20BC9FE-5E15-44F1-9FEF-FBBF0BC33C1E}" type="slidenum">
              <a:rPr lang="es-MX" altLang="es-MX" smtClean="0"/>
              <a:pPr fontAlgn="base">
                <a:spcBef>
                  <a:spcPct val="0"/>
                </a:spcBef>
                <a:spcAft>
                  <a:spcPct val="0"/>
                </a:spcAft>
                <a:defRPr/>
              </a:pPr>
              <a:t>68</a:t>
            </a:fld>
            <a:endParaRPr lang="es-MX" altLang="es-MX" smtClean="0"/>
          </a:p>
        </p:txBody>
      </p:sp>
    </p:spTree>
    <p:extLst>
      <p:ext uri="{BB962C8B-B14F-4D97-AF65-F5344CB8AC3E}">
        <p14:creationId xmlns:p14="http://schemas.microsoft.com/office/powerpoint/2010/main" val="468703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5956"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AAA6F5B-1D8D-4C0C-A206-B85BBC50E5D5}" type="slidenum">
              <a:rPr lang="es-MX" altLang="es-MX" smtClean="0"/>
              <a:pPr fontAlgn="base">
                <a:spcBef>
                  <a:spcPct val="0"/>
                </a:spcBef>
                <a:spcAft>
                  <a:spcPct val="0"/>
                </a:spcAft>
                <a:defRPr/>
              </a:pPr>
              <a:t>5</a:t>
            </a:fld>
            <a:endParaRPr lang="es-MX" altLang="es-MX" smtClean="0"/>
          </a:p>
        </p:txBody>
      </p:sp>
    </p:spTree>
    <p:extLst>
      <p:ext uri="{BB962C8B-B14F-4D97-AF65-F5344CB8AC3E}">
        <p14:creationId xmlns:p14="http://schemas.microsoft.com/office/powerpoint/2010/main" val="719885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6980"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65E3147-F13C-40A9-BB16-67450076BB8D}" type="slidenum">
              <a:rPr lang="es-MX" altLang="es-MX" smtClean="0"/>
              <a:pPr fontAlgn="base">
                <a:spcBef>
                  <a:spcPct val="0"/>
                </a:spcBef>
                <a:spcAft>
                  <a:spcPct val="0"/>
                </a:spcAft>
                <a:defRPr/>
              </a:pPr>
              <a:t>6</a:t>
            </a:fld>
            <a:endParaRPr lang="es-MX" altLang="es-MX" smtClean="0"/>
          </a:p>
        </p:txBody>
      </p:sp>
    </p:spTree>
    <p:extLst>
      <p:ext uri="{BB962C8B-B14F-4D97-AF65-F5344CB8AC3E}">
        <p14:creationId xmlns:p14="http://schemas.microsoft.com/office/powerpoint/2010/main" val="1649760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2902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80337F5-5F8F-4A5C-8DA2-64657A977EC3}" type="slidenum">
              <a:rPr lang="es-MX" altLang="es-MX" smtClean="0"/>
              <a:pPr fontAlgn="base">
                <a:spcBef>
                  <a:spcPct val="0"/>
                </a:spcBef>
                <a:spcAft>
                  <a:spcPct val="0"/>
                </a:spcAft>
                <a:defRPr/>
              </a:pPr>
              <a:t>7</a:t>
            </a:fld>
            <a:endParaRPr lang="es-MX" altLang="es-MX" smtClean="0"/>
          </a:p>
        </p:txBody>
      </p:sp>
    </p:spTree>
    <p:extLst>
      <p:ext uri="{BB962C8B-B14F-4D97-AF65-F5344CB8AC3E}">
        <p14:creationId xmlns:p14="http://schemas.microsoft.com/office/powerpoint/2010/main" val="596516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3414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1519F36-954A-4E49-8559-C5DBF6EFD6A4}" type="slidenum">
              <a:rPr lang="es-MX" altLang="es-MX" smtClean="0"/>
              <a:pPr fontAlgn="base">
                <a:spcBef>
                  <a:spcPct val="0"/>
                </a:spcBef>
                <a:spcAft>
                  <a:spcPct val="0"/>
                </a:spcAft>
                <a:defRPr/>
              </a:pPr>
              <a:t>8</a:t>
            </a:fld>
            <a:endParaRPr lang="es-MX" altLang="es-MX" smtClean="0"/>
          </a:p>
        </p:txBody>
      </p:sp>
    </p:spTree>
    <p:extLst>
      <p:ext uri="{BB962C8B-B14F-4D97-AF65-F5344CB8AC3E}">
        <p14:creationId xmlns:p14="http://schemas.microsoft.com/office/powerpoint/2010/main" val="1189641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10</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
        <p:nvSpPr>
          <p:cNvPr id="144388" name="3 Marcador de número de diapositiva"/>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85372" indent="-302066">
              <a:defRPr>
                <a:solidFill>
                  <a:schemeClr val="tx1"/>
                </a:solidFill>
                <a:latin typeface="Calibri" pitchFamily="34" charset="0"/>
              </a:defRPr>
            </a:lvl2pPr>
            <a:lvl3pPr marL="1208265" indent="-241653">
              <a:defRPr>
                <a:solidFill>
                  <a:schemeClr val="tx1"/>
                </a:solidFill>
                <a:latin typeface="Calibri" pitchFamily="34" charset="0"/>
              </a:defRPr>
            </a:lvl3pPr>
            <a:lvl4pPr marL="1691571" indent="-241653">
              <a:defRPr>
                <a:solidFill>
                  <a:schemeClr val="tx1"/>
                </a:solidFill>
                <a:latin typeface="Calibri" pitchFamily="34" charset="0"/>
              </a:defRPr>
            </a:lvl4pPr>
            <a:lvl5pPr marL="2174878" indent="-241653">
              <a:defRPr>
                <a:solidFill>
                  <a:schemeClr val="tx1"/>
                </a:solidFill>
                <a:latin typeface="Calibri" pitchFamily="34" charset="0"/>
              </a:defRPr>
            </a:lvl5pPr>
            <a:lvl6pPr marL="2658184" indent="-241653" fontAlgn="base">
              <a:spcBef>
                <a:spcPct val="0"/>
              </a:spcBef>
              <a:spcAft>
                <a:spcPct val="0"/>
              </a:spcAft>
              <a:defRPr>
                <a:solidFill>
                  <a:schemeClr val="tx1"/>
                </a:solidFill>
                <a:latin typeface="Calibri" pitchFamily="34" charset="0"/>
              </a:defRPr>
            </a:lvl6pPr>
            <a:lvl7pPr marL="3141490" indent="-241653" fontAlgn="base">
              <a:spcBef>
                <a:spcPct val="0"/>
              </a:spcBef>
              <a:spcAft>
                <a:spcPct val="0"/>
              </a:spcAft>
              <a:defRPr>
                <a:solidFill>
                  <a:schemeClr val="tx1"/>
                </a:solidFill>
                <a:latin typeface="Calibri" pitchFamily="34" charset="0"/>
              </a:defRPr>
            </a:lvl7pPr>
            <a:lvl8pPr marL="3624796" indent="-241653" fontAlgn="base">
              <a:spcBef>
                <a:spcPct val="0"/>
              </a:spcBef>
              <a:spcAft>
                <a:spcPct val="0"/>
              </a:spcAft>
              <a:defRPr>
                <a:solidFill>
                  <a:schemeClr val="tx1"/>
                </a:solidFill>
                <a:latin typeface="Calibri" pitchFamily="34" charset="0"/>
              </a:defRPr>
            </a:lvl8pPr>
            <a:lvl9pPr marL="4108102" indent="-2416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D48FDF-B13D-46D0-8F30-A980FD5E8460}" type="slidenum">
              <a:rPr lang="es-MX" altLang="es-MX" smtClean="0"/>
              <a:pPr fontAlgn="base">
                <a:spcBef>
                  <a:spcPct val="0"/>
                </a:spcBef>
                <a:spcAft>
                  <a:spcPct val="0"/>
                </a:spcAft>
                <a:defRPr/>
              </a:pPr>
              <a:t>11</a:t>
            </a:fld>
            <a:endParaRPr lang="es-MX" altLang="es-MX" smtClean="0"/>
          </a:p>
        </p:txBody>
      </p:sp>
    </p:spTree>
    <p:extLst>
      <p:ext uri="{BB962C8B-B14F-4D97-AF65-F5344CB8AC3E}">
        <p14:creationId xmlns:p14="http://schemas.microsoft.com/office/powerpoint/2010/main" val="1025202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479A12DD-215B-4F5D-9193-CFA3A015F964}" type="datetime1">
              <a:rPr lang="es-MX"/>
              <a:pPr>
                <a:defRPr/>
              </a:pPr>
              <a:t>24/11/2015</a:t>
            </a:fld>
            <a:endParaRPr lang="es-MX"/>
          </a:p>
        </p:txBody>
      </p:sp>
      <p:sp>
        <p:nvSpPr>
          <p:cNvPr id="5"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6" name="5 Marcador de número de diapositiva"/>
          <p:cNvSpPr>
            <a:spLocks noGrp="1"/>
          </p:cNvSpPr>
          <p:nvPr>
            <p:ph type="sldNum" sz="quarter" idx="12"/>
          </p:nvPr>
        </p:nvSpPr>
        <p:spPr/>
        <p:txBody>
          <a:bodyPr/>
          <a:lstStyle>
            <a:lvl1pPr>
              <a:defRPr/>
            </a:lvl1pPr>
          </a:lstStyle>
          <a:p>
            <a:pPr>
              <a:defRPr/>
            </a:pPr>
            <a:fld id="{599167D2-6095-481D-A2B0-A0A32707CC36}" type="slidenum">
              <a:rPr lang="es-MX"/>
              <a:pPr>
                <a:defRPr/>
              </a:pPr>
              <a:t>‹Nº›</a:t>
            </a:fld>
            <a:endParaRPr lang="es-MX"/>
          </a:p>
        </p:txBody>
      </p:sp>
      <p:sp>
        <p:nvSpPr>
          <p:cNvPr id="7" name="3 Título"/>
          <p:cNvSpPr txBox="1">
            <a:spLocks/>
          </p:cNvSpPr>
          <p:nvPr userDrawn="1"/>
        </p:nvSpPr>
        <p:spPr bwMode="auto">
          <a:xfrm>
            <a:off x="457200" y="18864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r" eaLnBrk="1" fontAlgn="auto" hangingPunct="1">
              <a:spcAft>
                <a:spcPts val="0"/>
              </a:spcAft>
              <a:defRPr/>
            </a:pPr>
            <a:endParaRPr lang="es-MX" sz="1600" dirty="0">
              <a:solidFill>
                <a:schemeClr val="bg1">
                  <a:lumMod val="50000"/>
                </a:schemeClr>
              </a:solidFill>
              <a:latin typeface="+mn-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77711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CB3F9113-AE78-4786-9107-81E505A0BFC9}" type="datetime1">
              <a:rPr lang="es-MX"/>
              <a:pPr>
                <a:defRPr/>
              </a:pPr>
              <a:t>24/11/2015</a:t>
            </a:fld>
            <a:endParaRPr lang="es-MX"/>
          </a:p>
        </p:txBody>
      </p:sp>
      <p:sp>
        <p:nvSpPr>
          <p:cNvPr id="5"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6" name="5 Marcador de número de diapositiva"/>
          <p:cNvSpPr>
            <a:spLocks noGrp="1"/>
          </p:cNvSpPr>
          <p:nvPr>
            <p:ph type="sldNum" sz="quarter" idx="12"/>
          </p:nvPr>
        </p:nvSpPr>
        <p:spPr/>
        <p:txBody>
          <a:bodyPr/>
          <a:lstStyle>
            <a:lvl1pPr>
              <a:defRPr/>
            </a:lvl1pPr>
          </a:lstStyle>
          <a:p>
            <a:pPr>
              <a:defRPr/>
            </a:pPr>
            <a:fld id="{8433B697-BFE1-45A3-9C65-2DE9E5417182}" type="slidenum">
              <a:rPr lang="es-MX"/>
              <a:pPr>
                <a:defRPr/>
              </a:pPr>
              <a:t>‹Nº›</a:t>
            </a:fld>
            <a:endParaRPr lang="es-MX"/>
          </a:p>
        </p:txBody>
      </p:sp>
    </p:spTree>
    <p:extLst>
      <p:ext uri="{BB962C8B-B14F-4D97-AF65-F5344CB8AC3E}">
        <p14:creationId xmlns:p14="http://schemas.microsoft.com/office/powerpoint/2010/main" val="1197391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D763EC04-EE1A-48CC-81C7-886FF64824B7}" type="datetime1">
              <a:rPr lang="es-MX"/>
              <a:pPr>
                <a:defRPr/>
              </a:pPr>
              <a:t>24/11/2015</a:t>
            </a:fld>
            <a:endParaRPr lang="es-MX"/>
          </a:p>
        </p:txBody>
      </p:sp>
      <p:sp>
        <p:nvSpPr>
          <p:cNvPr id="5"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6" name="5 Marcador de número de diapositiva"/>
          <p:cNvSpPr>
            <a:spLocks noGrp="1"/>
          </p:cNvSpPr>
          <p:nvPr>
            <p:ph type="sldNum" sz="quarter" idx="12"/>
          </p:nvPr>
        </p:nvSpPr>
        <p:spPr/>
        <p:txBody>
          <a:bodyPr/>
          <a:lstStyle>
            <a:lvl1pPr>
              <a:defRPr/>
            </a:lvl1pPr>
          </a:lstStyle>
          <a:p>
            <a:pPr>
              <a:defRPr/>
            </a:pPr>
            <a:fld id="{48E6933D-6CBA-4A59-B42D-8B43E62C0391}" type="slidenum">
              <a:rPr lang="es-MX"/>
              <a:pPr>
                <a:defRPr/>
              </a:pPr>
              <a:t>‹Nº›</a:t>
            </a:fld>
            <a:endParaRPr lang="es-MX"/>
          </a:p>
        </p:txBody>
      </p:sp>
    </p:spTree>
    <p:extLst>
      <p:ext uri="{BB962C8B-B14F-4D97-AF65-F5344CB8AC3E}">
        <p14:creationId xmlns:p14="http://schemas.microsoft.com/office/powerpoint/2010/main" val="4239180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7351911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5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1146418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392227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9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150995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0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236409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5224718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5210974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6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468073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MX"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44B5ABBC-3823-4663-B0EF-26FE52D73694}" type="datetime1">
              <a:rPr lang="es-MX"/>
              <a:pPr>
                <a:defRPr/>
              </a:pPr>
              <a:t>24/11/2015</a:t>
            </a:fld>
            <a:endParaRPr lang="es-MX"/>
          </a:p>
        </p:txBody>
      </p:sp>
      <p:sp>
        <p:nvSpPr>
          <p:cNvPr id="5"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6" name="5 Marcador de número de diapositiva"/>
          <p:cNvSpPr>
            <a:spLocks noGrp="1"/>
          </p:cNvSpPr>
          <p:nvPr>
            <p:ph type="sldNum" sz="quarter" idx="12"/>
          </p:nvPr>
        </p:nvSpPr>
        <p:spPr/>
        <p:txBody>
          <a:bodyPr/>
          <a:lstStyle>
            <a:lvl1pPr>
              <a:defRPr/>
            </a:lvl1pPr>
          </a:lstStyle>
          <a:p>
            <a:pPr>
              <a:defRPr/>
            </a:pPr>
            <a:fld id="{645A7488-027A-44AE-B66A-89DBFB1319CB}" type="slidenum">
              <a:rPr lang="es-MX"/>
              <a:pPr>
                <a:defRPr/>
              </a:pPr>
              <a:t>‹Nº›</a:t>
            </a:fld>
            <a:endParaRPr lang="es-MX"/>
          </a:p>
        </p:txBody>
      </p:sp>
    </p:spTree>
    <p:extLst>
      <p:ext uri="{BB962C8B-B14F-4D97-AF65-F5344CB8AC3E}">
        <p14:creationId xmlns:p14="http://schemas.microsoft.com/office/powerpoint/2010/main" val="18493107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7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734723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8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14901683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9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15240939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0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637741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1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323724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3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41385278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5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1667486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2386049"/>
      </p:ext>
    </p:extLst>
  </p:cSld>
  <p:clrMapOvr>
    <a:masterClrMapping/>
  </p:clrMapOvr>
  <p:transition spd="slow">
    <p:cove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5409337"/>
      </p:ext>
    </p:extLst>
  </p:cSld>
  <p:clrMapOvr>
    <a:masterClrMapping/>
  </p:clrMapOvr>
  <p:transition spd="slow">
    <p:cove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9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8087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E2D45573-72AF-4ED5-93FC-0CEBFB889699}" type="datetime1">
              <a:rPr lang="es-MX"/>
              <a:pPr>
                <a:defRPr/>
              </a:pPr>
              <a:t>24/11/2015</a:t>
            </a:fld>
            <a:endParaRPr lang="es-MX"/>
          </a:p>
        </p:txBody>
      </p:sp>
      <p:sp>
        <p:nvSpPr>
          <p:cNvPr id="5"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6" name="5 Marcador de número de diapositiva"/>
          <p:cNvSpPr>
            <a:spLocks noGrp="1"/>
          </p:cNvSpPr>
          <p:nvPr>
            <p:ph type="sldNum" sz="quarter" idx="12"/>
          </p:nvPr>
        </p:nvSpPr>
        <p:spPr/>
        <p:txBody>
          <a:bodyPr/>
          <a:lstStyle>
            <a:lvl1pPr>
              <a:defRPr/>
            </a:lvl1pPr>
          </a:lstStyle>
          <a:p>
            <a:pPr>
              <a:defRPr/>
            </a:pPr>
            <a:fld id="{C8D06599-9E34-4F81-A786-A37736215E00}" type="slidenum">
              <a:rPr lang="es-MX"/>
              <a:pPr>
                <a:defRPr/>
              </a:pPr>
              <a:t>‹Nº›</a:t>
            </a:fld>
            <a:endParaRPr lang="es-MX"/>
          </a:p>
        </p:txBody>
      </p:sp>
    </p:spTree>
    <p:extLst>
      <p:ext uri="{BB962C8B-B14F-4D97-AF65-F5344CB8AC3E}">
        <p14:creationId xmlns:p14="http://schemas.microsoft.com/office/powerpoint/2010/main" val="15727948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1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1813786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2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8799054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3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8876814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4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7994005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5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7776484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6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20510008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7_Diapositiva de título">
    <p:spTree>
      <p:nvGrpSpPr>
        <p:cNvPr id="1" name=""/>
        <p:cNvGrpSpPr/>
        <p:nvPr/>
      </p:nvGrpSpPr>
      <p:grpSpPr>
        <a:xfrm>
          <a:off x="0" y="0"/>
          <a:ext cx="0" cy="0"/>
          <a:chOff x="0" y="0"/>
          <a:chExt cx="0" cy="0"/>
        </a:xfrm>
      </p:grpSpPr>
      <p:sp>
        <p:nvSpPr>
          <p:cNvPr id="3" name="2 Rectángulo"/>
          <p:cNvSpPr/>
          <p:nvPr/>
        </p:nvSpPr>
        <p:spPr>
          <a:xfrm>
            <a:off x="0" y="6597650"/>
            <a:ext cx="9144000" cy="2873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Tree>
    <p:extLst>
      <p:ext uri="{BB962C8B-B14F-4D97-AF65-F5344CB8AC3E}">
        <p14:creationId xmlns:p14="http://schemas.microsoft.com/office/powerpoint/2010/main" val="3675045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8B03FB50-0937-4EA0-A071-64A95D17CDFF}" type="datetime1">
              <a:rPr lang="es-MX"/>
              <a:pPr>
                <a:defRPr/>
              </a:pPr>
              <a:t>24/11/2015</a:t>
            </a:fld>
            <a:endParaRPr lang="es-MX"/>
          </a:p>
        </p:txBody>
      </p:sp>
      <p:sp>
        <p:nvSpPr>
          <p:cNvPr id="6"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7" name="5 Marcador de número de diapositiva"/>
          <p:cNvSpPr>
            <a:spLocks noGrp="1"/>
          </p:cNvSpPr>
          <p:nvPr>
            <p:ph type="sldNum" sz="quarter" idx="12"/>
          </p:nvPr>
        </p:nvSpPr>
        <p:spPr/>
        <p:txBody>
          <a:bodyPr/>
          <a:lstStyle>
            <a:lvl1pPr>
              <a:defRPr/>
            </a:lvl1pPr>
          </a:lstStyle>
          <a:p>
            <a:pPr>
              <a:defRPr/>
            </a:pPr>
            <a:fld id="{26FBE874-A181-4B73-BE08-81B6DB136A8A}" type="slidenum">
              <a:rPr lang="es-MX"/>
              <a:pPr>
                <a:defRPr/>
              </a:pPr>
              <a:t>‹Nº›</a:t>
            </a:fld>
            <a:endParaRPr lang="es-MX"/>
          </a:p>
        </p:txBody>
      </p:sp>
    </p:spTree>
    <p:extLst>
      <p:ext uri="{BB962C8B-B14F-4D97-AF65-F5344CB8AC3E}">
        <p14:creationId xmlns:p14="http://schemas.microsoft.com/office/powerpoint/2010/main" val="1603542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C1A9C652-8197-47A6-8321-142203110A75}" type="datetime1">
              <a:rPr lang="es-MX"/>
              <a:pPr>
                <a:defRPr/>
              </a:pPr>
              <a:t>24/11/2015</a:t>
            </a:fld>
            <a:endParaRPr lang="es-MX"/>
          </a:p>
        </p:txBody>
      </p:sp>
      <p:sp>
        <p:nvSpPr>
          <p:cNvPr id="8"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9" name="5 Marcador de número de diapositiva"/>
          <p:cNvSpPr>
            <a:spLocks noGrp="1"/>
          </p:cNvSpPr>
          <p:nvPr>
            <p:ph type="sldNum" sz="quarter" idx="12"/>
          </p:nvPr>
        </p:nvSpPr>
        <p:spPr/>
        <p:txBody>
          <a:bodyPr/>
          <a:lstStyle>
            <a:lvl1pPr>
              <a:defRPr/>
            </a:lvl1pPr>
          </a:lstStyle>
          <a:p>
            <a:pPr>
              <a:defRPr/>
            </a:pPr>
            <a:fld id="{A7A0F781-D500-4C4A-A39D-50816C40472F}" type="slidenum">
              <a:rPr lang="es-MX"/>
              <a:pPr>
                <a:defRPr/>
              </a:pPr>
              <a:t>‹Nº›</a:t>
            </a:fld>
            <a:endParaRPr lang="es-MX"/>
          </a:p>
        </p:txBody>
      </p:sp>
    </p:spTree>
    <p:extLst>
      <p:ext uri="{BB962C8B-B14F-4D97-AF65-F5344CB8AC3E}">
        <p14:creationId xmlns:p14="http://schemas.microsoft.com/office/powerpoint/2010/main" val="2247869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clic para modificar el estilo de título del patrón</a:t>
            </a:r>
            <a:endParaRPr lang="es-MX" dirty="0"/>
          </a:p>
        </p:txBody>
      </p:sp>
      <p:sp>
        <p:nvSpPr>
          <p:cNvPr id="3" name="3 Marcador de fecha"/>
          <p:cNvSpPr>
            <a:spLocks noGrp="1"/>
          </p:cNvSpPr>
          <p:nvPr>
            <p:ph type="dt" sz="half" idx="10"/>
          </p:nvPr>
        </p:nvSpPr>
        <p:spPr/>
        <p:txBody>
          <a:bodyPr/>
          <a:lstStyle>
            <a:lvl1pPr>
              <a:defRPr/>
            </a:lvl1pPr>
          </a:lstStyle>
          <a:p>
            <a:pPr>
              <a:defRPr/>
            </a:pPr>
            <a:fld id="{EA543EF4-474E-4018-9E4A-BB6A69524B74}" type="datetime1">
              <a:rPr lang="es-MX"/>
              <a:pPr>
                <a:defRPr/>
              </a:pPr>
              <a:t>24/11/2015</a:t>
            </a:fld>
            <a:endParaRPr lang="es-MX"/>
          </a:p>
        </p:txBody>
      </p:sp>
      <p:sp>
        <p:nvSpPr>
          <p:cNvPr id="4"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5" name="5 Marcador de número de diapositiva"/>
          <p:cNvSpPr>
            <a:spLocks noGrp="1"/>
          </p:cNvSpPr>
          <p:nvPr>
            <p:ph type="sldNum" sz="quarter" idx="12"/>
          </p:nvPr>
        </p:nvSpPr>
        <p:spPr/>
        <p:txBody>
          <a:bodyPr/>
          <a:lstStyle>
            <a:lvl1pPr>
              <a:defRPr/>
            </a:lvl1pPr>
          </a:lstStyle>
          <a:p>
            <a:pPr>
              <a:defRPr/>
            </a:pPr>
            <a:fld id="{D5159E7F-3586-419B-8897-7620A1218CAB}" type="slidenum">
              <a:rPr lang="es-MX"/>
              <a:pPr>
                <a:defRPr/>
              </a:pPr>
              <a:t>‹Nº›</a:t>
            </a:fld>
            <a:endParaRPr lang="es-MX"/>
          </a:p>
        </p:txBody>
      </p:sp>
    </p:spTree>
    <p:extLst>
      <p:ext uri="{BB962C8B-B14F-4D97-AF65-F5344CB8AC3E}">
        <p14:creationId xmlns:p14="http://schemas.microsoft.com/office/powerpoint/2010/main" val="500831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60E8EF8-EA04-4040-9E5D-3DA86655C017}" type="datetime1">
              <a:rPr lang="es-MX"/>
              <a:pPr>
                <a:defRPr/>
              </a:pPr>
              <a:t>24/11/2015</a:t>
            </a:fld>
            <a:endParaRPr lang="es-MX"/>
          </a:p>
        </p:txBody>
      </p:sp>
      <p:sp>
        <p:nvSpPr>
          <p:cNvPr id="3"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4" name="5 Marcador de número de diapositiva"/>
          <p:cNvSpPr>
            <a:spLocks noGrp="1"/>
          </p:cNvSpPr>
          <p:nvPr>
            <p:ph type="sldNum" sz="quarter" idx="12"/>
          </p:nvPr>
        </p:nvSpPr>
        <p:spPr/>
        <p:txBody>
          <a:bodyPr/>
          <a:lstStyle>
            <a:lvl1pPr>
              <a:defRPr/>
            </a:lvl1pPr>
          </a:lstStyle>
          <a:p>
            <a:pPr>
              <a:defRPr/>
            </a:pPr>
            <a:fld id="{22E55952-4CE4-47C1-AC07-8C10697E2EBD}" type="slidenum">
              <a:rPr lang="es-MX"/>
              <a:pPr>
                <a:defRPr/>
              </a:pPr>
              <a:t>‹Nº›</a:t>
            </a:fld>
            <a:endParaRPr lang="es-MX"/>
          </a:p>
        </p:txBody>
      </p:sp>
    </p:spTree>
    <p:extLst>
      <p:ext uri="{BB962C8B-B14F-4D97-AF65-F5344CB8AC3E}">
        <p14:creationId xmlns:p14="http://schemas.microsoft.com/office/powerpoint/2010/main" val="2486373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EBA4B08-57AE-4940-B419-D1C40F918798}" type="datetime1">
              <a:rPr lang="es-MX"/>
              <a:pPr>
                <a:defRPr/>
              </a:pPr>
              <a:t>24/11/2015</a:t>
            </a:fld>
            <a:endParaRPr lang="es-MX"/>
          </a:p>
        </p:txBody>
      </p:sp>
      <p:sp>
        <p:nvSpPr>
          <p:cNvPr id="6"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7" name="5 Marcador de número de diapositiva"/>
          <p:cNvSpPr>
            <a:spLocks noGrp="1"/>
          </p:cNvSpPr>
          <p:nvPr>
            <p:ph type="sldNum" sz="quarter" idx="12"/>
          </p:nvPr>
        </p:nvSpPr>
        <p:spPr/>
        <p:txBody>
          <a:bodyPr/>
          <a:lstStyle>
            <a:lvl1pPr>
              <a:defRPr/>
            </a:lvl1pPr>
          </a:lstStyle>
          <a:p>
            <a:pPr>
              <a:defRPr/>
            </a:pPr>
            <a:fld id="{EA3F6C6F-1BD0-4B11-B006-AC88C551EDEF}" type="slidenum">
              <a:rPr lang="es-MX"/>
              <a:pPr>
                <a:defRPr/>
              </a:pPr>
              <a:t>‹Nº›</a:t>
            </a:fld>
            <a:endParaRPr lang="es-MX"/>
          </a:p>
        </p:txBody>
      </p:sp>
    </p:spTree>
    <p:extLst>
      <p:ext uri="{BB962C8B-B14F-4D97-AF65-F5344CB8AC3E}">
        <p14:creationId xmlns:p14="http://schemas.microsoft.com/office/powerpoint/2010/main" val="2447656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8A8500E9-08E3-457F-B5BD-FCB82987E942}" type="datetime1">
              <a:rPr lang="es-MX"/>
              <a:pPr>
                <a:defRPr/>
              </a:pPr>
              <a:t>24/11/2015</a:t>
            </a:fld>
            <a:endParaRPr lang="es-MX"/>
          </a:p>
        </p:txBody>
      </p:sp>
      <p:sp>
        <p:nvSpPr>
          <p:cNvPr id="6" name="4 Marcador de pie de página"/>
          <p:cNvSpPr>
            <a:spLocks noGrp="1"/>
          </p:cNvSpPr>
          <p:nvPr>
            <p:ph type="ftr" sz="quarter" idx="11"/>
          </p:nvPr>
        </p:nvSpPr>
        <p:spPr/>
        <p:txBody>
          <a:bodyPr/>
          <a:lstStyle>
            <a:lvl1pPr>
              <a:defRPr/>
            </a:lvl1pPr>
          </a:lstStyle>
          <a:p>
            <a:pPr>
              <a:defRPr/>
            </a:pPr>
            <a:r>
              <a:rPr lang="es-MX"/>
              <a:t>Dirección de Asistencia Técnica y  Desarrollo Regional </a:t>
            </a:r>
          </a:p>
        </p:txBody>
      </p:sp>
      <p:sp>
        <p:nvSpPr>
          <p:cNvPr id="7" name="5 Marcador de número de diapositiva"/>
          <p:cNvSpPr>
            <a:spLocks noGrp="1"/>
          </p:cNvSpPr>
          <p:nvPr>
            <p:ph type="sldNum" sz="quarter" idx="12"/>
          </p:nvPr>
        </p:nvSpPr>
        <p:spPr/>
        <p:txBody>
          <a:bodyPr/>
          <a:lstStyle>
            <a:lvl1pPr>
              <a:defRPr/>
            </a:lvl1pPr>
          </a:lstStyle>
          <a:p>
            <a:pPr>
              <a:defRPr/>
            </a:pPr>
            <a:fld id="{A0FDFC27-32C8-4A59-BEC8-E5CEAEAB8F94}" type="slidenum">
              <a:rPr lang="es-MX"/>
              <a:pPr>
                <a:defRPr/>
              </a:pPr>
              <a:t>‹Nº›</a:t>
            </a:fld>
            <a:endParaRPr lang="es-MX"/>
          </a:p>
        </p:txBody>
      </p:sp>
    </p:spTree>
    <p:extLst>
      <p:ext uri="{BB962C8B-B14F-4D97-AF65-F5344CB8AC3E}">
        <p14:creationId xmlns:p14="http://schemas.microsoft.com/office/powerpoint/2010/main" val="3343117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MX" smtClean="0"/>
              <a:t>Haga clic para modificar el estilo de título del patrón</a:t>
            </a:r>
            <a:endParaRPr lang="es-MX" alt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s-MX" alt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4B977AB-D963-45A6-ADA3-DEB589EE1D17}" type="datetime1">
              <a:rPr lang="es-MX"/>
              <a:pPr>
                <a:defRPr/>
              </a:pPr>
              <a:t>24/11/2015</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es-MX"/>
              <a:t>Dirección de Asistencia Técnica y  Desarrollo Regional </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3057283-D562-4DF9-8878-1E32610CBC21}" type="slidenum">
              <a:rPr lang="es-MX"/>
              <a:pPr>
                <a:defRPr/>
              </a:pPr>
              <a:t>‹Nº›</a:t>
            </a:fld>
            <a:endParaRPr lang="es-MX"/>
          </a:p>
        </p:txBody>
      </p:sp>
      <p:sp>
        <p:nvSpPr>
          <p:cNvPr id="7" name="3 Título"/>
          <p:cNvSpPr txBox="1">
            <a:spLocks/>
          </p:cNvSpPr>
          <p:nvPr userDrawn="1"/>
        </p:nvSpPr>
        <p:spPr>
          <a:xfrm>
            <a:off x="457200" y="274638"/>
            <a:ext cx="8229600" cy="1143000"/>
          </a:xfrm>
          <a:prstGeom prst="rect">
            <a:avLst/>
          </a:prstGeom>
        </p:spPr>
        <p:txBody>
          <a:bodyPr rtlCol="0">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r" eaLnBrk="1" fontAlgn="auto" hangingPunct="1">
              <a:spcAft>
                <a:spcPts val="0"/>
              </a:spcAft>
              <a:defRPr/>
            </a:pPr>
            <a:r>
              <a:rPr lang="es-MX" sz="1600" smtClean="0">
                <a:solidFill>
                  <a:schemeClr val="bg1">
                    <a:lumMod val="50000"/>
                  </a:schemeClr>
                </a:solidFill>
                <a:latin typeface="+mn-lt"/>
                <a:ea typeface="Verdana" panose="020B0604030504040204" pitchFamily="34" charset="0"/>
                <a:cs typeface="Verdana" panose="020B0604030504040204" pitchFamily="34" charset="0"/>
              </a:rPr>
              <a:t>Instituto Nacional para el </a:t>
            </a:r>
            <a:br>
              <a:rPr lang="es-MX" sz="1600" smtClean="0">
                <a:solidFill>
                  <a:schemeClr val="bg1">
                    <a:lumMod val="50000"/>
                  </a:schemeClr>
                </a:solidFill>
                <a:latin typeface="+mn-lt"/>
                <a:ea typeface="Verdana" panose="020B0604030504040204" pitchFamily="34" charset="0"/>
                <a:cs typeface="Verdana" panose="020B0604030504040204" pitchFamily="34" charset="0"/>
              </a:rPr>
            </a:br>
            <a:r>
              <a:rPr lang="es-MX" sz="1600" smtClean="0">
                <a:solidFill>
                  <a:schemeClr val="bg1">
                    <a:lumMod val="50000"/>
                  </a:schemeClr>
                </a:solidFill>
                <a:latin typeface="+mn-lt"/>
                <a:ea typeface="Verdana" panose="020B0604030504040204" pitchFamily="34" charset="0"/>
                <a:cs typeface="Verdana" panose="020B0604030504040204" pitchFamily="34" charset="0"/>
              </a:rPr>
              <a:t>Federalismo y el Desarrollo Municipal</a:t>
            </a:r>
            <a:endParaRPr lang="es-MX" sz="1600" dirty="0">
              <a:solidFill>
                <a:schemeClr val="bg1">
                  <a:lumMod val="50000"/>
                </a:schemeClr>
              </a:solidFill>
              <a:latin typeface="+mn-lt"/>
              <a:ea typeface="Verdana" panose="020B0604030504040204" pitchFamily="34" charset="0"/>
              <a:cs typeface="Verdana" panose="020B0604030504040204" pitchFamily="34" charset="0"/>
            </a:endParaRPr>
          </a:p>
        </p:txBody>
      </p:sp>
      <p:pic>
        <p:nvPicPr>
          <p:cNvPr id="8" name="Picture 2" descr="C:\Users\ndominguez\Pictures\LOGO INAFED PARA SÍNTESIS.jpg"/>
          <p:cNvPicPr>
            <a:picLocks noChangeAspect="1" noChangeArrowheads="1"/>
          </p:cNvPicPr>
          <p:nvPr userDrawn="1"/>
        </p:nvPicPr>
        <p:blipFill>
          <a:blip r:embed="rId38" cstate="print">
            <a:extLst>
              <a:ext uri="{28A0092B-C50C-407E-A947-70E740481C1C}">
                <a14:useLocalDpi xmlns:a14="http://schemas.microsoft.com/office/drawing/2010/main" val="0"/>
              </a:ext>
            </a:extLst>
          </a:blip>
          <a:srcRect/>
          <a:stretch>
            <a:fillRect/>
          </a:stretch>
        </p:blipFill>
        <p:spPr bwMode="auto">
          <a:xfrm>
            <a:off x="671513" y="188640"/>
            <a:ext cx="1944687"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8 Conector recto"/>
          <p:cNvCxnSpPr/>
          <p:nvPr userDrawn="1"/>
        </p:nvCxnSpPr>
        <p:spPr>
          <a:xfrm>
            <a:off x="539750" y="836712"/>
            <a:ext cx="8064500"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 id="2147483832" r:id="rId12"/>
    <p:sldLayoutId id="2147483833" r:id="rId13"/>
    <p:sldLayoutId id="2147483834" r:id="rId14"/>
    <p:sldLayoutId id="2147483835" r:id="rId15"/>
    <p:sldLayoutId id="2147483836" r:id="rId16"/>
    <p:sldLayoutId id="2147483838" r:id="rId17"/>
    <p:sldLayoutId id="2147483839" r:id="rId18"/>
    <p:sldLayoutId id="2147483840" r:id="rId19"/>
    <p:sldLayoutId id="2147483841" r:id="rId20"/>
    <p:sldLayoutId id="2147483842" r:id="rId21"/>
    <p:sldLayoutId id="2147483843" r:id="rId22"/>
    <p:sldLayoutId id="2147483844" r:id="rId23"/>
    <p:sldLayoutId id="2147483845" r:id="rId24"/>
    <p:sldLayoutId id="2147483846" r:id="rId25"/>
    <p:sldLayoutId id="2147483847" r:id="rId26"/>
    <p:sldLayoutId id="2147483848" r:id="rId27"/>
    <p:sldLayoutId id="2147483850" r:id="rId28"/>
    <p:sldLayoutId id="2147483851" r:id="rId29"/>
    <p:sldLayoutId id="2147483852" r:id="rId30"/>
    <p:sldLayoutId id="2147483853" r:id="rId31"/>
    <p:sldLayoutId id="2147483854" r:id="rId32"/>
    <p:sldLayoutId id="2147483855" r:id="rId33"/>
    <p:sldLayoutId id="2147483856" r:id="rId34"/>
    <p:sldLayoutId id="2147483857" r:id="rId35"/>
    <p:sldLayoutId id="2147483858" r:id="rId36"/>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7.xml"/></Relationships>
</file>

<file path=ppt/slides/_rels/slide5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5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9.png"/><Relationship Id="rId2" Type="http://schemas.openxmlformats.org/officeDocument/2006/relationships/diagramData" Target="../diagrams/data1.xml"/><Relationship Id="rId1" Type="http://schemas.openxmlformats.org/officeDocument/2006/relationships/slideLayout" Target="../slideLayouts/slideLayout3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4.xml"/></Relationships>
</file>

<file path=ppt/slides/_rels/slide6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5.xml"/></Relationships>
</file>

<file path=ppt/slides/_rels/slide6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69.xml.rels><?xml version="1.0" encoding="UTF-8" standalone="yes"?>
<Relationships xmlns="http://schemas.openxmlformats.org/package/2006/relationships"><Relationship Id="rId2" Type="http://schemas.openxmlformats.org/officeDocument/2006/relationships/hyperlink" Target="http://www.sedesol.gob.mx/es/SEDESOL/"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39750" y="2636912"/>
            <a:ext cx="8064500" cy="1200329"/>
          </a:xfrm>
          <a:prstGeom prst="rect">
            <a:avLst/>
          </a:prstGeom>
          <a:noFill/>
        </p:spPr>
        <p:txBody>
          <a:bodyPr wrap="square">
            <a:spAutoFit/>
          </a:bodyPr>
          <a:lstStyle/>
          <a:p>
            <a:pPr algn="ctr" fontAlgn="auto">
              <a:spcBef>
                <a:spcPts val="0"/>
              </a:spcBef>
              <a:spcAft>
                <a:spcPts val="0"/>
              </a:spcAft>
              <a:defRPr/>
            </a:pPr>
            <a:r>
              <a:rPr lang="es-MX" sz="3600" b="1" dirty="0" smtClean="0">
                <a:solidFill>
                  <a:schemeClr val="tx1">
                    <a:lumMod val="65000"/>
                    <a:lumOff val="35000"/>
                  </a:schemeClr>
                </a:solidFill>
                <a:latin typeface="+mn-lt"/>
                <a:cs typeface="+mn-cs"/>
              </a:rPr>
              <a:t>PROGRAMAS FEDERALES</a:t>
            </a:r>
          </a:p>
          <a:p>
            <a:pPr algn="ctr" fontAlgn="auto">
              <a:spcBef>
                <a:spcPts val="0"/>
              </a:spcBef>
              <a:spcAft>
                <a:spcPts val="0"/>
              </a:spcAft>
              <a:defRPr/>
            </a:pPr>
            <a:r>
              <a:rPr lang="es-MX" sz="3600" b="1" dirty="0" smtClean="0">
                <a:solidFill>
                  <a:schemeClr val="tx1">
                    <a:lumMod val="65000"/>
                    <a:lumOff val="35000"/>
                  </a:schemeClr>
                </a:solidFill>
                <a:latin typeface="+mn-lt"/>
                <a:cs typeface="+mn-cs"/>
              </a:rPr>
              <a:t>PARA MUNICIPIOS </a:t>
            </a:r>
            <a:endParaRPr lang="es-MX" sz="3600" b="1" dirty="0">
              <a:solidFill>
                <a:schemeClr val="tx1">
                  <a:lumMod val="65000"/>
                  <a:lumOff val="35000"/>
                </a:schemeClr>
              </a:solidFill>
              <a:latin typeface="+mn-lt"/>
              <a:cs typeface="+mn-cs"/>
            </a:endParaRPr>
          </a:p>
        </p:txBody>
      </p:sp>
      <p:sp>
        <p:nvSpPr>
          <p:cNvPr id="4" name="3 CuadroTexto"/>
          <p:cNvSpPr txBox="1"/>
          <p:nvPr/>
        </p:nvSpPr>
        <p:spPr>
          <a:xfrm>
            <a:off x="4211960" y="6084004"/>
            <a:ext cx="4392290" cy="369332"/>
          </a:xfrm>
          <a:prstGeom prst="rect">
            <a:avLst/>
          </a:prstGeom>
          <a:noFill/>
        </p:spPr>
        <p:txBody>
          <a:bodyPr wrap="square" rtlCol="0">
            <a:spAutoFit/>
          </a:bodyPr>
          <a:lstStyle/>
          <a:p>
            <a:pPr algn="r"/>
            <a:r>
              <a:rPr lang="es-MX" dirty="0" smtClean="0"/>
              <a:t>Villahermosa, </a:t>
            </a:r>
            <a:r>
              <a:rPr lang="es-MX" dirty="0" err="1" smtClean="0"/>
              <a:t>Tab</a:t>
            </a:r>
            <a:r>
              <a:rPr lang="es-MX" dirty="0" smtClean="0"/>
              <a:t>.  26 de noviembre de 2015</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necesidades</a:t>
            </a:r>
            <a:endParaRPr lang="es-MX" sz="1600" dirty="0">
              <a:solidFill>
                <a:schemeClr val="tx1"/>
              </a:solidFill>
            </a:endParaRP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¿Aprobación del proyecto?</a:t>
            </a:r>
          </a:p>
        </p:txBody>
      </p:sp>
      <p:sp>
        <p:nvSpPr>
          <p:cNvPr id="14" name="13 CuadroTexto"/>
          <p:cNvSpPr txBox="1"/>
          <p:nvPr/>
        </p:nvSpPr>
        <p:spPr>
          <a:xfrm>
            <a:off x="6777558" y="3545978"/>
            <a:ext cx="504056" cy="369332"/>
          </a:xfrm>
          <a:prstGeom prst="rect">
            <a:avLst/>
          </a:prstGeom>
          <a:noFill/>
        </p:spPr>
        <p:txBody>
          <a:bodyPr wrap="square" rtlCol="0">
            <a:spAutoFit/>
          </a:bodyPr>
          <a:lstStyle/>
          <a:p>
            <a:pPr algn="ctr"/>
            <a:r>
              <a:rPr lang="es-MX" dirty="0" smtClean="0"/>
              <a:t>Si</a:t>
            </a:r>
            <a:endParaRPr lang="es-MX" dirty="0"/>
          </a:p>
        </p:txBody>
      </p:sp>
      <p:sp>
        <p:nvSpPr>
          <p:cNvPr id="15" name="14 CuadroTexto"/>
          <p:cNvSpPr txBox="1"/>
          <p:nvPr/>
        </p:nvSpPr>
        <p:spPr>
          <a:xfrm>
            <a:off x="7998404" y="2987660"/>
            <a:ext cx="504056" cy="369332"/>
          </a:xfrm>
          <a:prstGeom prst="rect">
            <a:avLst/>
          </a:prstGeom>
          <a:noFill/>
        </p:spPr>
        <p:txBody>
          <a:bodyPr wrap="square" rtlCol="0">
            <a:spAutoFit/>
          </a:bodyPr>
          <a:lstStyle/>
          <a:p>
            <a:r>
              <a:rPr lang="es-MX" dirty="0" smtClean="0"/>
              <a:t>No</a:t>
            </a:r>
            <a:endParaRPr lang="es-MX" dirty="0"/>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t>            </a:t>
            </a:r>
            <a:r>
              <a:rPr lang="es-MX" b="1" dirty="0" smtClean="0"/>
              <a:t>Identificación</a:t>
            </a:r>
            <a:r>
              <a:rPr lang="es-MX" dirty="0" smtClean="0"/>
              <a:t>                           </a:t>
            </a:r>
            <a:r>
              <a:rPr lang="es-MX" b="1" dirty="0" smtClean="0"/>
              <a:t>Selección</a:t>
            </a:r>
            <a:r>
              <a:rPr lang="es-MX" dirty="0" smtClean="0"/>
              <a:t>                                  </a:t>
            </a:r>
            <a:r>
              <a:rPr lang="es-MX" b="1" dirty="0" smtClean="0"/>
              <a:t>Ejecución</a:t>
            </a:r>
            <a:endParaRPr lang="es-MX" b="1" dirty="0"/>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necesidades</a:t>
            </a:r>
            <a:endParaRPr lang="es-MX" sz="1600" dirty="0">
              <a:solidFill>
                <a:schemeClr val="tx1"/>
              </a:solidFill>
            </a:endParaRP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3132138" y="2564904"/>
            <a:ext cx="4679950" cy="1656036"/>
          </a:xfrm>
          <a:prstGeom prst="rect">
            <a:avLst/>
          </a:prstGeom>
          <a:solidFill>
            <a:schemeClr val="bg1">
              <a:lumMod val="75000"/>
              <a:alpha val="69804"/>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Identificación del problema</a:t>
            </a:r>
          </a:p>
          <a:p>
            <a:pPr marL="742950" lvl="1" indent="-285750" algn="just" fontAlgn="auto">
              <a:spcBef>
                <a:spcPts val="0"/>
              </a:spcBef>
              <a:spcAft>
                <a:spcPts val="0"/>
              </a:spcAft>
              <a:buFont typeface="Arial" panose="020B0604020202020204" pitchFamily="34" charset="0"/>
              <a:buChar char="•"/>
              <a:defRPr/>
            </a:pPr>
            <a:endParaRPr lang="es-MX" dirty="0" smtClean="0">
              <a:solidFill>
                <a:schemeClr val="tx1"/>
              </a:solidFill>
            </a:endParaRP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Magnitud</a:t>
            </a:r>
          </a:p>
          <a:p>
            <a:pPr marL="742950" lvl="1" indent="-285750" algn="just" fontAlgn="auto">
              <a:spcBef>
                <a:spcPts val="0"/>
              </a:spcBef>
              <a:spcAft>
                <a:spcPts val="0"/>
              </a:spcAft>
              <a:buFont typeface="Arial" panose="020B0604020202020204" pitchFamily="34" charset="0"/>
              <a:buChar char="•"/>
              <a:defRPr/>
            </a:pPr>
            <a:endParaRPr lang="es-MX" dirty="0" smtClean="0">
              <a:solidFill>
                <a:schemeClr val="tx1"/>
              </a:solidFill>
            </a:endParaRP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Población Afectada</a:t>
            </a:r>
            <a:endParaRPr lang="es-MX"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3132138" y="3285132"/>
            <a:ext cx="4679950" cy="1656036"/>
          </a:xfrm>
          <a:prstGeom prst="rect">
            <a:avLst/>
          </a:prstGeom>
          <a:solidFill>
            <a:schemeClr val="bg1">
              <a:lumMod val="75000"/>
              <a:alpha val="69804"/>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dirty="0">
                <a:solidFill>
                  <a:schemeClr val="tx1"/>
                </a:solidFill>
              </a:rPr>
              <a:t>¿El municipio cuenta con recursos y capacidad técnica para atender el problema?</a:t>
            </a:r>
          </a:p>
          <a:p>
            <a:pPr marL="285750" indent="-285750">
              <a:buFont typeface="Arial" panose="020B0604020202020204" pitchFamily="34" charset="0"/>
              <a:buChar char="•"/>
            </a:pPr>
            <a:r>
              <a:rPr lang="es-MX" dirty="0">
                <a:solidFill>
                  <a:schemeClr val="tx1"/>
                </a:solidFill>
              </a:rPr>
              <a:t>¿Cuáles son las distintas fuentes que pueden apoyar a la atención del problema?</a:t>
            </a:r>
            <a:endParaRPr lang="es-MX"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3132138" y="3861048"/>
            <a:ext cx="4679950" cy="1743182"/>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Beneficiarios</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Cobertura</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Requisitos</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Apertura de ventanillas</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Tipo de participación del municipio</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¿El municipio aporta recursos?</a:t>
            </a:r>
            <a:endParaRPr lang="es-MX"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539750" y="3645024"/>
            <a:ext cx="3312170" cy="2808164"/>
          </a:xfrm>
          <a:prstGeom prst="rect">
            <a:avLst/>
          </a:prstGeom>
          <a:solidFill>
            <a:schemeClr val="bg1">
              <a:lumMod val="75000"/>
              <a:alpha val="69804"/>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Nombre del proyecto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Responsable</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Problemática</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Diagnóstico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Objetivo del proyecto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Número de beneficiarios</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Situación sin y con proyecto</a:t>
            </a:r>
          </a:p>
          <a:p>
            <a:pPr marL="285750" indent="-285750" fontAlgn="auto">
              <a:spcBef>
                <a:spcPts val="0"/>
              </a:spcBef>
              <a:spcAft>
                <a:spcPts val="0"/>
              </a:spcAft>
              <a:buFont typeface="Arial" panose="020B0604020202020204" pitchFamily="34" charset="0"/>
              <a:buChar char="•"/>
              <a:defRPr/>
            </a:pPr>
            <a:r>
              <a:rPr lang="es-MX" dirty="0" smtClean="0">
                <a:solidFill>
                  <a:schemeClr val="tx1"/>
                </a:solidFill>
              </a:rPr>
              <a:t>Fuentes para el mantenimiento del proyecto</a:t>
            </a:r>
          </a:p>
          <a:p>
            <a:pPr lvl="1" algn="just" fontAlgn="auto">
              <a:spcBef>
                <a:spcPts val="0"/>
              </a:spcBef>
              <a:spcAft>
                <a:spcPts val="0"/>
              </a:spcAft>
              <a:defRPr/>
            </a:pPr>
            <a:endParaRPr lang="es-MX" dirty="0" smtClean="0">
              <a:solidFill>
                <a:schemeClr val="tx1"/>
              </a:solidFill>
            </a:endParaRPr>
          </a:p>
        </p:txBody>
      </p:sp>
      <p:sp>
        <p:nvSpPr>
          <p:cNvPr id="32" name="31 Rectángulo"/>
          <p:cNvSpPr/>
          <p:nvPr/>
        </p:nvSpPr>
        <p:spPr>
          <a:xfrm>
            <a:off x="3852118" y="3645024"/>
            <a:ext cx="3672210" cy="2808164"/>
          </a:xfrm>
          <a:prstGeom prst="rect">
            <a:avLst/>
          </a:prstGeom>
          <a:solidFill>
            <a:schemeClr val="bg1">
              <a:lumMod val="75000"/>
              <a:alpha val="69804"/>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Descripción del proyecto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Macro localización</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Micro localización</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Ejecutantes del proyecto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Fuentes de abasto de materiales</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Presupuesto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Fuentes de financiamiento</a:t>
            </a:r>
          </a:p>
          <a:p>
            <a:pPr marL="285750" indent="-285750" algn="just" fontAlgn="auto">
              <a:spcBef>
                <a:spcPts val="0"/>
              </a:spcBef>
              <a:spcAft>
                <a:spcPts val="0"/>
              </a:spcAft>
              <a:buFont typeface="Arial" panose="020B0604020202020204" pitchFamily="34" charset="0"/>
              <a:buChar char="•"/>
              <a:defRPr/>
            </a:pPr>
            <a:r>
              <a:rPr lang="es-MX" dirty="0" smtClean="0">
                <a:solidFill>
                  <a:schemeClr val="tx1"/>
                </a:solidFill>
              </a:rPr>
              <a:t>Calendario de ejecución</a:t>
            </a:r>
          </a:p>
          <a:p>
            <a:pPr marL="285750" indent="-285750" algn="just" fontAlgn="auto">
              <a:spcBef>
                <a:spcPts val="0"/>
              </a:spcBef>
              <a:spcAft>
                <a:spcPts val="0"/>
              </a:spcAft>
              <a:buFont typeface="Arial" panose="020B0604020202020204" pitchFamily="34" charset="0"/>
              <a:buChar char="•"/>
              <a:defRPr/>
            </a:pPr>
            <a:endParaRPr lang="es-MX"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1475656" y="4653136"/>
            <a:ext cx="5616624" cy="1800052"/>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Descripción del proyecto</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Apoyo para el llenado de anexos técnicos</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Apoyo para el proceso de registro del proyecto</a:t>
            </a:r>
          </a:p>
          <a:p>
            <a:pPr marL="742950" lvl="1" indent="-285750" algn="just" fontAlgn="auto">
              <a:spcBef>
                <a:spcPts val="0"/>
              </a:spcBef>
              <a:spcAft>
                <a:spcPts val="0"/>
              </a:spcAft>
              <a:buFont typeface="Arial" panose="020B0604020202020204" pitchFamily="34" charset="0"/>
              <a:buChar char="•"/>
              <a:defRPr/>
            </a:pPr>
            <a:r>
              <a:rPr lang="es-MX" dirty="0" smtClean="0">
                <a:solidFill>
                  <a:schemeClr val="tx1"/>
                </a:solidFill>
              </a:rPr>
              <a:t>Atención de dudas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827584" y="1844675"/>
            <a:ext cx="6984504" cy="2736453"/>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39750" lvl="2" algn="just" fontAlgn="auto">
              <a:spcBef>
                <a:spcPts val="0"/>
              </a:spcBef>
              <a:spcAft>
                <a:spcPts val="0"/>
              </a:spcAft>
              <a:defRPr/>
            </a:pPr>
            <a:r>
              <a:rPr lang="es-MX" sz="1600" dirty="0" smtClean="0">
                <a:solidFill>
                  <a:schemeClr val="tx1"/>
                </a:solidFill>
              </a:rPr>
              <a:t>Las Reglas de Operación de los programas presentan los formatos o anexos técnicos. Algunos aspectos a considerar son:</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Localización</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Planos arquitectónicos </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Estudios relacionados</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Autorizaciones ambientales</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Presupuesto de Obra Pública</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Presupuesto de Adquisiciones</a:t>
            </a:r>
          </a:p>
          <a:p>
            <a:pPr marL="1200150" lvl="2" indent="-285750" algn="just" fontAlgn="auto">
              <a:spcBef>
                <a:spcPts val="0"/>
              </a:spcBef>
              <a:spcAft>
                <a:spcPts val="0"/>
              </a:spcAft>
              <a:buFont typeface="Arial" panose="020B0604020202020204" pitchFamily="34" charset="0"/>
              <a:buChar char="•"/>
              <a:defRPr/>
            </a:pPr>
            <a:r>
              <a:rPr lang="es-MX" sz="1600" dirty="0" smtClean="0">
                <a:solidFill>
                  <a:schemeClr val="tx1"/>
                </a:solidFill>
              </a:rPr>
              <a:t>Cronograma de ejecución y Calendario de ministración.</a:t>
            </a:r>
            <a:endParaRPr lang="es-MX" dirty="0" smtClean="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827584" y="1844675"/>
            <a:ext cx="4536504" cy="2736453"/>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Revisión del proyecto por parte de la dependencia federal</a:t>
            </a:r>
          </a:p>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Atención de observaciones en los tiempos establecidos</a:t>
            </a:r>
          </a:p>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Notificación de la resolución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827584" y="2924944"/>
            <a:ext cx="4392116" cy="2736453"/>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Ejecución conforme al calendario y el presupuesto</a:t>
            </a:r>
          </a:p>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Elaboración de reportes periódicos de ejecución de la obra: </a:t>
            </a:r>
          </a:p>
          <a:p>
            <a:pPr marL="539750" lvl="2" algn="just" fontAlgn="auto">
              <a:spcBef>
                <a:spcPts val="0"/>
              </a:spcBef>
              <a:spcAft>
                <a:spcPts val="0"/>
              </a:spcAft>
              <a:buFont typeface="Arial" pitchFamily="34" charset="0"/>
              <a:buChar char="•"/>
              <a:defRPr/>
            </a:pPr>
            <a:r>
              <a:rPr lang="es-MX" dirty="0" smtClean="0">
                <a:solidFill>
                  <a:schemeClr val="tx1"/>
                </a:solidFill>
              </a:rPr>
              <a:t>   Acciones desarrolladas</a:t>
            </a:r>
          </a:p>
          <a:p>
            <a:pPr marL="539750" lvl="2" algn="just" fontAlgn="auto">
              <a:spcBef>
                <a:spcPts val="0"/>
              </a:spcBef>
              <a:spcAft>
                <a:spcPts val="0"/>
              </a:spcAft>
              <a:buFont typeface="Arial" pitchFamily="34" charset="0"/>
              <a:buChar char="•"/>
              <a:defRPr/>
            </a:pPr>
            <a:r>
              <a:rPr lang="es-MX" dirty="0" smtClean="0">
                <a:solidFill>
                  <a:schemeClr val="tx1"/>
                </a:solidFill>
              </a:rPr>
              <a:t>   Calendario </a:t>
            </a:r>
          </a:p>
          <a:p>
            <a:pPr marL="539750" lvl="2" algn="just" fontAlgn="auto">
              <a:spcBef>
                <a:spcPts val="0"/>
              </a:spcBef>
              <a:spcAft>
                <a:spcPts val="0"/>
              </a:spcAft>
              <a:buFont typeface="Arial" pitchFamily="34" charset="0"/>
              <a:buChar char="•"/>
              <a:defRPr/>
            </a:pPr>
            <a:r>
              <a:rPr lang="es-MX" dirty="0" smtClean="0">
                <a:solidFill>
                  <a:schemeClr val="tx1"/>
                </a:solidFill>
              </a:rPr>
              <a:t>   Presupuesto</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44513" y="1268413"/>
            <a:ext cx="7810500" cy="738664"/>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a:latin typeface="+mn-lt"/>
              <a:cs typeface="+mn-cs"/>
            </a:endParaRPr>
          </a:p>
        </p:txBody>
      </p:sp>
      <p:sp>
        <p:nvSpPr>
          <p:cNvPr id="6" name="5 Rectángulo redondeado"/>
          <p:cNvSpPr/>
          <p:nvPr/>
        </p:nvSpPr>
        <p:spPr>
          <a:xfrm>
            <a:off x="539750" y="2564904"/>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necesidades</a:t>
            </a:r>
          </a:p>
        </p:txBody>
      </p:sp>
      <p:sp>
        <p:nvSpPr>
          <p:cNvPr id="7" name="6 Rectángulo redondeado"/>
          <p:cNvSpPr/>
          <p:nvPr/>
        </p:nvSpPr>
        <p:spPr>
          <a:xfrm>
            <a:off x="539750" y="3645024"/>
            <a:ext cx="2088034" cy="864096"/>
          </a:xfrm>
          <a:prstGeom prst="roundRect">
            <a:avLst>
              <a:gd name="adj" fmla="val 9728"/>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alternativas de solución</a:t>
            </a:r>
          </a:p>
        </p:txBody>
      </p:sp>
      <p:sp>
        <p:nvSpPr>
          <p:cNvPr id="8" name="7 Rectángulo redondeado"/>
          <p:cNvSpPr/>
          <p:nvPr/>
        </p:nvSpPr>
        <p:spPr>
          <a:xfrm>
            <a:off x="539751" y="4797152"/>
            <a:ext cx="2088034"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Identificación de programas federales</a:t>
            </a:r>
          </a:p>
        </p:txBody>
      </p:sp>
      <p:sp>
        <p:nvSpPr>
          <p:cNvPr id="9" name="8 Rectángulo redondeado"/>
          <p:cNvSpPr/>
          <p:nvPr/>
        </p:nvSpPr>
        <p:spPr>
          <a:xfrm>
            <a:off x="3131840" y="2565400"/>
            <a:ext cx="2088034" cy="792088"/>
          </a:xfrm>
          <a:prstGeom prst="roundRect">
            <a:avLst>
              <a:gd name="adj" fmla="val 10989"/>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Elaboración del proyecto ejecutivo</a:t>
            </a:r>
          </a:p>
        </p:txBody>
      </p:sp>
      <p:sp>
        <p:nvSpPr>
          <p:cNvPr id="11" name="10 Rectángulo redondeado"/>
          <p:cNvSpPr/>
          <p:nvPr/>
        </p:nvSpPr>
        <p:spPr>
          <a:xfrm>
            <a:off x="3131841" y="3645024"/>
            <a:ext cx="2087860" cy="792088"/>
          </a:xfrm>
          <a:prstGeom prst="roundRect">
            <a:avLst>
              <a:gd name="adj" fmla="val 5312"/>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Contacto con delegación federal</a:t>
            </a:r>
          </a:p>
        </p:txBody>
      </p:sp>
      <p:sp>
        <p:nvSpPr>
          <p:cNvPr id="12" name="11 Rectángulo redondeado"/>
          <p:cNvSpPr/>
          <p:nvPr/>
        </p:nvSpPr>
        <p:spPr>
          <a:xfrm>
            <a:off x="3132139" y="4725144"/>
            <a:ext cx="2087562"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Entrega del proyecto ejecutivo y anexos</a:t>
            </a:r>
          </a:p>
        </p:txBody>
      </p:sp>
      <p:sp>
        <p:nvSpPr>
          <p:cNvPr id="13" name="12 Rectángulo redondeado"/>
          <p:cNvSpPr/>
          <p:nvPr/>
        </p:nvSpPr>
        <p:spPr>
          <a:xfrm>
            <a:off x="5724103" y="2565400"/>
            <a:ext cx="2088257" cy="792088"/>
          </a:xfrm>
          <a:prstGeom prst="roundRect">
            <a:avLst>
              <a:gd name="adj" fmla="val 10990"/>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¿Aprobación del proyecto?</a:t>
            </a:r>
          </a:p>
        </p:txBody>
      </p:sp>
      <p:sp>
        <p:nvSpPr>
          <p:cNvPr id="14" name="13 CuadroTexto"/>
          <p:cNvSpPr txBox="1"/>
          <p:nvPr/>
        </p:nvSpPr>
        <p:spPr>
          <a:xfrm>
            <a:off x="6777558" y="3545978"/>
            <a:ext cx="504056" cy="369332"/>
          </a:xfrm>
          <a:prstGeom prst="rect">
            <a:avLst/>
          </a:prstGeom>
          <a:noFill/>
          <a:ln>
            <a:noFill/>
          </a:ln>
        </p:spPr>
        <p:txBody>
          <a:bodyPr wrap="square" rtlCol="0">
            <a:spAutoFit/>
          </a:bodyPr>
          <a:lstStyle/>
          <a:p>
            <a:pPr algn="ctr"/>
            <a:r>
              <a:rPr lang="es-MX" dirty="0" smtClean="0">
                <a:solidFill>
                  <a:schemeClr val="bg1">
                    <a:lumMod val="65000"/>
                  </a:schemeClr>
                </a:solidFill>
              </a:rPr>
              <a:t>Si</a:t>
            </a:r>
            <a:endParaRPr lang="es-MX" dirty="0">
              <a:solidFill>
                <a:schemeClr val="bg1">
                  <a:lumMod val="65000"/>
                </a:schemeClr>
              </a:solidFill>
            </a:endParaRPr>
          </a:p>
        </p:txBody>
      </p:sp>
      <p:sp>
        <p:nvSpPr>
          <p:cNvPr id="15" name="14 CuadroTexto"/>
          <p:cNvSpPr txBox="1"/>
          <p:nvPr/>
        </p:nvSpPr>
        <p:spPr>
          <a:xfrm>
            <a:off x="7998404" y="2987660"/>
            <a:ext cx="504056" cy="369332"/>
          </a:xfrm>
          <a:prstGeom prst="rect">
            <a:avLst/>
          </a:prstGeom>
          <a:noFill/>
          <a:ln>
            <a:noFill/>
          </a:ln>
        </p:spPr>
        <p:txBody>
          <a:bodyPr wrap="square" rtlCol="0">
            <a:spAutoFit/>
          </a:bodyPr>
          <a:lstStyle/>
          <a:p>
            <a:r>
              <a:rPr lang="es-MX" dirty="0" smtClean="0">
                <a:solidFill>
                  <a:schemeClr val="bg1">
                    <a:lumMod val="65000"/>
                  </a:schemeClr>
                </a:solidFill>
              </a:rPr>
              <a:t>No</a:t>
            </a:r>
            <a:endParaRPr lang="es-MX" dirty="0">
              <a:solidFill>
                <a:schemeClr val="bg1">
                  <a:lumMod val="65000"/>
                </a:schemeClr>
              </a:solidFill>
            </a:endParaRPr>
          </a:p>
        </p:txBody>
      </p:sp>
      <p:sp>
        <p:nvSpPr>
          <p:cNvPr id="16" name="15 Rectángulo redondeado"/>
          <p:cNvSpPr/>
          <p:nvPr/>
        </p:nvSpPr>
        <p:spPr>
          <a:xfrm>
            <a:off x="5724525" y="4077072"/>
            <a:ext cx="2087835" cy="792088"/>
          </a:xfrm>
          <a:prstGeom prst="roundRect">
            <a:avLst>
              <a:gd name="adj" fmla="val 7205"/>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Ejecución y seguimiento de la obra</a:t>
            </a:r>
          </a:p>
        </p:txBody>
      </p:sp>
      <p:sp>
        <p:nvSpPr>
          <p:cNvPr id="17" name="16 Rectángulo redondeado"/>
          <p:cNvSpPr/>
          <p:nvPr/>
        </p:nvSpPr>
        <p:spPr>
          <a:xfrm>
            <a:off x="5724525" y="5157192"/>
            <a:ext cx="2087563" cy="792088"/>
          </a:xfrm>
          <a:prstGeom prst="roundRect">
            <a:avLst>
              <a:gd name="adj" fmla="val 7205"/>
            </a:avLst>
          </a:prstGeom>
          <a:solidFill>
            <a:schemeClr val="accent6">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Conclusión y comprobación</a:t>
            </a:r>
          </a:p>
        </p:txBody>
      </p:sp>
      <p:sp>
        <p:nvSpPr>
          <p:cNvPr id="18" name="17 Rectángulo redondeado"/>
          <p:cNvSpPr/>
          <p:nvPr/>
        </p:nvSpPr>
        <p:spPr>
          <a:xfrm>
            <a:off x="8226462" y="3356992"/>
            <a:ext cx="755576" cy="792088"/>
          </a:xfrm>
          <a:prstGeom prst="roundRect">
            <a:avLst>
              <a:gd name="adj" fmla="val 4763"/>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bg1">
                    <a:lumMod val="65000"/>
                  </a:schemeClr>
                </a:solidFill>
              </a:rPr>
              <a:t>Fin</a:t>
            </a:r>
          </a:p>
        </p:txBody>
      </p:sp>
      <p:cxnSp>
        <p:nvCxnSpPr>
          <p:cNvPr id="20" name="19 Conector recto de flecha"/>
          <p:cNvCxnSpPr>
            <a:stCxn id="6" idx="2"/>
            <a:endCxn id="7" idx="0"/>
          </p:cNvCxnSpPr>
          <p:nvPr/>
        </p:nvCxnSpPr>
        <p:spPr>
          <a:xfrm>
            <a:off x="1583767" y="3356992"/>
            <a:ext cx="0"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a:stCxn id="7" idx="2"/>
            <a:endCxn id="8" idx="0"/>
          </p:cNvCxnSpPr>
          <p:nvPr/>
        </p:nvCxnSpPr>
        <p:spPr>
          <a:xfrm>
            <a:off x="1583767" y="4509120"/>
            <a:ext cx="1"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a:stCxn id="9" idx="2"/>
            <a:endCxn id="11" idx="0"/>
          </p:cNvCxnSpPr>
          <p:nvPr/>
        </p:nvCxnSpPr>
        <p:spPr>
          <a:xfrm flipH="1">
            <a:off x="4175771" y="3357488"/>
            <a:ext cx="86" cy="287536"/>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a:stCxn id="11" idx="2"/>
            <a:endCxn id="12" idx="0"/>
          </p:cNvCxnSpPr>
          <p:nvPr/>
        </p:nvCxnSpPr>
        <p:spPr>
          <a:xfrm>
            <a:off x="4175771" y="4437112"/>
            <a:ext cx="149"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a:stCxn id="13" idx="2"/>
            <a:endCxn id="16" idx="0"/>
          </p:cNvCxnSpPr>
          <p:nvPr/>
        </p:nvCxnSpPr>
        <p:spPr>
          <a:xfrm>
            <a:off x="6768232" y="3357488"/>
            <a:ext cx="211" cy="719584"/>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a:stCxn id="16" idx="2"/>
            <a:endCxn id="17" idx="0"/>
          </p:cNvCxnSpPr>
          <p:nvPr/>
        </p:nvCxnSpPr>
        <p:spPr>
          <a:xfrm flipH="1">
            <a:off x="6768307" y="4869160"/>
            <a:ext cx="136" cy="288032"/>
          </a:xfrm>
          <a:prstGeom prst="straightConnector1">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35 Forma"/>
          <p:cNvCxnSpPr>
            <a:stCxn id="13" idx="3"/>
            <a:endCxn id="18" idx="0"/>
          </p:cNvCxnSpPr>
          <p:nvPr/>
        </p:nvCxnSpPr>
        <p:spPr>
          <a:xfrm>
            <a:off x="7812360" y="2961444"/>
            <a:ext cx="791890" cy="395548"/>
          </a:xfrm>
          <a:prstGeom prst="bentConnector2">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a:off x="323528"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0" name="39 Conector recto"/>
          <p:cNvCxnSpPr/>
          <p:nvPr/>
        </p:nvCxnSpPr>
        <p:spPr>
          <a:xfrm>
            <a:off x="291581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1" name="40 Conector recto"/>
          <p:cNvCxnSpPr/>
          <p:nvPr/>
        </p:nvCxnSpPr>
        <p:spPr>
          <a:xfrm>
            <a:off x="5436096"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2" name="41 Conector recto"/>
          <p:cNvCxnSpPr/>
          <p:nvPr/>
        </p:nvCxnSpPr>
        <p:spPr>
          <a:xfrm>
            <a:off x="8028384" y="1844675"/>
            <a:ext cx="0" cy="5013325"/>
          </a:xfrm>
          <a:prstGeom prst="line">
            <a:avLst/>
          </a:prstGeom>
          <a:ln w="381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323528" y="1916832"/>
            <a:ext cx="7704856" cy="369332"/>
          </a:xfrm>
          <a:prstGeom prst="rect">
            <a:avLst/>
          </a:prstGeom>
          <a:noFill/>
        </p:spPr>
        <p:txBody>
          <a:bodyPr wrap="square" rtlCol="0">
            <a:spAutoFit/>
          </a:bodyPr>
          <a:lstStyle/>
          <a:p>
            <a:r>
              <a:rPr lang="es-MX" dirty="0" smtClean="0">
                <a:solidFill>
                  <a:schemeClr val="bg1">
                    <a:lumMod val="65000"/>
                  </a:schemeClr>
                </a:solidFill>
              </a:rPr>
              <a:t>            </a:t>
            </a:r>
            <a:r>
              <a:rPr lang="es-MX" b="1" dirty="0" smtClean="0">
                <a:solidFill>
                  <a:schemeClr val="bg1">
                    <a:lumMod val="65000"/>
                  </a:schemeClr>
                </a:solidFill>
              </a:rPr>
              <a:t>Identificación</a:t>
            </a:r>
            <a:r>
              <a:rPr lang="es-MX" dirty="0" smtClean="0">
                <a:solidFill>
                  <a:schemeClr val="bg1">
                    <a:lumMod val="65000"/>
                  </a:schemeClr>
                </a:solidFill>
              </a:rPr>
              <a:t>                           </a:t>
            </a:r>
            <a:r>
              <a:rPr lang="es-MX" b="1" dirty="0" smtClean="0">
                <a:solidFill>
                  <a:schemeClr val="bg1">
                    <a:lumMod val="65000"/>
                  </a:schemeClr>
                </a:solidFill>
              </a:rPr>
              <a:t>Selección</a:t>
            </a:r>
            <a:r>
              <a:rPr lang="es-MX" dirty="0" smtClean="0">
                <a:solidFill>
                  <a:schemeClr val="bg1">
                    <a:lumMod val="65000"/>
                  </a:schemeClr>
                </a:solidFill>
              </a:rPr>
              <a:t>                                  </a:t>
            </a:r>
            <a:r>
              <a:rPr lang="es-MX" b="1" dirty="0" smtClean="0">
                <a:solidFill>
                  <a:schemeClr val="bg1">
                    <a:lumMod val="65000"/>
                  </a:schemeClr>
                </a:solidFill>
              </a:rPr>
              <a:t>Ejecución</a:t>
            </a:r>
            <a:endParaRPr lang="es-MX" b="1" dirty="0">
              <a:solidFill>
                <a:schemeClr val="bg1">
                  <a:lumMod val="65000"/>
                </a:schemeClr>
              </a:solidFill>
            </a:endParaRPr>
          </a:p>
        </p:txBody>
      </p:sp>
      <p:cxnSp>
        <p:nvCxnSpPr>
          <p:cNvPr id="45" name="44 Forma"/>
          <p:cNvCxnSpPr>
            <a:stCxn id="8" idx="3"/>
            <a:endCxn id="9" idx="1"/>
          </p:cNvCxnSpPr>
          <p:nvPr/>
        </p:nvCxnSpPr>
        <p:spPr>
          <a:xfrm flipV="1">
            <a:off x="2627785" y="2961444"/>
            <a:ext cx="504055" cy="2231752"/>
          </a:xfrm>
          <a:prstGeom prst="bentConnector3">
            <a:avLst>
              <a:gd name="adj1" fmla="val 29183"/>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46 Conector angular"/>
          <p:cNvCxnSpPr>
            <a:stCxn id="12" idx="3"/>
            <a:endCxn id="13" idx="1"/>
          </p:cNvCxnSpPr>
          <p:nvPr/>
        </p:nvCxnSpPr>
        <p:spPr>
          <a:xfrm flipV="1">
            <a:off x="5219701" y="2961444"/>
            <a:ext cx="504402" cy="2159744"/>
          </a:xfrm>
          <a:prstGeom prst="bentConnector3">
            <a:avLst>
              <a:gd name="adj1" fmla="val 26225"/>
            </a:avLst>
          </a:prstGeom>
          <a:ln w="28575">
            <a:solidFill>
              <a:schemeClr val="bg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30 Rectángulo"/>
          <p:cNvSpPr/>
          <p:nvPr/>
        </p:nvSpPr>
        <p:spPr>
          <a:xfrm>
            <a:off x="827584" y="3197837"/>
            <a:ext cx="4392116" cy="2736453"/>
          </a:xfrm>
          <a:prstGeom prst="rect">
            <a:avLst/>
          </a:prstGeom>
          <a:solidFill>
            <a:schemeClr val="bg1">
              <a:lumMod val="75000"/>
              <a:alpha val="69804"/>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Elaboración de informe de conclusión de obras</a:t>
            </a:r>
          </a:p>
          <a:p>
            <a:pPr marL="539750" lvl="2" algn="just" fontAlgn="auto">
              <a:spcBef>
                <a:spcPts val="0"/>
              </a:spcBef>
              <a:spcAft>
                <a:spcPts val="0"/>
              </a:spcAft>
              <a:buFont typeface="Arial" pitchFamily="34" charset="0"/>
              <a:buChar char="•"/>
              <a:defRPr/>
            </a:pPr>
            <a:r>
              <a:rPr lang="es-MX" dirty="0" smtClean="0">
                <a:solidFill>
                  <a:schemeClr val="tx1"/>
                </a:solidFill>
              </a:rPr>
              <a:t>   Presupuesto ejercido</a:t>
            </a:r>
          </a:p>
          <a:p>
            <a:pPr marL="539750" lvl="2" algn="just" fontAlgn="auto">
              <a:spcBef>
                <a:spcPts val="0"/>
              </a:spcBef>
              <a:spcAft>
                <a:spcPts val="0"/>
              </a:spcAft>
              <a:buFont typeface="Arial" pitchFamily="34" charset="0"/>
              <a:buChar char="•"/>
              <a:defRPr/>
            </a:pPr>
            <a:r>
              <a:rPr lang="es-MX" dirty="0" smtClean="0">
                <a:solidFill>
                  <a:schemeClr val="tx1"/>
                </a:solidFill>
              </a:rPr>
              <a:t>   Acciones instrumentadas</a:t>
            </a:r>
          </a:p>
          <a:p>
            <a:pPr marL="539750" lvl="2" algn="just" fontAlgn="auto">
              <a:spcBef>
                <a:spcPts val="0"/>
              </a:spcBef>
              <a:spcAft>
                <a:spcPts val="0"/>
              </a:spcAft>
              <a:buFont typeface="Arial" pitchFamily="34" charset="0"/>
              <a:buChar char="•"/>
              <a:defRPr/>
            </a:pPr>
            <a:r>
              <a:rPr lang="es-MX" dirty="0" smtClean="0">
                <a:solidFill>
                  <a:schemeClr val="tx1"/>
                </a:solidFill>
              </a:rPr>
              <a:t>   Resultados</a:t>
            </a:r>
          </a:p>
          <a:p>
            <a:pPr marL="368300" lvl="1" indent="-285750" algn="just" fontAlgn="auto">
              <a:spcBef>
                <a:spcPts val="0"/>
              </a:spcBef>
              <a:spcAft>
                <a:spcPts val="0"/>
              </a:spcAft>
              <a:buFont typeface="Arial" panose="020B0604020202020204" pitchFamily="34" charset="0"/>
              <a:buChar char="•"/>
              <a:defRPr/>
            </a:pPr>
            <a:r>
              <a:rPr lang="es-MX" dirty="0" smtClean="0">
                <a:solidFill>
                  <a:schemeClr val="tx1"/>
                </a:solidFill>
              </a:rPr>
              <a:t>Reintegro de recursos a la TESOFE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6"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71550" y="1341438"/>
            <a:ext cx="7200900" cy="3277820"/>
          </a:xfrm>
          <a:prstGeom prst="rect">
            <a:avLst/>
          </a:prstGeom>
          <a:noFill/>
        </p:spPr>
        <p:txBody>
          <a:bodyPr>
            <a:spAutoFit/>
          </a:bodyPr>
          <a:lstStyle/>
          <a:p>
            <a:pPr algn="ctr" fontAlgn="auto">
              <a:lnSpc>
                <a:spcPct val="150000"/>
              </a:lnSpc>
              <a:spcBef>
                <a:spcPts val="0"/>
              </a:spcBef>
              <a:spcAft>
                <a:spcPts val="0"/>
              </a:spcAft>
              <a:defRPr/>
            </a:pPr>
            <a:r>
              <a:rPr lang="es-MX" sz="2400" b="1" dirty="0">
                <a:solidFill>
                  <a:schemeClr val="tx1">
                    <a:lumMod val="65000"/>
                    <a:lumOff val="35000"/>
                  </a:schemeClr>
                </a:solidFill>
                <a:latin typeface="+mn-lt"/>
                <a:cs typeface="+mn-cs"/>
              </a:rPr>
              <a:t>CONTENIDO</a:t>
            </a:r>
            <a:r>
              <a:rPr lang="es-MX" dirty="0">
                <a:solidFill>
                  <a:schemeClr val="tx1">
                    <a:lumMod val="65000"/>
                    <a:lumOff val="35000"/>
                  </a:schemeClr>
                </a:solidFill>
                <a:latin typeface="+mn-lt"/>
                <a:cs typeface="+mn-cs"/>
              </a:rPr>
              <a:t>:</a:t>
            </a:r>
          </a:p>
          <a:p>
            <a:pPr algn="ctr" fontAlgn="auto">
              <a:lnSpc>
                <a:spcPct val="150000"/>
              </a:lnSpc>
              <a:spcBef>
                <a:spcPts val="0"/>
              </a:spcBef>
              <a:spcAft>
                <a:spcPts val="0"/>
              </a:spcAft>
              <a:defRPr/>
            </a:pPr>
            <a:endParaRPr lang="es-MX" dirty="0">
              <a:solidFill>
                <a:schemeClr val="tx1">
                  <a:lumMod val="65000"/>
                  <a:lumOff val="35000"/>
                </a:schemeClr>
              </a:solidFill>
              <a:latin typeface="+mn-lt"/>
              <a:cs typeface="+mn-cs"/>
            </a:endParaRPr>
          </a:p>
          <a:p>
            <a:pPr algn="ctr" fontAlgn="auto">
              <a:lnSpc>
                <a:spcPct val="150000"/>
              </a:lnSpc>
              <a:spcBef>
                <a:spcPts val="0"/>
              </a:spcBef>
              <a:spcAft>
                <a:spcPts val="0"/>
              </a:spcAft>
              <a:defRPr/>
            </a:pPr>
            <a:endParaRPr lang="es-MX" dirty="0">
              <a:solidFill>
                <a:schemeClr val="tx1">
                  <a:lumMod val="65000"/>
                  <a:lumOff val="35000"/>
                </a:schemeClr>
              </a:solidFill>
              <a:latin typeface="+mn-lt"/>
              <a:cs typeface="+mn-cs"/>
            </a:endParaRPr>
          </a:p>
          <a:p>
            <a:pPr marL="400050" indent="-400050" fontAlgn="auto">
              <a:spcBef>
                <a:spcPts val="600"/>
              </a:spcBef>
              <a:spcAft>
                <a:spcPts val="600"/>
              </a:spcAft>
              <a:buFontTx/>
              <a:buAutoNum type="romanUcPeriod"/>
              <a:defRPr/>
            </a:pPr>
            <a:r>
              <a:rPr lang="es-MX" dirty="0">
                <a:solidFill>
                  <a:schemeClr val="tx1">
                    <a:lumMod val="65000"/>
                    <a:lumOff val="35000"/>
                  </a:schemeClr>
                </a:solidFill>
                <a:latin typeface="+mn-lt"/>
                <a:cs typeface="+mn-cs"/>
              </a:rPr>
              <a:t>MARCO </a:t>
            </a:r>
            <a:r>
              <a:rPr lang="es-MX" dirty="0" smtClean="0">
                <a:solidFill>
                  <a:schemeClr val="tx1">
                    <a:lumMod val="65000"/>
                    <a:lumOff val="35000"/>
                  </a:schemeClr>
                </a:solidFill>
                <a:latin typeface="+mn-lt"/>
                <a:cs typeface="+mn-cs"/>
              </a:rPr>
              <a:t>JURÍDICO</a:t>
            </a:r>
            <a:endParaRPr lang="es-MX" dirty="0">
              <a:solidFill>
                <a:schemeClr val="tx1">
                  <a:lumMod val="65000"/>
                  <a:lumOff val="35000"/>
                </a:schemeClr>
              </a:solidFill>
              <a:latin typeface="+mn-lt"/>
              <a:cs typeface="+mn-cs"/>
            </a:endParaRPr>
          </a:p>
          <a:p>
            <a:pPr fontAlgn="auto">
              <a:spcBef>
                <a:spcPts val="600"/>
              </a:spcBef>
              <a:spcAft>
                <a:spcPts val="600"/>
              </a:spcAft>
              <a:defRPr/>
            </a:pPr>
            <a:r>
              <a:rPr lang="es-MX" dirty="0">
                <a:solidFill>
                  <a:schemeClr val="tx1">
                    <a:lumMod val="65000"/>
                    <a:lumOff val="35000"/>
                  </a:schemeClr>
                </a:solidFill>
                <a:latin typeface="+mn-lt"/>
                <a:cs typeface="+mn-cs"/>
              </a:rPr>
              <a:t>II. </a:t>
            </a:r>
            <a:r>
              <a:rPr lang="es-MX" dirty="0" smtClean="0">
                <a:solidFill>
                  <a:schemeClr val="tx1">
                    <a:lumMod val="65000"/>
                    <a:lumOff val="35000"/>
                  </a:schemeClr>
                </a:solidFill>
                <a:latin typeface="+mn-lt"/>
                <a:cs typeface="+mn-cs"/>
              </a:rPr>
              <a:t>   ¿QUÉ SON LOS PROGRAMAS FEDERALES?</a:t>
            </a:r>
            <a:endParaRPr lang="es-MX" dirty="0">
              <a:solidFill>
                <a:schemeClr val="tx1">
                  <a:lumMod val="65000"/>
                  <a:lumOff val="35000"/>
                </a:schemeClr>
              </a:solidFill>
              <a:latin typeface="+mn-lt"/>
              <a:cs typeface="+mn-cs"/>
            </a:endParaRPr>
          </a:p>
          <a:p>
            <a:pPr marL="342900" indent="-342900" fontAlgn="auto">
              <a:spcBef>
                <a:spcPts val="600"/>
              </a:spcBef>
              <a:spcAft>
                <a:spcPts val="600"/>
              </a:spcAft>
              <a:buAutoNum type="romanUcPeriod" startAt="3"/>
              <a:defRPr/>
            </a:pPr>
            <a:r>
              <a:rPr lang="es-MX" dirty="0" smtClean="0">
                <a:solidFill>
                  <a:schemeClr val="tx1">
                    <a:lumMod val="65000"/>
                    <a:lumOff val="35000"/>
                  </a:schemeClr>
                </a:solidFill>
                <a:latin typeface="+mn-lt"/>
                <a:cs typeface="+mn-cs"/>
              </a:rPr>
              <a:t>ETAPAS </a:t>
            </a:r>
            <a:r>
              <a:rPr lang="es-MX" dirty="0">
                <a:solidFill>
                  <a:schemeClr val="tx1">
                    <a:lumMod val="65000"/>
                    <a:lumOff val="35000"/>
                  </a:schemeClr>
                </a:solidFill>
                <a:latin typeface="+mn-lt"/>
                <a:cs typeface="+mn-cs"/>
              </a:rPr>
              <a:t>EN LA GESTIÓN DE PROGRAMAS FEDERALES </a:t>
            </a:r>
            <a:endParaRPr lang="es-MX" dirty="0" smtClean="0">
              <a:solidFill>
                <a:schemeClr val="tx1">
                  <a:lumMod val="65000"/>
                  <a:lumOff val="35000"/>
                </a:schemeClr>
              </a:solidFill>
              <a:latin typeface="+mn-lt"/>
              <a:cs typeface="+mn-cs"/>
            </a:endParaRPr>
          </a:p>
          <a:p>
            <a:pPr marL="342900" indent="-342900" fontAlgn="auto">
              <a:spcBef>
                <a:spcPts val="600"/>
              </a:spcBef>
              <a:spcAft>
                <a:spcPts val="600"/>
              </a:spcAft>
              <a:buAutoNum type="romanUcPeriod" startAt="3"/>
              <a:defRPr/>
            </a:pPr>
            <a:r>
              <a:rPr lang="es-MX" dirty="0" smtClean="0">
                <a:solidFill>
                  <a:schemeClr val="tx1">
                    <a:lumMod val="65000"/>
                    <a:lumOff val="35000"/>
                  </a:schemeClr>
                </a:solidFill>
                <a:latin typeface="+mn-lt"/>
                <a:cs typeface="+mn-cs"/>
              </a:rPr>
              <a:t>PROGRAMAS </a:t>
            </a:r>
            <a:r>
              <a:rPr lang="es-MX" dirty="0">
                <a:solidFill>
                  <a:schemeClr val="tx1">
                    <a:lumMod val="65000"/>
                    <a:lumOff val="35000"/>
                  </a:schemeClr>
                </a:solidFill>
                <a:latin typeface="+mn-lt"/>
                <a:cs typeface="+mn-cs"/>
              </a:rPr>
              <a:t>FEDERALES SUJETOS A REGLAS DE </a:t>
            </a:r>
            <a:r>
              <a:rPr lang="es-MX" dirty="0" smtClean="0">
                <a:solidFill>
                  <a:schemeClr val="tx1">
                    <a:lumMod val="65000"/>
                    <a:lumOff val="35000"/>
                  </a:schemeClr>
                </a:solidFill>
                <a:latin typeface="+mn-lt"/>
                <a:cs typeface="+mn-cs"/>
              </a:rPr>
              <a:t>OPERACIÓN</a:t>
            </a:r>
            <a:endParaRPr lang="es-MX" sz="2800" dirty="0">
              <a:solidFill>
                <a:schemeClr val="tx1">
                  <a:lumMod val="65000"/>
                  <a:lumOff val="35000"/>
                </a:schemeClr>
              </a:solidFill>
              <a:latin typeface="+mn-lt"/>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6"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539750" y="1268413"/>
            <a:ext cx="7808913" cy="3970318"/>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ETAPAS EN LA GESTIÓN DE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dirty="0" smtClean="0">
              <a:latin typeface="+mn-lt"/>
              <a:cs typeface="+mn-cs"/>
            </a:endParaRPr>
          </a:p>
          <a:p>
            <a:pPr fontAlgn="auto">
              <a:spcBef>
                <a:spcPts val="0"/>
              </a:spcBef>
              <a:spcAft>
                <a:spcPts val="0"/>
              </a:spcAft>
              <a:defRPr/>
            </a:pPr>
            <a:endParaRPr lang="es-MX" dirty="0" smtClean="0">
              <a:latin typeface="+mn-lt"/>
              <a:cs typeface="+mn-cs"/>
            </a:endParaRPr>
          </a:p>
          <a:p>
            <a:pPr fontAlgn="auto">
              <a:spcBef>
                <a:spcPts val="0"/>
              </a:spcBef>
              <a:spcAft>
                <a:spcPts val="0"/>
              </a:spcAft>
              <a:defRPr/>
            </a:pPr>
            <a:r>
              <a:rPr lang="es-MX" dirty="0" smtClean="0">
                <a:latin typeface="+mn-lt"/>
                <a:cs typeface="+mn-cs"/>
              </a:rPr>
              <a:t>Respecto al proyecto es necesario que la instancia ejecutora atienda los siguientes puntos: </a:t>
            </a:r>
          </a:p>
          <a:p>
            <a:pPr fontAlgn="auto">
              <a:spcBef>
                <a:spcPts val="0"/>
              </a:spcBef>
              <a:spcAft>
                <a:spcPts val="0"/>
              </a:spcAft>
              <a:defRPr/>
            </a:pPr>
            <a:endParaRPr lang="es-MX" dirty="0" smtClean="0">
              <a:latin typeface="+mn-lt"/>
              <a:cs typeface="+mn-cs"/>
            </a:endParaRPr>
          </a:p>
          <a:p>
            <a:pPr marL="742950" lvl="1" indent="-285750" algn="just">
              <a:lnSpc>
                <a:spcPct val="150000"/>
              </a:lnSpc>
              <a:buFont typeface="Arial" panose="020B0604020202020204" pitchFamily="34" charset="0"/>
              <a:buChar char="•"/>
            </a:pPr>
            <a:r>
              <a:rPr lang="es-MX" sz="1600" dirty="0" smtClean="0">
                <a:solidFill>
                  <a:schemeClr val="tx1">
                    <a:lumMod val="65000"/>
                    <a:lumOff val="35000"/>
                  </a:schemeClr>
                </a:solidFill>
              </a:rPr>
              <a:t>Elaborar proyecto ejecutivo conforme a lo señalado en las reglas de operación</a:t>
            </a:r>
          </a:p>
          <a:p>
            <a:pPr marL="742950" lvl="1" indent="-285750" algn="just">
              <a:lnSpc>
                <a:spcPct val="150000"/>
              </a:lnSpc>
              <a:buFont typeface="Arial" panose="020B0604020202020204" pitchFamily="34" charset="0"/>
              <a:buChar char="•"/>
            </a:pPr>
            <a:r>
              <a:rPr lang="es-MX" sz="1600" dirty="0" smtClean="0">
                <a:solidFill>
                  <a:schemeClr val="tx1">
                    <a:lumMod val="65000"/>
                    <a:lumOff val="35000"/>
                  </a:schemeClr>
                </a:solidFill>
              </a:rPr>
              <a:t>Atender observaciones de la dependencia federal en el plazo estipulado</a:t>
            </a:r>
          </a:p>
          <a:p>
            <a:pPr marL="742950" lvl="1" indent="-285750" algn="just">
              <a:lnSpc>
                <a:spcPct val="150000"/>
              </a:lnSpc>
              <a:buFont typeface="Arial" panose="020B0604020202020204" pitchFamily="34" charset="0"/>
              <a:buChar char="•"/>
            </a:pPr>
            <a:r>
              <a:rPr lang="es-MX" sz="1600" dirty="0" smtClean="0">
                <a:solidFill>
                  <a:schemeClr val="tx1">
                    <a:lumMod val="65000"/>
                    <a:lumOff val="35000"/>
                  </a:schemeClr>
                </a:solidFill>
              </a:rPr>
              <a:t>Ejercer recursos durante el año fiscal </a:t>
            </a:r>
          </a:p>
          <a:p>
            <a:pPr marL="742950" lvl="1" indent="-285750" algn="just">
              <a:lnSpc>
                <a:spcPct val="150000"/>
              </a:lnSpc>
              <a:buFont typeface="Arial" panose="020B0604020202020204" pitchFamily="34" charset="0"/>
              <a:buChar char="•"/>
            </a:pPr>
            <a:r>
              <a:rPr lang="es-MX" sz="1600" dirty="0" smtClean="0">
                <a:solidFill>
                  <a:schemeClr val="tx1">
                    <a:lumMod val="65000"/>
                    <a:lumOff val="35000"/>
                  </a:schemeClr>
                </a:solidFill>
              </a:rPr>
              <a:t>Elaborar informe de conclusión de obra y comprobar ejercicio de recursos</a:t>
            </a:r>
          </a:p>
          <a:p>
            <a:pPr marL="742950" lvl="1" indent="-285750" algn="just">
              <a:lnSpc>
                <a:spcPct val="150000"/>
              </a:lnSpc>
              <a:buFont typeface="Arial" panose="020B0604020202020204" pitchFamily="34" charset="0"/>
              <a:buChar char="•"/>
            </a:pPr>
            <a:r>
              <a:rPr lang="es-MX" sz="1600" dirty="0" smtClean="0">
                <a:solidFill>
                  <a:schemeClr val="tx1">
                    <a:lumMod val="65000"/>
                    <a:lumOff val="35000"/>
                  </a:schemeClr>
                </a:solidFill>
              </a:rPr>
              <a:t>Reintegrar recursos no ejercidos a la Tesorería de la Federación </a:t>
            </a:r>
            <a:endParaRPr lang="es-MX" sz="2800" dirty="0" smtClean="0">
              <a:solidFill>
                <a:schemeClr val="tx1">
                  <a:lumMod val="65000"/>
                  <a:lumOff val="35000"/>
                </a:schemeClr>
              </a:solidFill>
            </a:endParaRPr>
          </a:p>
          <a:p>
            <a:pPr fontAlgn="auto">
              <a:spcBef>
                <a:spcPts val="0"/>
              </a:spcBef>
              <a:spcAft>
                <a:spcPts val="0"/>
              </a:spcAft>
              <a:defRPr/>
            </a:pPr>
            <a:endParaRPr lang="es-MX" dirty="0">
              <a:latin typeface="+mn-lt"/>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4"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684213" y="1268413"/>
            <a:ext cx="7808912" cy="3692525"/>
          </a:xfrm>
          <a:prstGeom prst="rect">
            <a:avLst/>
          </a:prstGeom>
          <a:noFill/>
        </p:spPr>
        <p:txBody>
          <a:bodyPr>
            <a:spAutoFit/>
          </a:bodyPr>
          <a:lstStyle/>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r>
              <a:rPr lang="es-MX" sz="3200" b="1" cap="small" dirty="0">
                <a:solidFill>
                  <a:schemeClr val="tx1">
                    <a:lumMod val="65000"/>
                    <a:lumOff val="35000"/>
                  </a:schemeClr>
                </a:solidFill>
                <a:latin typeface="+mn-lt"/>
                <a:cs typeface="+mn-cs"/>
              </a:rPr>
              <a:t>Programas Federales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Sujetos a Reglas de Operación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que Contribuyen en la prestación de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Servicios Públicos </a:t>
            </a:r>
            <a:endParaRPr lang="es-MX" sz="3200" cap="small" dirty="0">
              <a:solidFill>
                <a:schemeClr val="tx1">
                  <a:lumMod val="65000"/>
                  <a:lumOff val="35000"/>
                </a:schemeClr>
              </a:solidFill>
              <a:latin typeface="+mn-lt"/>
              <a:cs typeface="+mn-cs"/>
            </a:endParaRPr>
          </a:p>
          <a:p>
            <a:pPr lvl="1" fontAlgn="auto">
              <a:spcBef>
                <a:spcPts val="0"/>
              </a:spcBef>
              <a:spcAft>
                <a:spcPts val="0"/>
              </a:spcAft>
              <a:defRPr/>
            </a:pPr>
            <a:endParaRPr lang="es-MX" dirty="0">
              <a:solidFill>
                <a:schemeClr val="tx1">
                  <a:lumMod val="65000"/>
                  <a:lumOff val="35000"/>
                </a:schemeClr>
              </a:solidFill>
              <a:latin typeface="+mn-lt"/>
              <a:cs typeface="+mn-cs"/>
            </a:endParaRPr>
          </a:p>
          <a:p>
            <a:pPr algn="just" fontAlgn="auto">
              <a:spcBef>
                <a:spcPts val="0"/>
              </a:spcBef>
              <a:spcAft>
                <a:spcPts val="0"/>
              </a:spcAft>
              <a:defRPr/>
            </a:pPr>
            <a:endParaRPr lang="es-MX" sz="1600" dirty="0">
              <a:latin typeface="+mn-l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8"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684213" y="1268413"/>
            <a:ext cx="7808912" cy="3692525"/>
          </a:xfrm>
          <a:prstGeom prst="rect">
            <a:avLst/>
          </a:prstGeom>
          <a:noFill/>
        </p:spPr>
        <p:txBody>
          <a:bodyPr>
            <a:spAutoFit/>
          </a:bodyPr>
          <a:lstStyle/>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endParaRPr lang="es-MX" sz="2400" b="1" dirty="0">
              <a:solidFill>
                <a:schemeClr val="tx1">
                  <a:lumMod val="65000"/>
                  <a:lumOff val="35000"/>
                </a:schemeClr>
              </a:solidFill>
              <a:latin typeface="+mn-lt"/>
              <a:cs typeface="+mn-cs"/>
            </a:endParaRPr>
          </a:p>
          <a:p>
            <a:pPr algn="ctr" fontAlgn="auto">
              <a:spcBef>
                <a:spcPts val="0"/>
              </a:spcBef>
              <a:spcAft>
                <a:spcPts val="0"/>
              </a:spcAft>
              <a:defRPr/>
            </a:pPr>
            <a:r>
              <a:rPr lang="es-MX" sz="3200" b="1" cap="small" dirty="0">
                <a:solidFill>
                  <a:schemeClr val="tx1">
                    <a:lumMod val="65000"/>
                    <a:lumOff val="35000"/>
                  </a:schemeClr>
                </a:solidFill>
                <a:latin typeface="+mn-lt"/>
                <a:cs typeface="+mn-cs"/>
              </a:rPr>
              <a:t>Programas Federales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Sujetos a Reglas de Operación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que Contribuyen en la prestación de </a:t>
            </a:r>
          </a:p>
          <a:p>
            <a:pPr algn="ctr" fontAlgn="auto">
              <a:spcBef>
                <a:spcPts val="0"/>
              </a:spcBef>
              <a:spcAft>
                <a:spcPts val="0"/>
              </a:spcAft>
              <a:defRPr/>
            </a:pPr>
            <a:r>
              <a:rPr lang="es-MX" sz="3200" b="1" cap="small" dirty="0">
                <a:solidFill>
                  <a:schemeClr val="tx1">
                    <a:lumMod val="65000"/>
                    <a:lumOff val="35000"/>
                  </a:schemeClr>
                </a:solidFill>
                <a:latin typeface="+mn-lt"/>
                <a:cs typeface="+mn-cs"/>
              </a:rPr>
              <a:t>Servicios Públicos </a:t>
            </a:r>
            <a:endParaRPr lang="es-MX" sz="3200" cap="small" dirty="0">
              <a:solidFill>
                <a:schemeClr val="tx1">
                  <a:lumMod val="65000"/>
                  <a:lumOff val="35000"/>
                </a:schemeClr>
              </a:solidFill>
              <a:latin typeface="+mn-lt"/>
              <a:cs typeface="+mn-cs"/>
            </a:endParaRPr>
          </a:p>
          <a:p>
            <a:pPr lvl="1" fontAlgn="auto">
              <a:spcBef>
                <a:spcPts val="0"/>
              </a:spcBef>
              <a:spcAft>
                <a:spcPts val="0"/>
              </a:spcAft>
              <a:defRPr/>
            </a:pPr>
            <a:endParaRPr lang="es-MX" dirty="0">
              <a:solidFill>
                <a:schemeClr val="tx1">
                  <a:lumMod val="65000"/>
                  <a:lumOff val="35000"/>
                </a:schemeClr>
              </a:solidFill>
              <a:latin typeface="+mn-lt"/>
              <a:cs typeface="+mn-cs"/>
            </a:endParaRPr>
          </a:p>
          <a:p>
            <a:pPr algn="just" fontAlgn="auto">
              <a:spcBef>
                <a:spcPts val="0"/>
              </a:spcBef>
              <a:spcAft>
                <a:spcPts val="0"/>
              </a:spcAft>
              <a:defRPr/>
            </a:pPr>
            <a:endParaRPr lang="es-MX" sz="1600" dirty="0">
              <a:latin typeface="+mn-lt"/>
              <a:cs typeface="+mn-cs"/>
            </a:endParaRPr>
          </a:p>
        </p:txBody>
      </p:sp>
      <p:pic>
        <p:nvPicPr>
          <p:cNvPr id="6964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1412875"/>
            <a:ext cx="6840760" cy="4481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pie de página"/>
          <p:cNvSpPr>
            <a:spLocks noGrp="1"/>
          </p:cNvSpPr>
          <p:nvPr>
            <p:ph type="ftr" sz="quarter" idx="11"/>
          </p:nvPr>
        </p:nvSpPr>
        <p:spPr/>
        <p:txBody>
          <a:bodyPr/>
          <a:lstStyle/>
          <a:p>
            <a:pPr>
              <a:defRPr/>
            </a:pPr>
            <a:r>
              <a:rPr lang="es-MX" smtClean="0"/>
              <a:t>Dirección de Asistencia Técnica y  Desarrollo Regional </a:t>
            </a:r>
            <a:endParaRPr lang="es-MX"/>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2223875"/>
            <a:ext cx="3129270" cy="401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3995936" y="2276872"/>
            <a:ext cx="4896544" cy="3970318"/>
          </a:xfrm>
          <a:prstGeom prst="rect">
            <a:avLst/>
          </a:prstGeom>
          <a:noFill/>
        </p:spPr>
        <p:txBody>
          <a:bodyPr wrap="square" rtlCol="0">
            <a:spAutoFit/>
          </a:bodyPr>
          <a:lstStyle/>
          <a:p>
            <a:pPr algn="just"/>
            <a:r>
              <a:rPr lang="es-MX" dirty="0" smtClean="0">
                <a:solidFill>
                  <a:schemeClr val="tx1">
                    <a:lumMod val="65000"/>
                    <a:lumOff val="35000"/>
                  </a:schemeClr>
                </a:solidFill>
              </a:rPr>
              <a:t>Es una publicación del INAFED y se distribuye de forma anual entre los municipios del país.</a:t>
            </a:r>
          </a:p>
          <a:p>
            <a:pPr algn="just"/>
            <a:endParaRPr lang="es-MX" dirty="0">
              <a:solidFill>
                <a:schemeClr val="tx1">
                  <a:lumMod val="65000"/>
                  <a:lumOff val="35000"/>
                </a:schemeClr>
              </a:solidFill>
            </a:endParaRPr>
          </a:p>
          <a:p>
            <a:pPr algn="just"/>
            <a:r>
              <a:rPr lang="es-MX" dirty="0" smtClean="0">
                <a:solidFill>
                  <a:schemeClr val="tx1">
                    <a:lumMod val="65000"/>
                    <a:lumOff val="35000"/>
                  </a:schemeClr>
                </a:solidFill>
              </a:rPr>
              <a:t>Contiene información sobre los distintos programas federales que los pueden apoyar para el desarrollo de proyectos específicos de beneficio general.</a:t>
            </a:r>
          </a:p>
          <a:p>
            <a:pPr algn="just"/>
            <a:endParaRPr lang="es-MX" dirty="0">
              <a:solidFill>
                <a:schemeClr val="tx1">
                  <a:lumMod val="65000"/>
                  <a:lumOff val="35000"/>
                </a:schemeClr>
              </a:solidFill>
            </a:endParaRPr>
          </a:p>
          <a:p>
            <a:pPr algn="just"/>
            <a:r>
              <a:rPr lang="es-MX" dirty="0" smtClean="0">
                <a:solidFill>
                  <a:schemeClr val="tx1">
                    <a:lumMod val="65000"/>
                    <a:lumOff val="35000"/>
                  </a:schemeClr>
                </a:solidFill>
              </a:rPr>
              <a:t>Tipo de información: </a:t>
            </a:r>
          </a:p>
          <a:p>
            <a:pPr marL="285750" indent="-285750" algn="just">
              <a:buFont typeface="Arial" panose="020B0604020202020204" pitchFamily="34" charset="0"/>
              <a:buChar char="•"/>
            </a:pPr>
            <a:r>
              <a:rPr lang="es-MX" dirty="0" smtClean="0">
                <a:solidFill>
                  <a:schemeClr val="tx1">
                    <a:lumMod val="65000"/>
                    <a:lumOff val="35000"/>
                  </a:schemeClr>
                </a:solidFill>
              </a:rPr>
              <a:t>Objetivo del programa</a:t>
            </a:r>
          </a:p>
          <a:p>
            <a:pPr marL="285750" indent="-285750" algn="just">
              <a:buFont typeface="Arial" panose="020B0604020202020204" pitchFamily="34" charset="0"/>
              <a:buChar char="•"/>
            </a:pPr>
            <a:r>
              <a:rPr lang="es-MX" dirty="0" smtClean="0">
                <a:solidFill>
                  <a:schemeClr val="tx1">
                    <a:lumMod val="65000"/>
                    <a:lumOff val="35000"/>
                  </a:schemeClr>
                </a:solidFill>
              </a:rPr>
              <a:t>Cobertura</a:t>
            </a:r>
          </a:p>
          <a:p>
            <a:pPr marL="285750" indent="-285750" algn="just">
              <a:buFont typeface="Arial" panose="020B0604020202020204" pitchFamily="34" charset="0"/>
              <a:buChar char="•"/>
            </a:pPr>
            <a:r>
              <a:rPr lang="es-MX" dirty="0" smtClean="0">
                <a:solidFill>
                  <a:schemeClr val="tx1">
                    <a:lumMod val="65000"/>
                    <a:lumOff val="35000"/>
                  </a:schemeClr>
                </a:solidFill>
              </a:rPr>
              <a:t>Beneficiarios</a:t>
            </a:r>
          </a:p>
          <a:p>
            <a:pPr marL="285750" indent="-285750" algn="just">
              <a:buFont typeface="Arial" panose="020B0604020202020204" pitchFamily="34" charset="0"/>
              <a:buChar char="•"/>
            </a:pPr>
            <a:r>
              <a:rPr lang="es-MX" dirty="0" smtClean="0">
                <a:solidFill>
                  <a:schemeClr val="tx1">
                    <a:lumMod val="65000"/>
                    <a:lumOff val="35000"/>
                  </a:schemeClr>
                </a:solidFill>
              </a:rPr>
              <a:t>Características de los apoyos</a:t>
            </a:r>
          </a:p>
          <a:p>
            <a:pPr marL="285750" indent="-285750" algn="just">
              <a:buFont typeface="Arial" panose="020B0604020202020204" pitchFamily="34" charset="0"/>
              <a:buChar char="•"/>
            </a:pPr>
            <a:r>
              <a:rPr lang="es-MX" dirty="0" smtClean="0">
                <a:solidFill>
                  <a:schemeClr val="tx1">
                    <a:lumMod val="65000"/>
                    <a:lumOff val="35000"/>
                  </a:schemeClr>
                </a:solidFill>
              </a:rPr>
              <a:t>Proceso básico del programa</a:t>
            </a:r>
            <a:endParaRPr lang="es-MX" dirty="0">
              <a:solidFill>
                <a:schemeClr val="tx1">
                  <a:lumMod val="65000"/>
                  <a:lumOff val="35000"/>
                </a:schemeClr>
              </a:solidFill>
            </a:endParaRPr>
          </a:p>
        </p:txBody>
      </p:sp>
      <p:sp>
        <p:nvSpPr>
          <p:cNvPr id="6" name="5 CuadroTexto"/>
          <p:cNvSpPr txBox="1"/>
          <p:nvPr/>
        </p:nvSpPr>
        <p:spPr>
          <a:xfrm>
            <a:off x="-12464" y="1697443"/>
            <a:ext cx="9156463" cy="400110"/>
          </a:xfrm>
          <a:prstGeom prst="rect">
            <a:avLst/>
          </a:prstGeom>
          <a:noFill/>
        </p:spPr>
        <p:txBody>
          <a:bodyPr wrap="square" rtlCol="0">
            <a:spAutoFit/>
          </a:bodyPr>
          <a:lstStyle/>
          <a:p>
            <a:pPr algn="ctr"/>
            <a:r>
              <a:rPr lang="es-MX" sz="2000" b="1" dirty="0" smtClean="0">
                <a:solidFill>
                  <a:schemeClr val="tx1">
                    <a:lumMod val="65000"/>
                    <a:lumOff val="35000"/>
                  </a:schemeClr>
                </a:solidFill>
              </a:rPr>
              <a:t>CATÁLOGO DE PROGRAMAS FEDERALES</a:t>
            </a:r>
            <a:endParaRPr lang="es-MX" sz="2000" b="1"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3225" y="1952625"/>
            <a:ext cx="3257550"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5674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1059594484"/>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sp>
        <p:nvSpPr>
          <p:cNvPr id="5" name="4 Rectángulo"/>
          <p:cNvSpPr/>
          <p:nvPr/>
        </p:nvSpPr>
        <p:spPr>
          <a:xfrm>
            <a:off x="683269" y="1844675"/>
            <a:ext cx="2592388" cy="504056"/>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a:buFont typeface="Arial" panose="020B0604020202020204" pitchFamily="34" charset="0"/>
              <a:buChar char="•"/>
            </a:pPr>
            <a:r>
              <a:rPr lang="es-MX" sz="1200" dirty="0" smtClean="0">
                <a:solidFill>
                  <a:srgbClr val="404040"/>
                </a:solidFill>
              </a:rPr>
              <a:t>Coinversión Social</a:t>
            </a:r>
          </a:p>
          <a:p>
            <a:pPr marL="171450" indent="-171450" algn="r">
              <a:buFont typeface="Arial" panose="020B0604020202020204" pitchFamily="34" charset="0"/>
              <a:buChar char="•"/>
            </a:pPr>
            <a:r>
              <a:rPr lang="es-MX" sz="1200" dirty="0" smtClean="0">
                <a:solidFill>
                  <a:srgbClr val="404040"/>
                </a:solidFill>
              </a:rPr>
              <a:t>Empleo </a:t>
            </a:r>
            <a:r>
              <a:rPr lang="es-MX" sz="1200" dirty="0" smtClean="0">
                <a:solidFill>
                  <a:srgbClr val="404040"/>
                </a:solidFill>
              </a:rPr>
              <a:t>Temporal</a:t>
            </a:r>
          </a:p>
          <a:p>
            <a:pPr marL="171450" indent="-171450" algn="r">
              <a:buFont typeface="Arial" panose="020B0604020202020204" pitchFamily="34" charset="0"/>
              <a:buChar char="•"/>
            </a:pPr>
            <a:r>
              <a:rPr lang="es-MX" sz="1200" dirty="0" smtClean="0">
                <a:solidFill>
                  <a:schemeClr val="tx1"/>
                </a:solidFill>
              </a:rPr>
              <a:t>3x1 </a:t>
            </a:r>
            <a:r>
              <a:rPr lang="es-MX" sz="1200" dirty="0">
                <a:solidFill>
                  <a:schemeClr val="tx1"/>
                </a:solidFill>
              </a:rPr>
              <a:t>para </a:t>
            </a:r>
            <a:r>
              <a:rPr lang="es-MX" sz="1200" dirty="0" smtClean="0">
                <a:solidFill>
                  <a:schemeClr val="tx1"/>
                </a:solidFill>
              </a:rPr>
              <a:t>Migrantes</a:t>
            </a:r>
            <a:r>
              <a:rPr lang="es-MX" sz="1200" dirty="0" smtClean="0">
                <a:solidFill>
                  <a:srgbClr val="404040"/>
                </a:solidFill>
              </a:rPr>
              <a:t> </a:t>
            </a:r>
            <a:endParaRPr lang="es-MX" sz="1200" dirty="0" smtClean="0">
              <a:solidFill>
                <a:srgbClr val="404040"/>
              </a:solidFill>
            </a:endParaRPr>
          </a:p>
        </p:txBody>
      </p:sp>
      <p:cxnSp>
        <p:nvCxnSpPr>
          <p:cNvPr id="8" name="7 Conector recto de flecha"/>
          <p:cNvCxnSpPr>
            <a:endCxn id="5" idx="3"/>
          </p:cNvCxnSpPr>
          <p:nvPr/>
        </p:nvCxnSpPr>
        <p:spPr>
          <a:xfrm flipH="1" flipV="1">
            <a:off x="3275657" y="2096703"/>
            <a:ext cx="647774" cy="612217"/>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5868044" y="1844675"/>
            <a:ext cx="2592388" cy="79223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s-MX" sz="1200" dirty="0" smtClean="0">
                <a:solidFill>
                  <a:srgbClr val="404040"/>
                </a:solidFill>
              </a:rPr>
              <a:t>3x1 para Migrantes</a:t>
            </a:r>
          </a:p>
          <a:p>
            <a:pPr marL="171450" indent="-171450">
              <a:buFont typeface="Arial" panose="020B0604020202020204" pitchFamily="34" charset="0"/>
              <a:buChar char="•"/>
            </a:pPr>
            <a:r>
              <a:rPr lang="es-MX" sz="1200" dirty="0" smtClean="0">
                <a:solidFill>
                  <a:srgbClr val="404040"/>
                </a:solidFill>
              </a:rPr>
              <a:t>Desarrollo de Zonas Prioritarias</a:t>
            </a:r>
          </a:p>
          <a:p>
            <a:pPr marL="171450" indent="-171450">
              <a:buFont typeface="Arial" panose="020B0604020202020204" pitchFamily="34" charset="0"/>
              <a:buChar char="•"/>
            </a:pPr>
            <a:r>
              <a:rPr lang="es-MX" sz="1200" dirty="0" smtClean="0">
                <a:solidFill>
                  <a:srgbClr val="404040"/>
                </a:solidFill>
              </a:rPr>
              <a:t>Empleo Temporal</a:t>
            </a:r>
          </a:p>
        </p:txBody>
      </p:sp>
      <p:sp>
        <p:nvSpPr>
          <p:cNvPr id="13" name="12 Rectángulo"/>
          <p:cNvSpPr/>
          <p:nvPr/>
        </p:nvSpPr>
        <p:spPr>
          <a:xfrm>
            <a:off x="143519" y="2708920"/>
            <a:ext cx="2592388" cy="144016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3x1 para Migrantes</a:t>
            </a:r>
          </a:p>
          <a:p>
            <a:pPr marL="171450" indent="-171450" algn="r" fontAlgn="t">
              <a:buFont typeface="Arial" panose="020B0604020202020204" pitchFamily="34" charset="0"/>
              <a:buChar char="•"/>
            </a:pPr>
            <a:r>
              <a:rPr lang="es-MX" sz="1200" dirty="0" smtClean="0">
                <a:solidFill>
                  <a:schemeClr val="tx1"/>
                </a:solidFill>
              </a:rPr>
              <a:t>Desarrollo de Zonas Prioritarias</a:t>
            </a:r>
          </a:p>
          <a:p>
            <a:pPr marL="171450" indent="-171450" algn="r" fontAlgn="t">
              <a:buFont typeface="Arial" panose="020B0604020202020204" pitchFamily="34" charset="0"/>
              <a:buChar char="•"/>
            </a:pPr>
            <a:r>
              <a:rPr lang="es-MX" sz="1200" dirty="0" smtClean="0">
                <a:solidFill>
                  <a:schemeClr val="tx1"/>
                </a:solidFill>
              </a:rPr>
              <a:t>Atención a Jornaleros Agrícolas</a:t>
            </a:r>
          </a:p>
          <a:p>
            <a:pPr marL="171450" indent="-171450" algn="r" fontAlgn="t">
              <a:buFont typeface="Arial" panose="020B0604020202020204" pitchFamily="34" charset="0"/>
              <a:buChar char="•"/>
            </a:pPr>
            <a:r>
              <a:rPr lang="es-MX" sz="1200" dirty="0" smtClean="0">
                <a:solidFill>
                  <a:schemeClr val="tx1"/>
                </a:solidFill>
              </a:rPr>
              <a:t>Fondo Nacional para el Fomento de las Artesanías</a:t>
            </a:r>
          </a:p>
          <a:p>
            <a:pPr marL="171450" indent="-171450" algn="r" fontAlgn="t">
              <a:buFont typeface="Arial" panose="020B0604020202020204" pitchFamily="34" charset="0"/>
              <a:buChar char="•"/>
            </a:pPr>
            <a:r>
              <a:rPr lang="es-MX" sz="1200" dirty="0" smtClean="0">
                <a:solidFill>
                  <a:schemeClr val="tx1"/>
                </a:solidFill>
              </a:rPr>
              <a:t>Opciones Productivas</a:t>
            </a:r>
          </a:p>
          <a:p>
            <a:pPr marL="171450" indent="-171450" algn="r" fontAlgn="t">
              <a:buFont typeface="Arial" panose="020B0604020202020204" pitchFamily="34" charset="0"/>
              <a:buChar char="•"/>
            </a:pPr>
            <a:r>
              <a:rPr lang="es-MX" sz="1200" dirty="0" smtClean="0">
                <a:solidFill>
                  <a:schemeClr val="tx1"/>
                </a:solidFill>
              </a:rPr>
              <a:t>Coinversión Social</a:t>
            </a:r>
          </a:p>
          <a:p>
            <a:pPr marL="171450" indent="-171450" algn="r" fontAlgn="t">
              <a:buFont typeface="Arial" panose="020B0604020202020204" pitchFamily="34" charset="0"/>
              <a:buChar char="•"/>
            </a:pPr>
            <a:r>
              <a:rPr lang="es-MX" sz="1200" dirty="0" smtClean="0">
                <a:solidFill>
                  <a:schemeClr val="tx1"/>
                </a:solidFill>
              </a:rPr>
              <a:t>Empleo Temporal </a:t>
            </a:r>
          </a:p>
        </p:txBody>
      </p:sp>
      <p:sp>
        <p:nvSpPr>
          <p:cNvPr id="14" name="13 Rectángulo"/>
          <p:cNvSpPr/>
          <p:nvPr/>
        </p:nvSpPr>
        <p:spPr>
          <a:xfrm>
            <a:off x="143519" y="4581128"/>
            <a:ext cx="2592388" cy="187206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3x1 para Migrantes</a:t>
            </a:r>
          </a:p>
          <a:p>
            <a:pPr marL="171450" indent="-171450" algn="r" fontAlgn="t">
              <a:buFont typeface="Arial" panose="020B0604020202020204" pitchFamily="34" charset="0"/>
              <a:buChar char="•"/>
            </a:pPr>
            <a:r>
              <a:rPr lang="es-MX" sz="1200" dirty="0" smtClean="0">
                <a:solidFill>
                  <a:schemeClr val="tx1"/>
                </a:solidFill>
              </a:rPr>
              <a:t>Desarrollo de Zonas Prioritarias</a:t>
            </a:r>
          </a:p>
          <a:p>
            <a:pPr marL="171450" indent="-171450" algn="r" fontAlgn="t">
              <a:buFont typeface="Arial" panose="020B0604020202020204" pitchFamily="34" charset="0"/>
              <a:buChar char="•"/>
            </a:pPr>
            <a:r>
              <a:rPr lang="es-MX" sz="1200" dirty="0" smtClean="0">
                <a:solidFill>
                  <a:schemeClr val="tx1"/>
                </a:solidFill>
              </a:rPr>
              <a:t>Atención a Jornaleros Agrícolas</a:t>
            </a:r>
          </a:p>
          <a:p>
            <a:pPr marL="171450" indent="-171450" algn="r" fontAlgn="t">
              <a:buFont typeface="Arial" panose="020B0604020202020204" pitchFamily="34" charset="0"/>
              <a:buChar char="•"/>
            </a:pPr>
            <a:r>
              <a:rPr lang="es-MX" sz="1200" dirty="0" smtClean="0">
                <a:solidFill>
                  <a:schemeClr val="tx1"/>
                </a:solidFill>
              </a:rPr>
              <a:t>Fondo Nacional para el Fomento de las Artesanías</a:t>
            </a:r>
          </a:p>
          <a:p>
            <a:pPr marL="171450" indent="-171450" algn="r" fontAlgn="t">
              <a:buFont typeface="Arial" panose="020B0604020202020204" pitchFamily="34" charset="0"/>
              <a:buChar char="•"/>
            </a:pPr>
            <a:r>
              <a:rPr lang="es-MX" sz="1200" dirty="0" smtClean="0">
                <a:solidFill>
                  <a:schemeClr val="tx1"/>
                </a:solidFill>
              </a:rPr>
              <a:t>Estancias infantiles</a:t>
            </a:r>
          </a:p>
          <a:p>
            <a:pPr marL="171450" indent="-171450" algn="r" fontAlgn="t">
              <a:buFont typeface="Arial" panose="020B0604020202020204" pitchFamily="34" charset="0"/>
              <a:buChar char="•"/>
            </a:pPr>
            <a:r>
              <a:rPr lang="es-MX" sz="1200" dirty="0" smtClean="0">
                <a:solidFill>
                  <a:schemeClr val="tx1"/>
                </a:solidFill>
              </a:rPr>
              <a:t>Coinversión Social</a:t>
            </a:r>
          </a:p>
          <a:p>
            <a:pPr marL="171450" indent="-171450" algn="r" fontAlgn="t">
              <a:buFont typeface="Arial" panose="020B0604020202020204" pitchFamily="34" charset="0"/>
              <a:buChar char="•"/>
            </a:pPr>
            <a:r>
              <a:rPr lang="es-MX" sz="1200" dirty="0" smtClean="0">
                <a:solidFill>
                  <a:schemeClr val="tx1"/>
                </a:solidFill>
              </a:rPr>
              <a:t>Pensión para Adultos Mayores</a:t>
            </a:r>
          </a:p>
          <a:p>
            <a:pPr marL="171450" indent="-171450" algn="r" fontAlgn="t">
              <a:buFont typeface="Arial" panose="020B0604020202020204" pitchFamily="34" charset="0"/>
              <a:buChar char="•"/>
            </a:pPr>
            <a:r>
              <a:rPr lang="es-MX" sz="1200" dirty="0" smtClean="0">
                <a:solidFill>
                  <a:schemeClr val="tx1"/>
                </a:solidFill>
              </a:rPr>
              <a:t>Seguro de Vida para Jefas de Familia</a:t>
            </a:r>
          </a:p>
          <a:p>
            <a:pPr marL="171450" indent="-171450" algn="r" fontAlgn="t">
              <a:buFont typeface="Arial" panose="020B0604020202020204" pitchFamily="34" charset="0"/>
              <a:buChar char="•"/>
            </a:pPr>
            <a:r>
              <a:rPr lang="es-MX" sz="1200" dirty="0" smtClean="0">
                <a:solidFill>
                  <a:schemeClr val="tx1"/>
                </a:solidFill>
              </a:rPr>
              <a:t>Empleo Temporal </a:t>
            </a:r>
          </a:p>
        </p:txBody>
      </p:sp>
      <p:cxnSp>
        <p:nvCxnSpPr>
          <p:cNvPr id="18" name="17 Conector recto de flecha"/>
          <p:cNvCxnSpPr>
            <a:endCxn id="13" idx="3"/>
          </p:cNvCxnSpPr>
          <p:nvPr/>
        </p:nvCxnSpPr>
        <p:spPr>
          <a:xfrm flipH="1" flipV="1">
            <a:off x="2735907" y="3429000"/>
            <a:ext cx="395436" cy="144016"/>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endCxn id="14" idx="3"/>
          </p:cNvCxnSpPr>
          <p:nvPr/>
        </p:nvCxnSpPr>
        <p:spPr>
          <a:xfrm flipH="1">
            <a:off x="2735907" y="4869160"/>
            <a:ext cx="683965" cy="647998"/>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V="1">
            <a:off x="5076056" y="2276872"/>
            <a:ext cx="791988" cy="360040"/>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95674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258888" y="1782763"/>
          <a:ext cx="6353174" cy="528637"/>
        </p:xfrm>
        <a:graphic>
          <a:graphicData uri="http://schemas.openxmlformats.org/drawingml/2006/table">
            <a:tbl>
              <a:tblPr firstRow="1" firstCol="1" bandRow="1">
                <a:tableStyleId>{5C22544A-7EE6-4342-B048-85BDC9FD1C3A}</a:tableStyleId>
              </a:tblPr>
              <a:tblGrid>
                <a:gridCol w="1424513"/>
                <a:gridCol w="1689228"/>
                <a:gridCol w="1620034"/>
                <a:gridCol w="1619399"/>
              </a:tblGrid>
              <a:tr h="528637">
                <a:tc>
                  <a:txBody>
                    <a:bodyPr/>
                    <a:lstStyle/>
                    <a:p>
                      <a:pPr algn="ctr">
                        <a:lnSpc>
                          <a:spcPct val="115000"/>
                        </a:lnSpc>
                        <a:spcAft>
                          <a:spcPts val="0"/>
                        </a:spcAft>
                      </a:pPr>
                      <a:r>
                        <a:rPr lang="es-MX" sz="1000" dirty="0">
                          <a:solidFill>
                            <a:schemeClr val="tx1">
                              <a:lumMod val="65000"/>
                              <a:lumOff val="35000"/>
                            </a:schemeClr>
                          </a:solidFill>
                          <a:effectLst/>
                        </a:rPr>
                        <a:t>DIRECTO</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CON RECURSOS COMPLEMENTARIOS</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VENTANILLAS PERMANENTES</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r>
            </a:tbl>
          </a:graphicData>
        </a:graphic>
      </p:graphicFrame>
      <p:sp>
        <p:nvSpPr>
          <p:cNvPr id="70675" name="Rectángulo redondeado 17"/>
          <p:cNvSpPr>
            <a:spLocks noChangeArrowheads="1"/>
          </p:cNvSpPr>
          <p:nvPr/>
        </p:nvSpPr>
        <p:spPr bwMode="auto">
          <a:xfrm>
            <a:off x="2967038" y="2420938"/>
            <a:ext cx="4919662" cy="936054"/>
          </a:xfrm>
          <a:prstGeom prst="roundRect">
            <a:avLst>
              <a:gd name="adj" fmla="val 17019"/>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400" dirty="0">
                <a:latin typeface="+mj-lt"/>
                <a:ea typeface="Times New Roman" pitchFamily="18" charset="0"/>
              </a:rPr>
              <a:t>Tipo de participación del municipio: Ejecutor</a:t>
            </a:r>
            <a:endParaRPr lang="es-MX" altLang="es-MX" sz="1050" dirty="0">
              <a:latin typeface="+mj-lt"/>
              <a:ea typeface="Times New Roman" pitchFamily="18" charset="0"/>
            </a:endParaRPr>
          </a:p>
          <a:p>
            <a:pPr algn="just">
              <a:spcBef>
                <a:spcPct val="0"/>
              </a:spcBef>
              <a:buFontTx/>
              <a:buNone/>
            </a:pPr>
            <a:r>
              <a:rPr lang="es-MX" altLang="es-MX" sz="1100" dirty="0">
                <a:latin typeface="+mj-lt"/>
                <a:ea typeface="Times New Roman" pitchFamily="18" charset="0"/>
              </a:rPr>
              <a:t>Las actividades y recursos de este Programa se podrán realizar en coinversión con otros programas y fondos federales, en particular con el Fondo de Aportaciones para la Infraestructura Social.</a:t>
            </a:r>
            <a:endParaRPr lang="es-MX" altLang="es-MX" sz="2400" dirty="0">
              <a:latin typeface="+mj-lt"/>
              <a:ea typeface="Times New Roman" pitchFamily="18" charset="0"/>
            </a:endParaRPr>
          </a:p>
        </p:txBody>
      </p:sp>
      <p:sp>
        <p:nvSpPr>
          <p:cNvPr id="70676" name="10 Rectángulo redondeado"/>
          <p:cNvSpPr>
            <a:spLocks noChangeArrowheads="1"/>
          </p:cNvSpPr>
          <p:nvPr/>
        </p:nvSpPr>
        <p:spPr bwMode="auto">
          <a:xfrm>
            <a:off x="1187450" y="1700213"/>
            <a:ext cx="6492875" cy="595312"/>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70677" name="Rectangle 3"/>
          <p:cNvSpPr>
            <a:spLocks noChangeArrowheads="1"/>
          </p:cNvSpPr>
          <p:nvPr/>
        </p:nvSpPr>
        <p:spPr bwMode="auto">
          <a:xfrm>
            <a:off x="528333" y="1053897"/>
            <a:ext cx="80759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s-MX" altLang="es-MX" sz="2400" b="1" dirty="0">
                <a:solidFill>
                  <a:srgbClr val="00521E"/>
                </a:solidFill>
                <a:ea typeface="Calibri" pitchFamily="34" charset="0"/>
              </a:rPr>
              <a:t>PROGRAMA 3X1 PARA </a:t>
            </a:r>
            <a:r>
              <a:rPr lang="es-MX" altLang="es-MX" sz="2400" b="1" dirty="0" smtClean="0">
                <a:solidFill>
                  <a:srgbClr val="00521E"/>
                </a:solidFill>
                <a:ea typeface="Calibri" pitchFamily="34" charset="0"/>
              </a:rPr>
              <a:t>MIGRANTES</a:t>
            </a:r>
            <a:endParaRPr lang="es-MX" altLang="es-MX" sz="2400" dirty="0">
              <a:ea typeface="Calibri" pitchFamily="34" charset="0"/>
            </a:endParaRPr>
          </a:p>
        </p:txBody>
      </p:sp>
      <p:sp>
        <p:nvSpPr>
          <p:cNvPr id="70679" name="Rectangle 6"/>
          <p:cNvSpPr>
            <a:spLocks noChangeArrowheads="1"/>
          </p:cNvSpPr>
          <p:nvPr/>
        </p:nvSpPr>
        <p:spPr bwMode="auto">
          <a:xfrm>
            <a:off x="1395413" y="4513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sp>
        <p:nvSpPr>
          <p:cNvPr id="13" name="12 Rectángulo"/>
          <p:cNvSpPr/>
          <p:nvPr/>
        </p:nvSpPr>
        <p:spPr>
          <a:xfrm>
            <a:off x="539750" y="3417143"/>
            <a:ext cx="8064498" cy="3324225"/>
          </a:xfrm>
          <a:prstGeom prst="rect">
            <a:avLst/>
          </a:prstGeom>
        </p:spPr>
        <p:txBody>
          <a:bodyPr wrap="square">
            <a:spAutoFit/>
          </a:bodyPr>
          <a:lstStyle/>
          <a:p>
            <a:pPr fontAlgn="auto">
              <a:spcBef>
                <a:spcPts val="0"/>
              </a:spcBef>
              <a:spcAft>
                <a:spcPts val="0"/>
              </a:spcAft>
              <a:defRPr/>
            </a:pPr>
            <a:r>
              <a:rPr lang="es-MX" sz="1400" b="1" dirty="0">
                <a:solidFill>
                  <a:schemeClr val="tx1">
                    <a:lumMod val="65000"/>
                    <a:lumOff val="35000"/>
                  </a:schemeClr>
                </a:solidFill>
                <a:latin typeface="+mn-lt"/>
                <a:cs typeface="+mn-cs"/>
              </a:rPr>
              <a:t>OBJETIVO </a:t>
            </a:r>
            <a:endParaRPr lang="es-MX" sz="1400" dirty="0">
              <a:solidFill>
                <a:schemeClr val="tx1">
                  <a:lumMod val="65000"/>
                  <a:lumOff val="35000"/>
                </a:schemeClr>
              </a:solidFill>
              <a:latin typeface="+mn-lt"/>
              <a:cs typeface="+mn-cs"/>
            </a:endParaRPr>
          </a:p>
          <a:p>
            <a:pPr fontAlgn="auto">
              <a:spcBef>
                <a:spcPts val="0"/>
              </a:spcBef>
              <a:spcAft>
                <a:spcPts val="0"/>
              </a:spcAft>
              <a:defRPr/>
            </a:pPr>
            <a:r>
              <a:rPr lang="es-MX" sz="1400" dirty="0">
                <a:latin typeface="+mn-lt"/>
                <a:cs typeface="+mn-cs"/>
              </a:rPr>
              <a:t> </a:t>
            </a:r>
          </a:p>
          <a:p>
            <a:pPr algn="just" fontAlgn="auto">
              <a:spcBef>
                <a:spcPts val="0"/>
              </a:spcBef>
              <a:spcAft>
                <a:spcPts val="0"/>
              </a:spcAft>
              <a:defRPr/>
            </a:pPr>
            <a:r>
              <a:rPr lang="es-ES" sz="1400" dirty="0">
                <a:solidFill>
                  <a:schemeClr val="tx1">
                    <a:lumMod val="65000"/>
                    <a:lumOff val="35000"/>
                  </a:schemeClr>
                </a:solidFill>
                <a:latin typeface="+mn-lt"/>
                <a:cs typeface="+mn-cs"/>
              </a:rPr>
              <a:t>Contribuir al desarrollo comunitario de las localidades apoyando el desarrollo de proyectos de infraestructura social comunitaria, equipamiento o servicios comunitarios, así como de proyectos productivos, a través de potencializar de  la inversión de los migrantes en de la concurrencia de recursos de la Federación, Estados y Municipios.</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ES" sz="1400" dirty="0">
                <a:solidFill>
                  <a:schemeClr val="tx1">
                    <a:lumMod val="65000"/>
                    <a:lumOff val="35000"/>
                  </a:schemeClr>
                </a:solidFill>
                <a:latin typeface="+mn-lt"/>
                <a:cs typeface="+mn-cs"/>
              </a:rPr>
              <a:t> </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b="1" dirty="0">
                <a:solidFill>
                  <a:schemeClr val="tx1">
                    <a:lumMod val="65000"/>
                    <a:lumOff val="35000"/>
                  </a:schemeClr>
                </a:solidFill>
                <a:latin typeface="+mn-lt"/>
                <a:cs typeface="+mn-cs"/>
              </a:rPr>
              <a:t>COBERTURA</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ES" sz="1400" dirty="0">
                <a:solidFill>
                  <a:schemeClr val="tx1">
                    <a:lumMod val="65000"/>
                    <a:lumOff val="35000"/>
                  </a:schemeClr>
                </a:solidFill>
                <a:latin typeface="+mn-lt"/>
                <a:cs typeface="+mn-cs"/>
              </a:rPr>
              <a:t>Cobertura nacional, en las localidades seleccionadas por los clubes u organizaciones de migrantes.</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BENEFICIARIOS</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dirty="0">
                <a:solidFill>
                  <a:schemeClr val="tx1">
                    <a:lumMod val="65000"/>
                    <a:lumOff val="35000"/>
                  </a:schemeClr>
                </a:solidFill>
                <a:latin typeface="+mn-lt"/>
                <a:cs typeface="+mn-cs"/>
              </a:rPr>
              <a:t>Habitantes de las localidades seleccionadas para invertir en proyectos de infraestructura social básica, complementaria y productiva</a:t>
            </a:r>
            <a:r>
              <a:rPr lang="es-MX" sz="1400" dirty="0" smtClean="0">
                <a:solidFill>
                  <a:schemeClr val="tx1">
                    <a:lumMod val="65000"/>
                    <a:lumOff val="35000"/>
                  </a:schemeClr>
                </a:solidFill>
                <a:latin typeface="+mn-lt"/>
                <a:cs typeface="+mn-cs"/>
              </a:rPr>
              <a:t>.                                                                                                                                             </a:t>
            </a:r>
            <a:endParaRPr lang="es-MX" sz="1400" dirty="0">
              <a:solidFill>
                <a:schemeClr val="tx1">
                  <a:lumMod val="65000"/>
                  <a:lumOff val="35000"/>
                </a:schemeClr>
              </a:solidFill>
              <a:latin typeface="+mn-lt"/>
              <a:cs typeface="+mn-cs"/>
            </a:endParaRPr>
          </a:p>
        </p:txBody>
      </p:sp>
      <p:sp>
        <p:nvSpPr>
          <p:cNvPr id="8" name="7 CuadroTexto"/>
          <p:cNvSpPr txBox="1"/>
          <p:nvPr/>
        </p:nvSpPr>
        <p:spPr>
          <a:xfrm>
            <a:off x="8604448"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6"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71687" name="Rectangle 4"/>
          <p:cNvSpPr>
            <a:spLocks noChangeArrowheads="1"/>
          </p:cNvSpPr>
          <p:nvPr/>
        </p:nvSpPr>
        <p:spPr bwMode="auto">
          <a:xfrm>
            <a:off x="179388" y="39338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a:latin typeface="Arial" charset="0"/>
              </a:rPr>
              <a:t/>
            </a:r>
            <a:br>
              <a:rPr lang="es-MX" altLang="es-MX" sz="1800">
                <a:latin typeface="Arial" charset="0"/>
              </a:rPr>
            </a:br>
            <a:endParaRPr lang="es-MX" altLang="es-MX" sz="1800">
              <a:latin typeface="Arial" charset="0"/>
            </a:endParaRPr>
          </a:p>
          <a:p>
            <a:pPr>
              <a:spcBef>
                <a:spcPct val="0"/>
              </a:spcBef>
              <a:buFontTx/>
              <a:buNone/>
            </a:pPr>
            <a:endParaRPr lang="es-MX" altLang="es-MX" sz="1800">
              <a:latin typeface="Arial" charset="0"/>
            </a:endParaRPr>
          </a:p>
        </p:txBody>
      </p:sp>
      <p:sp>
        <p:nvSpPr>
          <p:cNvPr id="71688" name="Rectangle 6"/>
          <p:cNvSpPr>
            <a:spLocks noChangeArrowheads="1"/>
          </p:cNvSpPr>
          <p:nvPr/>
        </p:nvSpPr>
        <p:spPr bwMode="auto">
          <a:xfrm>
            <a:off x="1395413" y="4513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sp>
        <p:nvSpPr>
          <p:cNvPr id="13" name="12 Rectángulo"/>
          <p:cNvSpPr/>
          <p:nvPr/>
        </p:nvSpPr>
        <p:spPr>
          <a:xfrm>
            <a:off x="611188" y="1412875"/>
            <a:ext cx="7993062" cy="5262979"/>
          </a:xfrm>
          <a:prstGeom prst="rect">
            <a:avLst/>
          </a:prstGeom>
        </p:spPr>
        <p:txBody>
          <a:bodyPr>
            <a:spAutoFit/>
          </a:bodyPr>
          <a:lstStyle/>
          <a:p>
            <a:pPr fontAlgn="auto">
              <a:spcBef>
                <a:spcPts val="0"/>
              </a:spcBef>
              <a:spcAft>
                <a:spcPts val="0"/>
              </a:spcAft>
              <a:defRPr/>
            </a:pPr>
            <a:r>
              <a:rPr lang="es-MX" sz="1400" b="1" dirty="0">
                <a:latin typeface="+mn-lt"/>
                <a:cs typeface="+mn-cs"/>
              </a:rPr>
              <a:t>TIPO DE APOYOS</a:t>
            </a:r>
            <a:r>
              <a:rPr lang="es-MX" sz="1400" dirty="0">
                <a:latin typeface="+mn-lt"/>
                <a:cs typeface="+mn-cs"/>
              </a:rPr>
              <a:t> </a:t>
            </a:r>
          </a:p>
          <a:p>
            <a:pPr fontAlgn="auto">
              <a:spcBef>
                <a:spcPts val="0"/>
              </a:spcBef>
              <a:spcAft>
                <a:spcPts val="0"/>
              </a:spcAft>
              <a:defRPr/>
            </a:pPr>
            <a:endParaRPr lang="es-MX" sz="1400" dirty="0">
              <a:latin typeface="+mn-lt"/>
              <a:cs typeface="+mn-cs"/>
            </a:endParaRPr>
          </a:p>
          <a:p>
            <a:pPr fontAlgn="auto">
              <a:spcBef>
                <a:spcPts val="0"/>
              </a:spcBef>
              <a:spcAft>
                <a:spcPts val="0"/>
              </a:spcAft>
              <a:defRPr/>
            </a:pPr>
            <a:r>
              <a:rPr lang="es-MX" sz="1400" u="sng" dirty="0">
                <a:latin typeface="+mn-lt"/>
                <a:cs typeface="+mn-cs"/>
              </a:rPr>
              <a:t>Proyectos de Infraestructura social para construir, ampliar, rehabilitar o equipar:</a:t>
            </a:r>
          </a:p>
          <a:p>
            <a:pPr fontAlgn="auto">
              <a:spcBef>
                <a:spcPts val="0"/>
              </a:spcBef>
              <a:spcAft>
                <a:spcPts val="0"/>
              </a:spcAft>
              <a:defRPr/>
            </a:pPr>
            <a:r>
              <a:rPr lang="es-MX" sz="1400" dirty="0">
                <a:latin typeface="+mn-lt"/>
                <a:cs typeface="+mn-cs"/>
              </a:rPr>
              <a:t> </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Sistemas para la dotación de agua, drenaje, alcantarillado y/o electrificación. </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Aulas, clínicas u otros espacios destinados para actividades de educación, salud, deporte o culturales. </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Caminos, puentes y carreteras.</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Calles, banquetas, zócalos, parques, entre otras obras que mejoren la urbanización.</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Obras para el saneamiento ambiental y conservación de los recursos naturales.</a:t>
            </a:r>
            <a:endParaRPr lang="es-MX" sz="1400" dirty="0">
              <a:latin typeface="+mn-lt"/>
              <a:cs typeface="+mn-cs"/>
            </a:endParaRPr>
          </a:p>
          <a:p>
            <a:pPr fontAlgn="auto">
              <a:spcBef>
                <a:spcPts val="0"/>
              </a:spcBef>
              <a:spcAft>
                <a:spcPts val="0"/>
              </a:spcAft>
              <a:defRPr/>
            </a:pPr>
            <a:r>
              <a:rPr lang="es-MX" sz="1400" u="sng" dirty="0">
                <a:latin typeface="+mn-lt"/>
                <a:cs typeface="+mn-cs"/>
              </a:rPr>
              <a:t> </a:t>
            </a:r>
          </a:p>
          <a:p>
            <a:pPr fontAlgn="auto">
              <a:spcBef>
                <a:spcPts val="0"/>
              </a:spcBef>
              <a:spcAft>
                <a:spcPts val="0"/>
              </a:spcAft>
              <a:defRPr/>
            </a:pPr>
            <a:r>
              <a:rPr lang="es-MX" sz="1400" u="sng" dirty="0">
                <a:latin typeface="+mn-lt"/>
                <a:cs typeface="+mn-cs"/>
              </a:rPr>
              <a:t>Proyectos de Servicios Comunitarios:</a:t>
            </a:r>
          </a:p>
          <a:p>
            <a:pPr fontAlgn="auto">
              <a:spcBef>
                <a:spcPts val="0"/>
              </a:spcBef>
              <a:spcAft>
                <a:spcPts val="0"/>
              </a:spcAft>
              <a:defRPr/>
            </a:pPr>
            <a:r>
              <a:rPr lang="es-MX" sz="1400" dirty="0">
                <a:latin typeface="+mn-lt"/>
                <a:cs typeface="+mn-cs"/>
              </a:rPr>
              <a:t> </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Becas y otros apoyos en especie, como pueden ser: útiles escolares, uniformes y alimentos.</a:t>
            </a:r>
            <a:endParaRPr lang="es-MX" sz="1400" dirty="0">
              <a:latin typeface="+mn-lt"/>
              <a:cs typeface="+mn-cs"/>
            </a:endParaRP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Cultura y recreación.</a:t>
            </a: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Desarrollo social comunitario.</a:t>
            </a:r>
            <a:endParaRPr lang="es-MX" sz="1400" dirty="0">
              <a:latin typeface="+mn-lt"/>
              <a:cs typeface="+mn-cs"/>
            </a:endParaRPr>
          </a:p>
          <a:p>
            <a:pPr fontAlgn="auto">
              <a:spcBef>
                <a:spcPts val="0"/>
              </a:spcBef>
              <a:spcAft>
                <a:spcPts val="0"/>
              </a:spcAft>
              <a:defRPr/>
            </a:pPr>
            <a:r>
              <a:rPr lang="es-ES" sz="1400" dirty="0">
                <a:latin typeface="+mn-lt"/>
                <a:cs typeface="+mn-cs"/>
              </a:rPr>
              <a:t> </a:t>
            </a:r>
            <a:endParaRPr lang="es-MX" sz="1400" u="sng" dirty="0">
              <a:latin typeface="+mn-lt"/>
              <a:cs typeface="+mn-cs"/>
            </a:endParaRPr>
          </a:p>
          <a:p>
            <a:pPr fontAlgn="auto">
              <a:spcBef>
                <a:spcPts val="0"/>
              </a:spcBef>
              <a:spcAft>
                <a:spcPts val="0"/>
              </a:spcAft>
              <a:defRPr/>
            </a:pPr>
            <a:r>
              <a:rPr lang="es-ES" sz="1400" u="sng" dirty="0">
                <a:latin typeface="+mn-lt"/>
                <a:cs typeface="+mn-cs"/>
              </a:rPr>
              <a:t>Proyectos educativos. </a:t>
            </a:r>
            <a:endParaRPr lang="es-MX" sz="1400" u="sng" dirty="0">
              <a:latin typeface="+mn-lt"/>
              <a:cs typeface="+mn-cs"/>
            </a:endParaRP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Equipamiento de escuelas. </a:t>
            </a:r>
            <a:endParaRPr lang="es-MX" sz="1400" dirty="0">
              <a:latin typeface="+mn-lt"/>
              <a:cs typeface="+mn-cs"/>
            </a:endParaRPr>
          </a:p>
          <a:p>
            <a:pPr marL="285750" indent="-285750" fontAlgn="auto">
              <a:spcBef>
                <a:spcPts val="0"/>
              </a:spcBef>
              <a:spcAft>
                <a:spcPts val="0"/>
              </a:spcAft>
              <a:buFont typeface="Arial" panose="020B0604020202020204" pitchFamily="34" charset="0"/>
              <a:buChar char="•"/>
              <a:defRPr/>
            </a:pPr>
            <a:r>
              <a:rPr lang="es-ES" sz="1400" dirty="0">
                <a:latin typeface="+mn-lt"/>
                <a:cs typeface="+mn-cs"/>
              </a:rPr>
              <a:t>Mejoramiento de infraestructura escolar.</a:t>
            </a:r>
            <a:endParaRPr lang="es-MX" sz="1400" dirty="0">
              <a:latin typeface="+mn-lt"/>
              <a:cs typeface="+mn-cs"/>
            </a:endParaRPr>
          </a:p>
          <a:p>
            <a:pPr fontAlgn="auto">
              <a:spcBef>
                <a:spcPts val="0"/>
              </a:spcBef>
              <a:spcAft>
                <a:spcPts val="0"/>
              </a:spcAft>
              <a:defRPr/>
            </a:pPr>
            <a:r>
              <a:rPr lang="es-MX" sz="1400" dirty="0">
                <a:latin typeface="+mn-lt"/>
                <a:cs typeface="+mn-cs"/>
              </a:rPr>
              <a:t> </a:t>
            </a:r>
            <a:endParaRPr lang="es-MX" sz="1400" u="sng" dirty="0">
              <a:latin typeface="+mn-lt"/>
              <a:cs typeface="+mn-cs"/>
            </a:endParaRPr>
          </a:p>
          <a:p>
            <a:pPr fontAlgn="auto">
              <a:spcBef>
                <a:spcPts val="0"/>
              </a:spcBef>
              <a:spcAft>
                <a:spcPts val="0"/>
              </a:spcAft>
              <a:defRPr/>
            </a:pPr>
            <a:r>
              <a:rPr lang="es-ES" sz="1400" u="sng" dirty="0">
                <a:latin typeface="+mn-lt"/>
                <a:cs typeface="+mn-cs"/>
              </a:rPr>
              <a:t>Proyectos Productivos de los siguientes tipos: </a:t>
            </a:r>
            <a:endParaRPr lang="es-ES" sz="1400" u="sng" dirty="0" smtClean="0">
              <a:latin typeface="+mn-lt"/>
              <a:cs typeface="+mn-cs"/>
            </a:endParaRPr>
          </a:p>
          <a:p>
            <a:pPr marL="269875" indent="-269875" fontAlgn="auto">
              <a:spcBef>
                <a:spcPts val="0"/>
              </a:spcBef>
              <a:spcAft>
                <a:spcPts val="0"/>
              </a:spcAft>
              <a:buFont typeface="Arial" pitchFamily="34" charset="0"/>
              <a:buChar char="•"/>
              <a:defRPr/>
            </a:pPr>
            <a:r>
              <a:rPr lang="es-ES" sz="1400" dirty="0" smtClean="0">
                <a:latin typeface="+mn-lt"/>
                <a:cs typeface="+mn-cs"/>
              </a:rPr>
              <a:t>Comunitarios</a:t>
            </a:r>
          </a:p>
          <a:p>
            <a:pPr marL="269875" indent="-269875" fontAlgn="auto">
              <a:spcBef>
                <a:spcPts val="0"/>
              </a:spcBef>
              <a:spcAft>
                <a:spcPts val="0"/>
              </a:spcAft>
              <a:buFont typeface="Arial" pitchFamily="34" charset="0"/>
              <a:buChar char="•"/>
              <a:defRPr/>
            </a:pPr>
            <a:r>
              <a:rPr lang="es-ES" sz="1400" dirty="0" smtClean="0">
                <a:latin typeface="+mn-lt"/>
                <a:cs typeface="+mn-cs"/>
              </a:rPr>
              <a:t>Familiares</a:t>
            </a:r>
          </a:p>
          <a:p>
            <a:pPr marL="269875" indent="-269875" fontAlgn="auto">
              <a:spcBef>
                <a:spcPts val="0"/>
              </a:spcBef>
              <a:spcAft>
                <a:spcPts val="0"/>
              </a:spcAft>
              <a:buFont typeface="Arial" pitchFamily="34" charset="0"/>
              <a:buChar char="•"/>
              <a:defRPr/>
            </a:pPr>
            <a:r>
              <a:rPr lang="es-ES" sz="1400" dirty="0" smtClean="0">
                <a:latin typeface="+mn-lt"/>
                <a:cs typeface="+mn-cs"/>
              </a:rPr>
              <a:t>Individuales</a:t>
            </a:r>
            <a:r>
              <a:rPr lang="es-ES" sz="1400" u="sng" dirty="0">
                <a:latin typeface="+mn-lt"/>
                <a:cs typeface="+mn-cs"/>
              </a:rPr>
              <a:t> </a:t>
            </a:r>
            <a:endParaRPr lang="es-MX" sz="1400" dirty="0">
              <a:solidFill>
                <a:schemeClr val="tx1">
                  <a:lumMod val="65000"/>
                  <a:lumOff val="35000"/>
                </a:schemeClr>
              </a:solidFill>
              <a:latin typeface="+mn-lt"/>
              <a:cs typeface="+mn-cs"/>
            </a:endParaRPr>
          </a:p>
        </p:txBody>
      </p:sp>
      <p:sp>
        <p:nvSpPr>
          <p:cNvPr id="6" name="5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1" name="Rectangle 4"/>
          <p:cNvSpPr>
            <a:spLocks noChangeArrowheads="1"/>
          </p:cNvSpPr>
          <p:nvPr/>
        </p:nvSpPr>
        <p:spPr bwMode="auto">
          <a:xfrm>
            <a:off x="179388" y="39338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a:latin typeface="Arial" charset="0"/>
              </a:rPr>
              <a:t/>
            </a:r>
            <a:br>
              <a:rPr lang="es-MX" altLang="es-MX" sz="1800">
                <a:latin typeface="Arial" charset="0"/>
              </a:rPr>
            </a:br>
            <a:endParaRPr lang="es-MX" altLang="es-MX" sz="1800">
              <a:latin typeface="Arial" charset="0"/>
            </a:endParaRPr>
          </a:p>
          <a:p>
            <a:pPr>
              <a:spcBef>
                <a:spcPct val="0"/>
              </a:spcBef>
              <a:buFontTx/>
              <a:buNone/>
            </a:pPr>
            <a:endParaRPr lang="es-MX" altLang="es-MX" sz="1800">
              <a:latin typeface="Arial" charset="0"/>
            </a:endParaRPr>
          </a:p>
        </p:txBody>
      </p:sp>
      <p:sp>
        <p:nvSpPr>
          <p:cNvPr id="72712" name="Rectangle 6"/>
          <p:cNvSpPr>
            <a:spLocks noChangeArrowheads="1"/>
          </p:cNvSpPr>
          <p:nvPr/>
        </p:nvSpPr>
        <p:spPr bwMode="auto">
          <a:xfrm>
            <a:off x="1395413" y="4513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graphicFrame>
        <p:nvGraphicFramePr>
          <p:cNvPr id="2" name="1 Tabla"/>
          <p:cNvGraphicFramePr>
            <a:graphicFrameLocks noGrp="1"/>
          </p:cNvGraphicFramePr>
          <p:nvPr/>
        </p:nvGraphicFramePr>
        <p:xfrm>
          <a:off x="1296988" y="1792288"/>
          <a:ext cx="6550025" cy="536575"/>
        </p:xfrm>
        <a:graphic>
          <a:graphicData uri="http://schemas.openxmlformats.org/drawingml/2006/table">
            <a:tbl>
              <a:tblPr firstRow="1" firstCol="1" bandRow="1">
                <a:tableStyleId>{5C22544A-7EE6-4342-B048-85BDC9FD1C3A}</a:tableStyleId>
              </a:tblPr>
              <a:tblGrid>
                <a:gridCol w="1599085"/>
                <a:gridCol w="1710221"/>
                <a:gridCol w="1710856"/>
                <a:gridCol w="1529863"/>
              </a:tblGrid>
              <a:tr h="536575">
                <a:tc>
                  <a:txBody>
                    <a:bodyPr/>
                    <a:lstStyle/>
                    <a:p>
                      <a:pPr algn="ctr">
                        <a:lnSpc>
                          <a:spcPct val="115000"/>
                        </a:lnSpc>
                        <a:spcAft>
                          <a:spcPts val="0"/>
                        </a:spcAft>
                      </a:pPr>
                      <a:r>
                        <a:rPr lang="es-MX" sz="1000" dirty="0">
                          <a:solidFill>
                            <a:schemeClr val="tx1">
                              <a:lumMod val="65000"/>
                              <a:lumOff val="35000"/>
                            </a:schemeClr>
                          </a:solidFill>
                          <a:effectLst/>
                        </a:rPr>
                        <a:t>DIRECTO</a:t>
                      </a:r>
                      <a:endParaRPr lang="es-MX" sz="1100" dirty="0">
                        <a:solidFill>
                          <a:schemeClr val="tx1">
                            <a:lumMod val="65000"/>
                            <a:lumOff val="35000"/>
                          </a:schemeClr>
                        </a:solidFill>
                        <a:effectLst/>
                        <a:latin typeface="Calibri"/>
                        <a:ea typeface="Calibri"/>
                        <a:cs typeface="Times New Roman"/>
                      </a:endParaRPr>
                    </a:p>
                  </a:txBody>
                  <a:tcPr marL="68587" marR="68587"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87" marR="68587"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CON RECURSOS COMPLEMENTARIOS</a:t>
                      </a:r>
                      <a:endParaRPr lang="es-MX" sz="1100" dirty="0">
                        <a:solidFill>
                          <a:schemeClr val="tx1">
                            <a:lumMod val="65000"/>
                            <a:lumOff val="35000"/>
                          </a:schemeClr>
                        </a:solidFill>
                        <a:effectLst/>
                        <a:latin typeface="Calibri"/>
                        <a:ea typeface="Calibri"/>
                        <a:cs typeface="Times New Roman"/>
                      </a:endParaRPr>
                    </a:p>
                  </a:txBody>
                  <a:tcPr marL="68587" marR="68587" marT="0" marB="0" anchor="ctr">
                    <a:noFill/>
                  </a:tcPr>
                </a:tc>
                <a:tc>
                  <a:txBody>
                    <a:bodyPr/>
                    <a:lstStyle/>
                    <a:p>
                      <a:pPr algn="ctr">
                        <a:lnSpc>
                          <a:spcPct val="115000"/>
                        </a:lnSpc>
                        <a:spcAft>
                          <a:spcPts val="0"/>
                        </a:spcAft>
                      </a:pPr>
                      <a:r>
                        <a:rPr lang="es-MX" sz="800" dirty="0">
                          <a:solidFill>
                            <a:schemeClr val="tx1">
                              <a:lumMod val="65000"/>
                              <a:lumOff val="35000"/>
                            </a:schemeClr>
                          </a:solidFill>
                          <a:effectLst/>
                        </a:rPr>
                        <a:t>VENTANILLAS DE ACUERDO A LA DISPONIBILIDAD PRESUPUESTAL</a:t>
                      </a:r>
                      <a:endParaRPr lang="es-MX" sz="1100" dirty="0">
                        <a:solidFill>
                          <a:schemeClr val="tx1">
                            <a:lumMod val="65000"/>
                            <a:lumOff val="35000"/>
                          </a:schemeClr>
                        </a:solidFill>
                        <a:effectLst/>
                        <a:latin typeface="Calibri"/>
                        <a:ea typeface="Calibri"/>
                        <a:cs typeface="Times New Roman"/>
                      </a:endParaRPr>
                    </a:p>
                  </a:txBody>
                  <a:tcPr marL="68587" marR="68587" marT="0" marB="0" anchor="ctr">
                    <a:noFill/>
                  </a:tcPr>
                </a:tc>
              </a:tr>
            </a:tbl>
          </a:graphicData>
        </a:graphic>
      </p:graphicFrame>
      <p:sp>
        <p:nvSpPr>
          <p:cNvPr id="72725" name="Rectángulo redondeado 1"/>
          <p:cNvSpPr>
            <a:spLocks noChangeArrowheads="1"/>
          </p:cNvSpPr>
          <p:nvPr/>
        </p:nvSpPr>
        <p:spPr bwMode="auto">
          <a:xfrm>
            <a:off x="2963862" y="2496064"/>
            <a:ext cx="4859338" cy="379413"/>
          </a:xfrm>
          <a:prstGeom prst="roundRect">
            <a:avLst>
              <a:gd name="adj" fmla="val 21704"/>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400" dirty="0">
                <a:latin typeface="+mj-lt"/>
                <a:ea typeface="Times New Roman" pitchFamily="18" charset="0"/>
              </a:rPr>
              <a:t>Tipo de participación del municipio: ejecutor</a:t>
            </a:r>
            <a:endParaRPr lang="es-MX" altLang="es-MX" sz="2400" dirty="0">
              <a:latin typeface="+mj-lt"/>
              <a:ea typeface="Times New Roman" pitchFamily="18" charset="0"/>
            </a:endParaRPr>
          </a:p>
        </p:txBody>
      </p:sp>
      <p:sp>
        <p:nvSpPr>
          <p:cNvPr id="72726" name="13 Rectángulo redondeado"/>
          <p:cNvSpPr>
            <a:spLocks noChangeArrowheads="1"/>
          </p:cNvSpPr>
          <p:nvPr/>
        </p:nvSpPr>
        <p:spPr bwMode="auto">
          <a:xfrm>
            <a:off x="1274763" y="1739900"/>
            <a:ext cx="6548437" cy="615950"/>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72728" name="Rectangle 4"/>
          <p:cNvSpPr>
            <a:spLocks noChangeArrowheads="1"/>
          </p:cNvSpPr>
          <p:nvPr/>
        </p:nvSpPr>
        <p:spPr bwMode="auto">
          <a:xfrm>
            <a:off x="1296988" y="4040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sp>
        <p:nvSpPr>
          <p:cNvPr id="72729" name="Rectangle 6"/>
          <p:cNvSpPr>
            <a:spLocks noChangeArrowheads="1"/>
          </p:cNvSpPr>
          <p:nvPr/>
        </p:nvSpPr>
        <p:spPr bwMode="auto">
          <a:xfrm>
            <a:off x="1296988" y="4040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100">
              <a:latin typeface="Arial" charset="0"/>
              <a:ea typeface="Calibri" pitchFamily="34" charset="0"/>
              <a:cs typeface="Times New Roman" pitchFamily="18" charset="0"/>
            </a:endParaRPr>
          </a:p>
          <a:p>
            <a:pPr>
              <a:spcBef>
                <a:spcPct val="0"/>
              </a:spcBef>
              <a:buFontTx/>
              <a:buNone/>
            </a:pPr>
            <a:r>
              <a:rPr lang="es-MX" altLang="es-MX" sz="1100">
                <a:latin typeface="Arial" charset="0"/>
                <a:ea typeface="Calibri" pitchFamily="34" charset="0"/>
                <a:cs typeface="Times New Roman" pitchFamily="18" charset="0"/>
              </a:rPr>
              <a:t/>
            </a:r>
            <a:br>
              <a:rPr lang="es-MX" altLang="es-MX" sz="1100">
                <a:latin typeface="Arial" charset="0"/>
                <a:ea typeface="Calibri" pitchFamily="34" charset="0"/>
                <a:cs typeface="Times New Roman" pitchFamily="18" charset="0"/>
              </a:rPr>
            </a:br>
            <a:endParaRPr lang="es-MX" altLang="es-MX" sz="1000" b="1">
              <a:latin typeface="Soberana Sans" pitchFamily="50" charset="0"/>
              <a:ea typeface="Calibri" pitchFamily="34" charset="0"/>
            </a:endParaRPr>
          </a:p>
          <a:p>
            <a:pPr>
              <a:spcBef>
                <a:spcPct val="0"/>
              </a:spcBef>
              <a:buFontTx/>
              <a:buNone/>
            </a:pPr>
            <a:r>
              <a:rPr lang="es-MX" altLang="es-MX" sz="1000" b="1">
                <a:latin typeface="Soberana Sans" pitchFamily="50" charset="0"/>
                <a:ea typeface="Calibri" pitchFamily="34" charset="0"/>
              </a:rPr>
              <a:t/>
            </a:r>
            <a:br>
              <a:rPr lang="es-MX" altLang="es-MX" sz="1000" b="1">
                <a:latin typeface="Soberana Sans" pitchFamily="50" charset="0"/>
                <a:ea typeface="Calibri" pitchFamily="34" charset="0"/>
              </a:rPr>
            </a:br>
            <a:endParaRPr lang="es-MX" altLang="es-MX" sz="1800">
              <a:latin typeface="Arial" charset="0"/>
            </a:endParaRPr>
          </a:p>
        </p:txBody>
      </p:sp>
      <p:sp>
        <p:nvSpPr>
          <p:cNvPr id="15" name="14 Rectángulo"/>
          <p:cNvSpPr/>
          <p:nvPr/>
        </p:nvSpPr>
        <p:spPr>
          <a:xfrm>
            <a:off x="482600" y="3200400"/>
            <a:ext cx="8059738" cy="2740025"/>
          </a:xfrm>
          <a:prstGeom prst="rect">
            <a:avLst/>
          </a:prstGeom>
        </p:spPr>
        <p:txBody>
          <a:bodyPr>
            <a:spAutoFit/>
          </a:bodyPr>
          <a:lstStyle/>
          <a:p>
            <a:pPr algn="just" fontAlgn="auto">
              <a:spcBef>
                <a:spcPts val="0"/>
              </a:spcBef>
              <a:spcAft>
                <a:spcPts val="0"/>
              </a:spcAft>
              <a:defRPr/>
            </a:pPr>
            <a:r>
              <a:rPr lang="es-MX" sz="1400" b="1" dirty="0">
                <a:solidFill>
                  <a:schemeClr val="tx1">
                    <a:lumMod val="65000"/>
                    <a:lumOff val="35000"/>
                  </a:schemeClr>
                </a:solidFill>
                <a:latin typeface="+mn-lt"/>
                <a:cs typeface="+mn-cs"/>
              </a:rPr>
              <a:t>OBJETIVO </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ES" sz="1400" dirty="0">
                <a:solidFill>
                  <a:schemeClr val="tx1">
                    <a:lumMod val="65000"/>
                    <a:lumOff val="35000"/>
                  </a:schemeClr>
                </a:solidFill>
                <a:latin typeface="+mn-lt"/>
                <a:cs typeface="+mn-cs"/>
              </a:rPr>
              <a:t>Contribuir a proveer un entorno adecuado de los territorios que presentan mayor marginación y rezago social del país, a través de la reducción de los rezagos que se relacionan con la calidad, espacios y acceso a los servicios básicos de la vivienda; así como en infraestructura social comunitaria.</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COBERTURA</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dirty="0">
                <a:solidFill>
                  <a:schemeClr val="tx1">
                    <a:lumMod val="65000"/>
                    <a:lumOff val="35000"/>
                  </a:schemeClr>
                </a:solidFill>
                <a:latin typeface="+mn-lt"/>
                <a:cs typeface="+mn-cs"/>
              </a:rPr>
              <a:t>El Programa opera en las 32 entidades federativas, en localidades ubicadas en las Zonas de Atención Prioritaria para áreas rurales y de alta y muy alta marginación, ubicadas en municipios de media marginación.</a:t>
            </a:r>
          </a:p>
          <a:p>
            <a:pPr fontAlgn="auto">
              <a:spcBef>
                <a:spcPts val="0"/>
              </a:spcBef>
              <a:spcAft>
                <a:spcPts val="0"/>
              </a:spcAft>
              <a:defRPr/>
            </a:pPr>
            <a:r>
              <a:rPr lang="es-MX" dirty="0">
                <a:latin typeface="+mn-lt"/>
                <a:cs typeface="+mn-cs"/>
              </a:rPr>
              <a:t> </a:t>
            </a:r>
          </a:p>
        </p:txBody>
      </p:sp>
      <p:sp>
        <p:nvSpPr>
          <p:cNvPr id="17" name="Rectangle 3"/>
          <p:cNvSpPr>
            <a:spLocks noChangeArrowheads="1"/>
          </p:cNvSpPr>
          <p:nvPr/>
        </p:nvSpPr>
        <p:spPr bwMode="auto">
          <a:xfrm>
            <a:off x="528333" y="1053897"/>
            <a:ext cx="80759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s-MX" altLang="es-MX" sz="2400" b="1" dirty="0">
                <a:solidFill>
                  <a:srgbClr val="00521E"/>
                </a:solidFill>
                <a:ea typeface="Calibri" pitchFamily="34" charset="0"/>
              </a:rPr>
              <a:t>PROGRAMA PARA EL DESARROLLO DE ZONAS PRIORITARIAS</a:t>
            </a:r>
          </a:p>
        </p:txBody>
      </p:sp>
      <p:sp>
        <p:nvSpPr>
          <p:cNvPr id="11" name="10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4"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6050" y="1933575"/>
            <a:ext cx="377190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71550" y="1341438"/>
            <a:ext cx="7200900" cy="2400300"/>
          </a:xfrm>
          <a:prstGeom prst="rect">
            <a:avLst/>
          </a:prstGeom>
          <a:noFill/>
        </p:spPr>
        <p:txBody>
          <a:bodyPr>
            <a:spAutoFit/>
          </a:bodyPr>
          <a:lstStyle/>
          <a:p>
            <a:pPr fontAlgn="auto">
              <a:spcBef>
                <a:spcPts val="0"/>
              </a:spcBef>
              <a:spcAft>
                <a:spcPts val="0"/>
              </a:spcAft>
              <a:defRPr/>
            </a:pPr>
            <a:r>
              <a:rPr lang="es-MX" sz="2400" b="1" dirty="0">
                <a:solidFill>
                  <a:schemeClr val="tx1">
                    <a:lumMod val="65000"/>
                    <a:lumOff val="35000"/>
                  </a:schemeClr>
                </a:solidFill>
                <a:latin typeface="+mn-lt"/>
                <a:cs typeface="+mn-cs"/>
              </a:rPr>
              <a:t>Introducción</a:t>
            </a:r>
            <a:endParaRPr lang="es-MX" dirty="0">
              <a:solidFill>
                <a:schemeClr val="tx1">
                  <a:lumMod val="65000"/>
                  <a:lumOff val="35000"/>
                </a:schemeClr>
              </a:solidFill>
              <a:latin typeface="+mn-lt"/>
              <a:cs typeface="+mn-cs"/>
            </a:endParaRPr>
          </a:p>
          <a:p>
            <a:pPr algn="ctr" fontAlgn="auto">
              <a:spcBef>
                <a:spcPts val="0"/>
              </a:spcBef>
              <a:spcAft>
                <a:spcPts val="0"/>
              </a:spcAft>
              <a:defRPr/>
            </a:pPr>
            <a:endParaRPr lang="es-MX" dirty="0">
              <a:solidFill>
                <a:schemeClr val="tx1">
                  <a:lumMod val="65000"/>
                  <a:lumOff val="35000"/>
                </a:schemeClr>
              </a:solidFill>
              <a:latin typeface="+mn-lt"/>
              <a:cs typeface="+mn-cs"/>
            </a:endParaRPr>
          </a:p>
          <a:p>
            <a:pPr algn="just" fontAlgn="auto">
              <a:spcBef>
                <a:spcPts val="0"/>
              </a:spcBef>
              <a:spcAft>
                <a:spcPts val="0"/>
              </a:spcAft>
              <a:defRPr/>
            </a:pPr>
            <a:r>
              <a:rPr lang="es-MX" dirty="0">
                <a:solidFill>
                  <a:schemeClr val="tx1">
                    <a:lumMod val="65000"/>
                    <a:lumOff val="35000"/>
                  </a:schemeClr>
                </a:solidFill>
                <a:latin typeface="+mn-lt"/>
                <a:cs typeface="+mn-cs"/>
              </a:rPr>
              <a:t>El objetivo de mejorar la condiciones de vida de la población es un reto compartido entre los tres ordenes de gobierno.</a:t>
            </a:r>
          </a:p>
          <a:p>
            <a:pPr algn="just" fontAlgn="auto">
              <a:spcBef>
                <a:spcPts val="0"/>
              </a:spcBef>
              <a:spcAft>
                <a:spcPts val="0"/>
              </a:spcAft>
              <a:defRPr/>
            </a:pPr>
            <a:endParaRPr lang="es-MX" dirty="0">
              <a:solidFill>
                <a:schemeClr val="tx1">
                  <a:lumMod val="65000"/>
                  <a:lumOff val="35000"/>
                </a:schemeClr>
              </a:solidFill>
              <a:latin typeface="+mn-lt"/>
              <a:cs typeface="+mn-cs"/>
            </a:endParaRPr>
          </a:p>
          <a:p>
            <a:pPr algn="just" fontAlgn="auto">
              <a:spcBef>
                <a:spcPts val="0"/>
              </a:spcBef>
              <a:spcAft>
                <a:spcPts val="0"/>
              </a:spcAft>
              <a:defRPr/>
            </a:pPr>
            <a:r>
              <a:rPr lang="es-MX" dirty="0">
                <a:solidFill>
                  <a:schemeClr val="tx1">
                    <a:lumMod val="65000"/>
                    <a:lumOff val="35000"/>
                  </a:schemeClr>
                </a:solidFill>
                <a:latin typeface="+mn-lt"/>
                <a:cs typeface="+mn-cs"/>
              </a:rPr>
              <a:t>Para ello el gobierno federal por medio de sus Secretarías y distintos organismos ha dirigido apoyos diversos a los municipios, entre los que se encuentran:</a:t>
            </a:r>
            <a:endParaRPr lang="es-MX" sz="2800" dirty="0">
              <a:solidFill>
                <a:schemeClr val="tx1">
                  <a:lumMod val="65000"/>
                  <a:lumOff val="35000"/>
                </a:schemeClr>
              </a:solidFill>
              <a:latin typeface="+mn-lt"/>
              <a:cs typeface="+mn-cs"/>
            </a:endParaRPr>
          </a:p>
        </p:txBody>
      </p:sp>
      <p:sp>
        <p:nvSpPr>
          <p:cNvPr id="3" name="2 CuadroTexto"/>
          <p:cNvSpPr txBox="1"/>
          <p:nvPr/>
        </p:nvSpPr>
        <p:spPr>
          <a:xfrm>
            <a:off x="3174454" y="4117975"/>
            <a:ext cx="2795091" cy="369888"/>
          </a:xfrm>
          <a:prstGeom prst="rect">
            <a:avLst/>
          </a:prstGeom>
          <a:noFill/>
          <a:ln w="28575">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wrap="square">
            <a:spAutoFit/>
          </a:bodyPr>
          <a:lstStyle/>
          <a:p>
            <a:pPr algn="ctr" fontAlgn="auto">
              <a:spcBef>
                <a:spcPts val="0"/>
              </a:spcBef>
              <a:spcAft>
                <a:spcPts val="0"/>
              </a:spcAft>
              <a:defRPr/>
            </a:pPr>
            <a:r>
              <a:rPr lang="es-MX" dirty="0">
                <a:solidFill>
                  <a:schemeClr val="tx1"/>
                </a:solidFill>
              </a:rPr>
              <a:t>Subsidios y Créditos </a:t>
            </a:r>
          </a:p>
        </p:txBody>
      </p:sp>
      <p:sp>
        <p:nvSpPr>
          <p:cNvPr id="14" name="13 CuadroTexto"/>
          <p:cNvSpPr txBox="1"/>
          <p:nvPr/>
        </p:nvSpPr>
        <p:spPr>
          <a:xfrm>
            <a:off x="3174455" y="4900239"/>
            <a:ext cx="2795090" cy="369888"/>
          </a:xfrm>
          <a:prstGeom prst="rect">
            <a:avLst/>
          </a:prstGeom>
          <a:noFill/>
          <a:ln w="28575">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wrap="square">
            <a:spAutoFit/>
          </a:bodyPr>
          <a:lstStyle/>
          <a:p>
            <a:pPr algn="ctr" fontAlgn="auto">
              <a:spcBef>
                <a:spcPts val="0"/>
              </a:spcBef>
              <a:spcAft>
                <a:spcPts val="0"/>
              </a:spcAft>
              <a:defRPr/>
            </a:pPr>
            <a:r>
              <a:rPr lang="es-MX" dirty="0">
                <a:solidFill>
                  <a:schemeClr val="tx1"/>
                </a:solidFill>
              </a:rPr>
              <a:t>Capacitación y Asesorías </a:t>
            </a:r>
          </a:p>
        </p:txBody>
      </p:sp>
      <p:sp>
        <p:nvSpPr>
          <p:cNvPr id="15" name="14 CuadroTexto"/>
          <p:cNvSpPr txBox="1"/>
          <p:nvPr/>
        </p:nvSpPr>
        <p:spPr>
          <a:xfrm>
            <a:off x="3188041" y="5661248"/>
            <a:ext cx="2795090" cy="369887"/>
          </a:xfrm>
          <a:prstGeom prst="rect">
            <a:avLst/>
          </a:prstGeom>
          <a:noFill/>
          <a:ln w="28575">
            <a:solidFill>
              <a:schemeClr val="tx1">
                <a:lumMod val="50000"/>
                <a:lumOff val="50000"/>
              </a:schemeClr>
            </a:solidFill>
          </a:ln>
          <a:effectLst/>
        </p:spPr>
        <p:style>
          <a:lnRef idx="1">
            <a:schemeClr val="dk1"/>
          </a:lnRef>
          <a:fillRef idx="2">
            <a:schemeClr val="dk1"/>
          </a:fillRef>
          <a:effectRef idx="1">
            <a:schemeClr val="dk1"/>
          </a:effectRef>
          <a:fontRef idx="minor">
            <a:schemeClr val="dk1"/>
          </a:fontRef>
        </p:style>
        <p:txBody>
          <a:bodyPr wrap="square">
            <a:spAutoFit/>
          </a:bodyPr>
          <a:lstStyle/>
          <a:p>
            <a:pPr algn="ctr" fontAlgn="auto">
              <a:spcBef>
                <a:spcPts val="0"/>
              </a:spcBef>
              <a:spcAft>
                <a:spcPts val="0"/>
              </a:spcAft>
              <a:defRPr/>
            </a:pPr>
            <a:r>
              <a:rPr lang="es-MX" dirty="0">
                <a:solidFill>
                  <a:schemeClr val="tx1"/>
                </a:solidFill>
              </a:rPr>
              <a:t>Publicaciones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885704465"/>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cxnSp>
        <p:nvCxnSpPr>
          <p:cNvPr id="8" name="7 Conector recto de flecha"/>
          <p:cNvCxnSpPr>
            <a:endCxn id="12" idx="1"/>
          </p:cNvCxnSpPr>
          <p:nvPr/>
        </p:nvCxnSpPr>
        <p:spPr>
          <a:xfrm>
            <a:off x="5693062" y="4941169"/>
            <a:ext cx="423336" cy="432047"/>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9" name="8 Rectángulo"/>
          <p:cNvSpPr/>
          <p:nvPr/>
        </p:nvSpPr>
        <p:spPr>
          <a:xfrm>
            <a:off x="5868044" y="1844675"/>
            <a:ext cx="2952428" cy="79223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s-MX" sz="1200" dirty="0" smtClean="0">
                <a:solidFill>
                  <a:srgbClr val="404040"/>
                </a:solidFill>
              </a:rPr>
              <a:t>Fomento </a:t>
            </a:r>
            <a:r>
              <a:rPr lang="es-MX" sz="1200" dirty="0">
                <a:solidFill>
                  <a:srgbClr val="404040"/>
                </a:solidFill>
              </a:rPr>
              <a:t>a la Urbanización Rural</a:t>
            </a:r>
          </a:p>
          <a:p>
            <a:pPr marL="171450" indent="-171450">
              <a:buFont typeface="Arial" panose="020B0604020202020204" pitchFamily="34" charset="0"/>
              <a:buChar char="•"/>
            </a:pPr>
            <a:r>
              <a:rPr lang="es-MX" sz="1200" dirty="0" smtClean="0">
                <a:solidFill>
                  <a:srgbClr val="404040"/>
                </a:solidFill>
              </a:rPr>
              <a:t>Hábitat</a:t>
            </a:r>
            <a:endParaRPr lang="es-MX" sz="1200" dirty="0">
              <a:solidFill>
                <a:srgbClr val="404040"/>
              </a:solidFill>
            </a:endParaRPr>
          </a:p>
          <a:p>
            <a:pPr marL="171450" indent="-171450">
              <a:buFont typeface="Arial" panose="020B0604020202020204" pitchFamily="34" charset="0"/>
              <a:buChar char="•"/>
            </a:pPr>
            <a:r>
              <a:rPr lang="es-MX" sz="1200" dirty="0" smtClean="0">
                <a:solidFill>
                  <a:srgbClr val="404040"/>
                </a:solidFill>
              </a:rPr>
              <a:t>Rescate </a:t>
            </a:r>
            <a:r>
              <a:rPr lang="es-MX" sz="1200" dirty="0">
                <a:solidFill>
                  <a:srgbClr val="404040"/>
                </a:solidFill>
              </a:rPr>
              <a:t>de Espacios Públicos</a:t>
            </a:r>
          </a:p>
        </p:txBody>
      </p:sp>
      <p:sp>
        <p:nvSpPr>
          <p:cNvPr id="13" name="12 Rectángulo"/>
          <p:cNvSpPr/>
          <p:nvPr/>
        </p:nvSpPr>
        <p:spPr>
          <a:xfrm>
            <a:off x="143519" y="2708920"/>
            <a:ext cx="2592388" cy="1440160"/>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Hábitat</a:t>
            </a:r>
            <a:endParaRPr lang="es-MX" sz="1200" dirty="0">
              <a:solidFill>
                <a:schemeClr val="tx1"/>
              </a:solidFill>
            </a:endParaRPr>
          </a:p>
          <a:p>
            <a:pPr marL="171450" indent="-171450" algn="r" fontAlgn="t">
              <a:buFont typeface="Arial" panose="020B0604020202020204" pitchFamily="34" charset="0"/>
              <a:buChar char="•"/>
            </a:pPr>
            <a:r>
              <a:rPr lang="es-MX" sz="1200" dirty="0" smtClean="0">
                <a:solidFill>
                  <a:schemeClr val="tx1"/>
                </a:solidFill>
              </a:rPr>
              <a:t>Apoyo </a:t>
            </a:r>
            <a:r>
              <a:rPr lang="es-MX" sz="1200" dirty="0">
                <a:solidFill>
                  <a:schemeClr val="tx1"/>
                </a:solidFill>
              </a:rPr>
              <a:t>a Jóvenes Emprendedores Agrarios</a:t>
            </a:r>
          </a:p>
        </p:txBody>
      </p:sp>
      <p:sp>
        <p:nvSpPr>
          <p:cNvPr id="14" name="13 Rectángulo"/>
          <p:cNvSpPr/>
          <p:nvPr/>
        </p:nvSpPr>
        <p:spPr>
          <a:xfrm>
            <a:off x="143519" y="4509120"/>
            <a:ext cx="2592388" cy="208823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Fomento </a:t>
            </a:r>
            <a:r>
              <a:rPr lang="es-MX" sz="1200" dirty="0">
                <a:solidFill>
                  <a:schemeClr val="tx1"/>
                </a:solidFill>
              </a:rPr>
              <a:t>a la Urbanización Rural</a:t>
            </a:r>
          </a:p>
          <a:p>
            <a:pPr marL="171450" indent="-171450" algn="r" fontAlgn="t">
              <a:buFont typeface="Arial" panose="020B0604020202020204" pitchFamily="34" charset="0"/>
              <a:buChar char="•"/>
            </a:pPr>
            <a:r>
              <a:rPr lang="es-MX" sz="1200" dirty="0" smtClean="0">
                <a:solidFill>
                  <a:schemeClr val="tx1"/>
                </a:solidFill>
              </a:rPr>
              <a:t>Hábitat</a:t>
            </a:r>
            <a:endParaRPr lang="es-MX" sz="1200" dirty="0">
              <a:solidFill>
                <a:schemeClr val="tx1"/>
              </a:solidFill>
            </a:endParaRPr>
          </a:p>
          <a:p>
            <a:pPr marL="171450" indent="-171450" algn="r" fontAlgn="t">
              <a:buFont typeface="Arial" panose="020B0604020202020204" pitchFamily="34" charset="0"/>
              <a:buChar char="•"/>
            </a:pPr>
            <a:r>
              <a:rPr lang="es-MX" sz="1200" dirty="0" smtClean="0">
                <a:solidFill>
                  <a:schemeClr val="tx1"/>
                </a:solidFill>
              </a:rPr>
              <a:t>Rescate </a:t>
            </a:r>
            <a:r>
              <a:rPr lang="es-MX" sz="1200" dirty="0">
                <a:solidFill>
                  <a:schemeClr val="tx1"/>
                </a:solidFill>
              </a:rPr>
              <a:t>de Espacios Públicos</a:t>
            </a:r>
          </a:p>
          <a:p>
            <a:pPr marL="171450" indent="-171450" algn="r" fontAlgn="t">
              <a:buFont typeface="Arial" panose="020B0604020202020204" pitchFamily="34" charset="0"/>
              <a:buChar char="•"/>
            </a:pPr>
            <a:r>
              <a:rPr lang="es-MX" sz="1200" dirty="0" smtClean="0">
                <a:solidFill>
                  <a:schemeClr val="tx1"/>
                </a:solidFill>
              </a:rPr>
              <a:t>Vivienda </a:t>
            </a:r>
            <a:r>
              <a:rPr lang="es-MX" sz="1200" dirty="0">
                <a:solidFill>
                  <a:schemeClr val="tx1"/>
                </a:solidFill>
              </a:rPr>
              <a:t>Digna</a:t>
            </a:r>
          </a:p>
          <a:p>
            <a:pPr marL="171450" indent="-171450" algn="r" fontAlgn="t">
              <a:buFont typeface="Arial" panose="020B0604020202020204" pitchFamily="34" charset="0"/>
              <a:buChar char="•"/>
            </a:pPr>
            <a:r>
              <a:rPr lang="es-MX" sz="1200" dirty="0" smtClean="0">
                <a:solidFill>
                  <a:schemeClr val="tx1"/>
                </a:solidFill>
              </a:rPr>
              <a:t>Vivienda </a:t>
            </a:r>
            <a:r>
              <a:rPr lang="es-MX" sz="1200" dirty="0">
                <a:solidFill>
                  <a:schemeClr val="tx1"/>
                </a:solidFill>
              </a:rPr>
              <a:t>Rural</a:t>
            </a:r>
          </a:p>
          <a:p>
            <a:pPr marL="171450" indent="-171450" algn="r" fontAlgn="t">
              <a:buFont typeface="Arial" panose="020B0604020202020204" pitchFamily="34" charset="0"/>
              <a:buChar char="•"/>
            </a:pPr>
            <a:r>
              <a:rPr lang="es-MX" sz="1200" dirty="0" smtClean="0">
                <a:solidFill>
                  <a:schemeClr val="tx1"/>
                </a:solidFill>
              </a:rPr>
              <a:t>Reordenamiento </a:t>
            </a:r>
            <a:r>
              <a:rPr lang="es-MX" sz="1200" dirty="0">
                <a:solidFill>
                  <a:schemeClr val="tx1"/>
                </a:solidFill>
              </a:rPr>
              <a:t>y Rescate de Unidades Habitacionales</a:t>
            </a:r>
          </a:p>
          <a:p>
            <a:pPr marL="171450" indent="-171450" algn="r" fontAlgn="t">
              <a:buFont typeface="Arial" panose="020B0604020202020204" pitchFamily="34" charset="0"/>
              <a:buChar char="•"/>
            </a:pPr>
            <a:r>
              <a:rPr lang="es-MX" sz="1200" dirty="0" smtClean="0">
                <a:solidFill>
                  <a:schemeClr val="tx1"/>
                </a:solidFill>
              </a:rPr>
              <a:t>Apoyo </a:t>
            </a:r>
            <a:r>
              <a:rPr lang="es-MX" sz="1200" dirty="0">
                <a:solidFill>
                  <a:schemeClr val="tx1"/>
                </a:solidFill>
              </a:rPr>
              <a:t>a Jóvenes Emprendedores Agrarios</a:t>
            </a:r>
          </a:p>
        </p:txBody>
      </p:sp>
      <p:cxnSp>
        <p:nvCxnSpPr>
          <p:cNvPr id="18" name="17 Conector recto de flecha"/>
          <p:cNvCxnSpPr>
            <a:endCxn id="13" idx="3"/>
          </p:cNvCxnSpPr>
          <p:nvPr/>
        </p:nvCxnSpPr>
        <p:spPr>
          <a:xfrm flipH="1" flipV="1">
            <a:off x="2735907" y="3429000"/>
            <a:ext cx="395436" cy="144016"/>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a:endCxn id="14" idx="3"/>
          </p:cNvCxnSpPr>
          <p:nvPr/>
        </p:nvCxnSpPr>
        <p:spPr>
          <a:xfrm flipH="1">
            <a:off x="2735907" y="4941168"/>
            <a:ext cx="755476" cy="612068"/>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flipV="1">
            <a:off x="5219575" y="2276872"/>
            <a:ext cx="648469" cy="432048"/>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6116398" y="4509120"/>
            <a:ext cx="3010630" cy="172819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s-MX" sz="1200" dirty="0" smtClean="0">
                <a:solidFill>
                  <a:srgbClr val="404040"/>
                </a:solidFill>
              </a:rPr>
              <a:t>Ordenamiento </a:t>
            </a:r>
          </a:p>
          <a:p>
            <a:pPr marL="171450" indent="-171450">
              <a:buFont typeface="Arial" panose="020B0604020202020204" pitchFamily="34" charset="0"/>
              <a:buChar char="•"/>
            </a:pPr>
            <a:r>
              <a:rPr lang="es-MX" sz="1200" dirty="0" smtClean="0">
                <a:solidFill>
                  <a:srgbClr val="404040"/>
                </a:solidFill>
              </a:rPr>
              <a:t>Hábitat</a:t>
            </a:r>
            <a:endParaRPr lang="es-MX" sz="1200" dirty="0">
              <a:solidFill>
                <a:srgbClr val="404040"/>
              </a:solidFill>
            </a:endParaRPr>
          </a:p>
          <a:p>
            <a:pPr marL="171450" indent="-171450">
              <a:buFont typeface="Arial" panose="020B0604020202020204" pitchFamily="34" charset="0"/>
              <a:buChar char="•"/>
            </a:pPr>
            <a:r>
              <a:rPr lang="es-MX" sz="1200" dirty="0" smtClean="0">
                <a:solidFill>
                  <a:srgbClr val="404040"/>
                </a:solidFill>
              </a:rPr>
              <a:t>Apoyo </a:t>
            </a:r>
            <a:r>
              <a:rPr lang="es-MX" sz="1200" dirty="0">
                <a:solidFill>
                  <a:srgbClr val="404040"/>
                </a:solidFill>
              </a:rPr>
              <a:t>a los Avecindados en Condiciones de Pobreza Patrimonial para </a:t>
            </a:r>
            <a:r>
              <a:rPr lang="es-MX" sz="1200" dirty="0" smtClean="0">
                <a:solidFill>
                  <a:srgbClr val="404040"/>
                </a:solidFill>
              </a:rPr>
              <a:t>Regularizar Asentamientos Humanos</a:t>
            </a:r>
            <a:endParaRPr lang="es-MX" sz="1200" dirty="0">
              <a:solidFill>
                <a:srgbClr val="404040"/>
              </a:solidFill>
            </a:endParaRPr>
          </a:p>
          <a:p>
            <a:pPr marL="171450" indent="-171450">
              <a:buFont typeface="Arial" panose="020B0604020202020204" pitchFamily="34" charset="0"/>
              <a:buChar char="•"/>
            </a:pPr>
            <a:r>
              <a:rPr lang="es-MX" sz="1200" dirty="0" smtClean="0">
                <a:solidFill>
                  <a:srgbClr val="404040"/>
                </a:solidFill>
              </a:rPr>
              <a:t>Prevención </a:t>
            </a:r>
            <a:r>
              <a:rPr lang="es-MX" sz="1200" dirty="0">
                <a:solidFill>
                  <a:srgbClr val="404040"/>
                </a:solidFill>
              </a:rPr>
              <a:t>de Riesgos en los Asentamientos Humanos</a:t>
            </a:r>
          </a:p>
          <a:p>
            <a:pPr marL="171450" indent="-171450">
              <a:buFont typeface="Arial" panose="020B0604020202020204" pitchFamily="34" charset="0"/>
              <a:buChar char="•"/>
            </a:pPr>
            <a:r>
              <a:rPr lang="es-MX" sz="1200" dirty="0" smtClean="0">
                <a:solidFill>
                  <a:srgbClr val="404040"/>
                </a:solidFill>
              </a:rPr>
              <a:t>Consolidación </a:t>
            </a:r>
            <a:r>
              <a:rPr lang="es-MX" sz="1200" dirty="0">
                <a:solidFill>
                  <a:srgbClr val="404040"/>
                </a:solidFill>
              </a:rPr>
              <a:t>de Reservas Urbanas</a:t>
            </a:r>
          </a:p>
        </p:txBody>
      </p:sp>
    </p:spTree>
    <p:extLst>
      <p:ext uri="{BB962C8B-B14F-4D97-AF65-F5344CB8AC3E}">
        <p14:creationId xmlns:p14="http://schemas.microsoft.com/office/powerpoint/2010/main" val="950972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p:cNvSpPr/>
          <p:nvPr/>
        </p:nvSpPr>
        <p:spPr>
          <a:xfrm>
            <a:off x="587374" y="4205312"/>
            <a:ext cx="8016875" cy="2032000"/>
          </a:xfrm>
          <a:prstGeom prst="rect">
            <a:avLst/>
          </a:prstGeom>
        </p:spPr>
        <p:txBody>
          <a:bodyPr wrap="square">
            <a:spAutoFit/>
          </a:bodyPr>
          <a:lstStyle/>
          <a:p>
            <a:pPr marL="285750" indent="-285750" algn="just" fontAlgn="auto">
              <a:spcBef>
                <a:spcPts val="0"/>
              </a:spcBef>
              <a:spcAft>
                <a:spcPts val="0"/>
              </a:spcAft>
              <a:buClr>
                <a:schemeClr val="accent2">
                  <a:lumMod val="75000"/>
                </a:schemeClr>
              </a:buClr>
              <a:buFont typeface="Wingdings" pitchFamily="2" charset="2"/>
              <a:buChar char="ü"/>
              <a:defRPr/>
            </a:pPr>
            <a:r>
              <a:rPr lang="es-MX" sz="1400" b="1" dirty="0">
                <a:solidFill>
                  <a:schemeClr val="tx1">
                    <a:lumMod val="85000"/>
                    <a:lumOff val="15000"/>
                  </a:schemeClr>
                </a:solidFill>
                <a:latin typeface="+mn-lt"/>
                <a:cs typeface="Calibri" pitchFamily="34" charset="0"/>
              </a:rPr>
              <a:t>Vertiente General</a:t>
            </a:r>
            <a:r>
              <a:rPr lang="es-MX" sz="1400" dirty="0">
                <a:solidFill>
                  <a:schemeClr val="tx1">
                    <a:lumMod val="85000"/>
                    <a:lumOff val="15000"/>
                  </a:schemeClr>
                </a:solidFill>
                <a:latin typeface="+mn-lt"/>
                <a:cs typeface="Calibri" pitchFamily="34" charset="0"/>
              </a:rPr>
              <a:t>. Comprende a Polígonos Hábitat  en ciudades de al menos </a:t>
            </a:r>
            <a:r>
              <a:rPr lang="es-MX" sz="1400" b="1" u="sng" dirty="0">
                <a:solidFill>
                  <a:schemeClr val="tx1">
                    <a:lumMod val="85000"/>
                    <a:lumOff val="15000"/>
                  </a:schemeClr>
                </a:solidFill>
                <a:latin typeface="+mn-lt"/>
                <a:cs typeface="Calibri" pitchFamily="34" charset="0"/>
              </a:rPr>
              <a:t>15 mil habitantes</a:t>
            </a:r>
            <a:r>
              <a:rPr lang="es-MX" sz="1400" dirty="0">
                <a:solidFill>
                  <a:schemeClr val="tx1">
                    <a:lumMod val="85000"/>
                    <a:lumOff val="15000"/>
                  </a:schemeClr>
                </a:solidFill>
                <a:latin typeface="+mn-lt"/>
                <a:cs typeface="Calibri" pitchFamily="34" charset="0"/>
              </a:rPr>
              <a:t>.</a:t>
            </a:r>
          </a:p>
          <a:p>
            <a:pPr marL="285750" indent="-285750" algn="just" fontAlgn="auto">
              <a:spcBef>
                <a:spcPts val="0"/>
              </a:spcBef>
              <a:spcAft>
                <a:spcPts val="0"/>
              </a:spcAft>
              <a:buClr>
                <a:schemeClr val="accent2">
                  <a:lumMod val="75000"/>
                </a:schemeClr>
              </a:buClr>
              <a:buFont typeface="Wingdings" pitchFamily="2" charset="2"/>
              <a:buChar char="ü"/>
              <a:defRPr/>
            </a:pPr>
            <a:r>
              <a:rPr lang="es-MX" sz="1400" b="1" dirty="0">
                <a:solidFill>
                  <a:schemeClr val="tx1">
                    <a:lumMod val="85000"/>
                    <a:lumOff val="15000"/>
                  </a:schemeClr>
                </a:solidFill>
                <a:latin typeface="+mn-lt"/>
                <a:cs typeface="Calibri" pitchFamily="34" charset="0"/>
              </a:rPr>
              <a:t>Vertiente Centros Históricos</a:t>
            </a:r>
            <a:r>
              <a:rPr lang="es-MX" sz="1400" dirty="0">
                <a:solidFill>
                  <a:schemeClr val="tx1">
                    <a:lumMod val="85000"/>
                    <a:lumOff val="15000"/>
                  </a:schemeClr>
                </a:solidFill>
                <a:latin typeface="+mn-lt"/>
                <a:cs typeface="Calibri" pitchFamily="34" charset="0"/>
              </a:rPr>
              <a:t>: Ciudades inscritas en  la Lista del Patrimonio Mundial de la UNESCO.</a:t>
            </a:r>
          </a:p>
          <a:p>
            <a:pPr marL="285750" indent="-285750" algn="just" fontAlgn="auto">
              <a:spcBef>
                <a:spcPts val="0"/>
              </a:spcBef>
              <a:spcAft>
                <a:spcPts val="0"/>
              </a:spcAft>
              <a:buClr>
                <a:schemeClr val="accent2">
                  <a:lumMod val="75000"/>
                </a:schemeClr>
              </a:buClr>
              <a:buFont typeface="Wingdings" pitchFamily="2" charset="2"/>
              <a:buChar char="ü"/>
              <a:defRPr/>
            </a:pPr>
            <a:r>
              <a:rPr lang="es-MX" sz="1400" b="1" dirty="0">
                <a:solidFill>
                  <a:schemeClr val="tx1">
                    <a:lumMod val="85000"/>
                    <a:lumOff val="15000"/>
                  </a:schemeClr>
                </a:solidFill>
                <a:latin typeface="+mn-lt"/>
                <a:cs typeface="Calibri" pitchFamily="34" charset="0"/>
              </a:rPr>
              <a:t>Vertiente Intervenciones Preventivas: </a:t>
            </a:r>
            <a:r>
              <a:rPr lang="es-MX" sz="1400" dirty="0" smtClean="0">
                <a:solidFill>
                  <a:schemeClr val="tx1">
                    <a:lumMod val="85000"/>
                    <a:lumOff val="15000"/>
                  </a:schemeClr>
                </a:solidFill>
                <a:latin typeface="+mn-lt"/>
                <a:cs typeface="+mn-cs"/>
              </a:rPr>
              <a:t>contribuye </a:t>
            </a:r>
            <a:r>
              <a:rPr lang="es-MX" sz="1400" dirty="0">
                <a:solidFill>
                  <a:schemeClr val="tx1">
                    <a:lumMod val="85000"/>
                    <a:lumOff val="15000"/>
                  </a:schemeClr>
                </a:solidFill>
                <a:latin typeface="+mn-lt"/>
                <a:cs typeface="+mn-cs"/>
              </a:rPr>
              <a:t>a disminuir la incidencia de la violencia en espacios territoriales definidos, por medio de intervenciones públicas que permitan recuperar la seguridad, elevar el bienestar común, promover la cultura de la paz, impulsar la participación ciudadana y fortalecer la cohesión social.</a:t>
            </a:r>
          </a:p>
          <a:p>
            <a:pPr marL="285750" indent="-285750" algn="just" fontAlgn="auto">
              <a:spcBef>
                <a:spcPts val="0"/>
              </a:spcBef>
              <a:spcAft>
                <a:spcPts val="0"/>
              </a:spcAft>
              <a:buClr>
                <a:schemeClr val="accent2">
                  <a:lumMod val="75000"/>
                </a:schemeClr>
              </a:buClr>
              <a:buFont typeface="Wingdings" pitchFamily="2" charset="2"/>
              <a:buChar char="ü"/>
              <a:defRPr/>
            </a:pPr>
            <a:endParaRPr lang="es-MX" sz="1400" dirty="0">
              <a:solidFill>
                <a:schemeClr val="tx1">
                  <a:lumMod val="85000"/>
                  <a:lumOff val="15000"/>
                </a:schemeClr>
              </a:solidFill>
              <a:latin typeface="+mn-lt"/>
              <a:cs typeface="Calibri" pitchFamily="34" charset="0"/>
            </a:endParaRPr>
          </a:p>
          <a:p>
            <a:pPr algn="just" fontAlgn="auto">
              <a:spcBef>
                <a:spcPts val="0"/>
              </a:spcBef>
              <a:spcAft>
                <a:spcPts val="0"/>
              </a:spcAft>
              <a:buClr>
                <a:schemeClr val="accent2">
                  <a:lumMod val="75000"/>
                </a:schemeClr>
              </a:buClr>
              <a:defRPr/>
            </a:pPr>
            <a:endParaRPr lang="es-MX" sz="1400" b="1" dirty="0">
              <a:solidFill>
                <a:schemeClr val="bg2">
                  <a:lumMod val="50000"/>
                </a:schemeClr>
              </a:solidFill>
              <a:cs typeface="Calibri" pitchFamily="34" charset="0"/>
            </a:endParaRPr>
          </a:p>
          <a:p>
            <a:pPr marL="285750" indent="-285750" algn="just" fontAlgn="auto">
              <a:spcBef>
                <a:spcPts val="0"/>
              </a:spcBef>
              <a:spcAft>
                <a:spcPts val="0"/>
              </a:spcAft>
              <a:buClr>
                <a:srgbClr val="0081C6"/>
              </a:buClr>
              <a:buFont typeface="Wingdings" pitchFamily="2" charset="2"/>
              <a:buChar char="ü"/>
              <a:defRPr/>
            </a:pPr>
            <a:endParaRPr lang="es-MX" sz="1400" b="1" dirty="0">
              <a:solidFill>
                <a:schemeClr val="bg2">
                  <a:lumMod val="50000"/>
                </a:schemeClr>
              </a:solidFill>
              <a:cs typeface="Calibri" pitchFamily="34" charset="0"/>
            </a:endParaRPr>
          </a:p>
        </p:txBody>
      </p:sp>
      <p:sp>
        <p:nvSpPr>
          <p:cNvPr id="3" name="2 CuadroTexto"/>
          <p:cNvSpPr txBox="1"/>
          <p:nvPr/>
        </p:nvSpPr>
        <p:spPr>
          <a:xfrm>
            <a:off x="539750" y="3554785"/>
            <a:ext cx="8064499" cy="522287"/>
          </a:xfrm>
          <a:prstGeom prst="rect">
            <a:avLst/>
          </a:prstGeom>
          <a:noFill/>
        </p:spPr>
        <p:txBody>
          <a:bodyPr wrap="square">
            <a:spAutoFit/>
          </a:bodyPr>
          <a:lstStyle/>
          <a:p>
            <a:pPr fontAlgn="auto">
              <a:spcBef>
                <a:spcPts val="0"/>
              </a:spcBef>
              <a:spcAft>
                <a:spcPts val="0"/>
              </a:spcAft>
              <a:defRPr/>
            </a:pPr>
            <a:r>
              <a:rPr lang="es-MX" sz="1400" dirty="0">
                <a:solidFill>
                  <a:schemeClr val="tx1">
                    <a:lumMod val="75000"/>
                    <a:lumOff val="25000"/>
                  </a:schemeClr>
                </a:solidFill>
                <a:latin typeface="+mn-lt"/>
                <a:cs typeface="+mn-cs"/>
              </a:rPr>
              <a:t>Contribuir a la superación de pobreza y mejoramiento de la calidad de vida de los habitantes de zonas urbano-marginadas ciudades de al menos 15 mil habitantes de todo el país .</a:t>
            </a:r>
          </a:p>
        </p:txBody>
      </p:sp>
      <p:graphicFrame>
        <p:nvGraphicFramePr>
          <p:cNvPr id="5" name="4 Tabla"/>
          <p:cNvGraphicFramePr>
            <a:graphicFrameLocks noGrp="1"/>
          </p:cNvGraphicFramePr>
          <p:nvPr>
            <p:extLst>
              <p:ext uri="{D42A27DB-BD31-4B8C-83A1-F6EECF244321}">
                <p14:modId xmlns:p14="http://schemas.microsoft.com/office/powerpoint/2010/main" val="848773833"/>
              </p:ext>
            </p:extLst>
          </p:nvPr>
        </p:nvGraphicFramePr>
        <p:xfrm>
          <a:off x="1403648" y="1541487"/>
          <a:ext cx="6265863" cy="808038"/>
        </p:xfrm>
        <a:graphic>
          <a:graphicData uri="http://schemas.openxmlformats.org/drawingml/2006/table">
            <a:tbl>
              <a:tblPr firstRow="1" firstCol="1" bandRow="1">
                <a:tableStyleId>{5C22544A-7EE6-4342-B048-85BDC9FD1C3A}</a:tableStyleId>
              </a:tblPr>
              <a:tblGrid>
                <a:gridCol w="1314517"/>
                <a:gridCol w="1710777"/>
                <a:gridCol w="1619967"/>
                <a:gridCol w="1620602"/>
              </a:tblGrid>
              <a:tr h="808038">
                <a:tc>
                  <a:txBody>
                    <a:bodyPr/>
                    <a:lstStyle/>
                    <a:p>
                      <a:pPr algn="ctr">
                        <a:lnSpc>
                          <a:spcPct val="115000"/>
                        </a:lnSpc>
                        <a:spcAft>
                          <a:spcPts val="0"/>
                        </a:spcAft>
                      </a:pPr>
                      <a:r>
                        <a:rPr lang="es-MX" sz="1000" dirty="0">
                          <a:solidFill>
                            <a:schemeClr val="tx1">
                              <a:lumMod val="65000"/>
                              <a:lumOff val="35000"/>
                            </a:schemeClr>
                          </a:solidFill>
                          <a:effectLst/>
                        </a:rPr>
                        <a:t>INDIRECTO</a:t>
                      </a:r>
                      <a:endParaRPr lang="es-MX" sz="10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TIENE QUE APROBAR</a:t>
                      </a:r>
                      <a:endParaRPr lang="es-MX" sz="10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CON RECURSOS COMPLEMENTARIOS</a:t>
                      </a:r>
                      <a:endParaRPr lang="es-MX" sz="10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VENTANILLAS DEL 12 DE ENERO AL 31 DE MARZO</a:t>
                      </a:r>
                      <a:endParaRPr lang="es-MX" sz="1000" dirty="0">
                        <a:solidFill>
                          <a:schemeClr val="tx1">
                            <a:lumMod val="65000"/>
                            <a:lumOff val="35000"/>
                          </a:schemeClr>
                        </a:solidFill>
                        <a:effectLst/>
                        <a:latin typeface="Calibri"/>
                        <a:ea typeface="Calibri"/>
                        <a:cs typeface="Times New Roman"/>
                      </a:endParaRPr>
                    </a:p>
                  </a:txBody>
                  <a:tcPr marL="68583" marR="68583" marT="0" marB="0" anchor="ctr">
                    <a:noFill/>
                  </a:tcPr>
                </a:tc>
              </a:tr>
            </a:tbl>
          </a:graphicData>
        </a:graphic>
      </p:graphicFrame>
      <p:sp>
        <p:nvSpPr>
          <p:cNvPr id="74768" name="6 Rectángulo redondeado"/>
          <p:cNvSpPr>
            <a:spLocks noChangeArrowheads="1"/>
          </p:cNvSpPr>
          <p:nvPr/>
        </p:nvSpPr>
        <p:spPr bwMode="auto">
          <a:xfrm>
            <a:off x="1359173" y="1628800"/>
            <a:ext cx="6453187" cy="609600"/>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74769" name="Rectángulo redondeado 30"/>
          <p:cNvSpPr>
            <a:spLocks noChangeArrowheads="1"/>
          </p:cNvSpPr>
          <p:nvPr/>
        </p:nvSpPr>
        <p:spPr bwMode="auto">
          <a:xfrm>
            <a:off x="2987824" y="2492896"/>
            <a:ext cx="4968875" cy="590550"/>
          </a:xfrm>
          <a:prstGeom prst="roundRect">
            <a:avLst>
              <a:gd name="adj" fmla="val 21704"/>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400" dirty="0">
                <a:solidFill>
                  <a:srgbClr val="000000"/>
                </a:solidFill>
                <a:latin typeface="+mj-lt"/>
                <a:ea typeface="Times New Roman" pitchFamily="18" charset="0"/>
              </a:rPr>
              <a:t>Tipo de participación del municipio: Ejecutor</a:t>
            </a:r>
            <a:endParaRPr lang="es-MX" altLang="es-MX" sz="1050" dirty="0">
              <a:latin typeface="+mj-lt"/>
              <a:ea typeface="Times New Roman" pitchFamily="18" charset="0"/>
            </a:endParaRPr>
          </a:p>
          <a:p>
            <a:pPr algn="ctr">
              <a:spcBef>
                <a:spcPct val="0"/>
              </a:spcBef>
              <a:buFontTx/>
              <a:buNone/>
            </a:pPr>
            <a:r>
              <a:rPr lang="es-MX" altLang="es-MX" sz="1100" dirty="0">
                <a:solidFill>
                  <a:srgbClr val="000000"/>
                </a:solidFill>
                <a:latin typeface="+mj-lt"/>
                <a:ea typeface="Times New Roman" pitchFamily="18" charset="0"/>
              </a:rPr>
              <a:t>Podrán proponer nuevas Zonas de Intervención Preventiva.</a:t>
            </a:r>
            <a:endParaRPr lang="es-MX" altLang="es-MX" sz="2400" dirty="0">
              <a:latin typeface="+mj-lt"/>
              <a:ea typeface="Times New Roman" pitchFamily="18" charset="0"/>
            </a:endParaRPr>
          </a:p>
        </p:txBody>
      </p:sp>
      <p:sp>
        <p:nvSpPr>
          <p:cNvPr id="74770" name="Rectangle 3"/>
          <p:cNvSpPr>
            <a:spLocks noChangeArrowheads="1"/>
          </p:cNvSpPr>
          <p:nvPr/>
        </p:nvSpPr>
        <p:spPr bwMode="auto">
          <a:xfrm>
            <a:off x="539750" y="1053897"/>
            <a:ext cx="80645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2400" b="1" dirty="0">
                <a:solidFill>
                  <a:srgbClr val="00521E"/>
                </a:solidFill>
                <a:latin typeface="+mj-lt"/>
                <a:ea typeface="Calibri" pitchFamily="34" charset="0"/>
              </a:rPr>
              <a:t>PROGRAMA </a:t>
            </a:r>
            <a:r>
              <a:rPr lang="es-MX" altLang="es-MX" sz="2400" b="1" dirty="0" smtClean="0">
                <a:solidFill>
                  <a:srgbClr val="00521E"/>
                </a:solidFill>
                <a:latin typeface="+mj-lt"/>
                <a:ea typeface="Calibri" pitchFamily="34" charset="0"/>
              </a:rPr>
              <a:t>HÁBITAT</a:t>
            </a:r>
            <a:endParaRPr lang="es-MX" altLang="es-MX" sz="1200" b="1" dirty="0">
              <a:latin typeface="+mj-lt"/>
              <a:ea typeface="Calibri" pitchFamily="34" charset="0"/>
            </a:endParaRPr>
          </a:p>
        </p:txBody>
      </p:sp>
      <p:sp>
        <p:nvSpPr>
          <p:cNvPr id="74772" name="Rectangle 6"/>
          <p:cNvSpPr>
            <a:spLocks noChangeArrowheads="1"/>
          </p:cNvSpPr>
          <p:nvPr/>
        </p:nvSpPr>
        <p:spPr bwMode="auto">
          <a:xfrm>
            <a:off x="1439863" y="4487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s-MX" altLang="es-MX" sz="1100">
              <a:latin typeface="Arial" charset="0"/>
              <a:ea typeface="Calibri" pitchFamily="34" charset="0"/>
              <a:cs typeface="Times New Roman" pitchFamily="18" charset="0"/>
            </a:endParaRPr>
          </a:p>
          <a:p>
            <a:pPr algn="ctr">
              <a:spcBef>
                <a:spcPct val="0"/>
              </a:spcBef>
              <a:buFontTx/>
              <a:buNone/>
            </a:pPr>
            <a:r>
              <a:rPr lang="es-MX" altLang="es-MX" sz="1100">
                <a:latin typeface="Arial" charset="0"/>
                <a:ea typeface="Calibri" pitchFamily="34" charset="0"/>
                <a:cs typeface="Times New Roman" pitchFamily="18" charset="0"/>
              </a:rPr>
              <a:t/>
            </a:r>
            <a:br>
              <a:rPr lang="es-MX" altLang="es-MX" sz="1100">
                <a:latin typeface="Arial" charset="0"/>
                <a:ea typeface="Calibri" pitchFamily="34" charset="0"/>
                <a:cs typeface="Times New Roman" pitchFamily="18" charset="0"/>
              </a:rPr>
            </a:br>
            <a:endParaRPr lang="es-MX" altLang="es-MX" sz="1800">
              <a:latin typeface="Arial" charset="0"/>
              <a:ea typeface="Calibri" pitchFamily="34" charset="0"/>
            </a:endParaRPr>
          </a:p>
        </p:txBody>
      </p:sp>
      <p:sp>
        <p:nvSpPr>
          <p:cNvPr id="9" name="8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Rectángulo"/>
          <p:cNvSpPr/>
          <p:nvPr/>
        </p:nvSpPr>
        <p:spPr>
          <a:xfrm>
            <a:off x="539750" y="1844824"/>
            <a:ext cx="8064500" cy="4739759"/>
          </a:xfrm>
          <a:prstGeom prst="rect">
            <a:avLst/>
          </a:prstGeom>
        </p:spPr>
        <p:txBody>
          <a:bodyPr wrap="square">
            <a:spAutoFit/>
          </a:bodyPr>
          <a:lstStyle/>
          <a:p>
            <a:pPr algn="just" fontAlgn="auto">
              <a:spcBef>
                <a:spcPts val="0"/>
              </a:spcBef>
              <a:spcAft>
                <a:spcPts val="1200"/>
              </a:spcAft>
              <a:buClr>
                <a:srgbClr val="00B050"/>
              </a:buClr>
              <a:defRPr/>
            </a:pPr>
            <a:r>
              <a:rPr lang="es-ES" sz="1600" b="1" dirty="0" smtClean="0">
                <a:solidFill>
                  <a:schemeClr val="tx1">
                    <a:lumMod val="65000"/>
                    <a:lumOff val="35000"/>
                  </a:schemeClr>
                </a:solidFill>
                <a:latin typeface="+mn-lt"/>
                <a:cs typeface="+mn-cs"/>
              </a:rPr>
              <a:t>Modalidades</a:t>
            </a:r>
          </a:p>
          <a:p>
            <a:pPr marL="400050" indent="-400050" algn="just" fontAlgn="auto">
              <a:spcBef>
                <a:spcPts val="0"/>
              </a:spcBef>
              <a:spcAft>
                <a:spcPts val="1200"/>
              </a:spcAft>
              <a:buClr>
                <a:srgbClr val="00B050"/>
              </a:buClr>
              <a:buFont typeface="+mj-lt"/>
              <a:buAutoNum type="romanUcPeriod"/>
              <a:defRPr/>
            </a:pPr>
            <a:r>
              <a:rPr lang="es-ES" sz="1600" dirty="0" smtClean="0">
                <a:solidFill>
                  <a:schemeClr val="tx1">
                    <a:lumMod val="65000"/>
                    <a:lumOff val="35000"/>
                  </a:schemeClr>
                </a:solidFill>
                <a:latin typeface="+mn-lt"/>
                <a:cs typeface="+mn-cs"/>
              </a:rPr>
              <a:t>Mejoramiento </a:t>
            </a:r>
            <a:r>
              <a:rPr lang="es-ES" sz="1600" dirty="0">
                <a:solidFill>
                  <a:schemeClr val="tx1">
                    <a:lumMod val="65000"/>
                    <a:lumOff val="35000"/>
                  </a:schemeClr>
                </a:solidFill>
                <a:latin typeface="+mn-lt"/>
                <a:cs typeface="+mn-cs"/>
              </a:rPr>
              <a:t>del Entorno Urbano, apoya obras para introducción o mejoramiento de infraestructura urbana básica y complementaria, vialidades integrales que mejoren la accesibilidad con el resto de la ciudad, Centros de Desarrollo Comunitario, calles integrales las cuales elevan la percepción de seguridad y la  prevención situacional de la violencia incorporando aspectos como alumbrado público, senderos peatonales y vigilancia natural; protección, conservación y revitalización de centros históricos inscritos en la Lista del Patrimonio Mundial de la UNESCO,</a:t>
            </a:r>
            <a:r>
              <a:rPr lang="es-MX" sz="1600" dirty="0">
                <a:solidFill>
                  <a:schemeClr val="tx1">
                    <a:lumMod val="65000"/>
                    <a:lumOff val="35000"/>
                  </a:schemeClr>
                </a:solidFill>
                <a:latin typeface="+mn-lt"/>
                <a:cs typeface="+mn-cs"/>
              </a:rPr>
              <a:t> además de aquellos que estén en proceso de revisión ante el Comité de Patrimonio Mundial.</a:t>
            </a:r>
          </a:p>
          <a:p>
            <a:pPr marL="400050" indent="-400050" algn="just" fontAlgn="auto">
              <a:spcBef>
                <a:spcPts val="0"/>
              </a:spcBef>
              <a:spcAft>
                <a:spcPts val="1200"/>
              </a:spcAft>
              <a:buClr>
                <a:srgbClr val="00B050"/>
              </a:buClr>
              <a:buFont typeface="+mj-lt"/>
              <a:buAutoNum type="romanUcPeriod"/>
              <a:defRPr/>
            </a:pPr>
            <a:r>
              <a:rPr lang="es-ES" sz="1600" dirty="0">
                <a:solidFill>
                  <a:schemeClr val="tx1">
                    <a:lumMod val="65000"/>
                    <a:lumOff val="35000"/>
                  </a:schemeClr>
                </a:solidFill>
                <a:latin typeface="+mn-lt"/>
                <a:cs typeface="+mn-cs"/>
              </a:rPr>
              <a:t>Desarrollo Social y Comunitario, apoya proyectos sociales que atiendan la integridad del individuo y la comunidad, el desarrollo de habilidades para el trabajo, la promoción de la equidad de género, la organización y participación comunitaria, y prevención social de la violencia.</a:t>
            </a:r>
            <a:endParaRPr lang="es-MX" sz="1600" dirty="0">
              <a:solidFill>
                <a:schemeClr val="tx1">
                  <a:lumMod val="65000"/>
                  <a:lumOff val="35000"/>
                </a:schemeClr>
              </a:solidFill>
              <a:latin typeface="+mn-lt"/>
              <a:cs typeface="+mn-cs"/>
            </a:endParaRPr>
          </a:p>
          <a:p>
            <a:pPr marL="400050" indent="-400050" algn="just" fontAlgn="auto">
              <a:spcBef>
                <a:spcPts val="0"/>
              </a:spcBef>
              <a:spcAft>
                <a:spcPts val="1200"/>
              </a:spcAft>
              <a:buClr>
                <a:srgbClr val="00B050"/>
              </a:buClr>
              <a:buFont typeface="+mj-lt"/>
              <a:buAutoNum type="romanUcPeriod"/>
              <a:defRPr/>
            </a:pPr>
            <a:r>
              <a:rPr lang="es-ES" sz="1600" dirty="0">
                <a:solidFill>
                  <a:schemeClr val="tx1">
                    <a:lumMod val="65000"/>
                    <a:lumOff val="35000"/>
                  </a:schemeClr>
                </a:solidFill>
                <a:latin typeface="+mn-lt"/>
                <a:cs typeface="+mn-cs"/>
              </a:rPr>
              <a:t>Promoción del Desarrollo Urbano, apoya acciones para la actualización de diagnósticos comunitarios y participativos, estudios y proyectos para las zonas de actuación del Programa y estudios hidrológicos para la factibilidad y propuesta de sistemas de drenaje pluvial y planes de manejo. </a:t>
            </a:r>
            <a:endParaRPr lang="es-MX" sz="1600" dirty="0">
              <a:solidFill>
                <a:schemeClr val="tx1">
                  <a:lumMod val="65000"/>
                  <a:lumOff val="35000"/>
                </a:schemeClr>
              </a:solidFill>
              <a:latin typeface="+mn-lt"/>
              <a:cs typeface="+mn-cs"/>
            </a:endParaRPr>
          </a:p>
        </p:txBody>
      </p:sp>
      <p:sp>
        <p:nvSpPr>
          <p:cNvPr id="3" name="2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0 Rectángulo"/>
          <p:cNvSpPr/>
          <p:nvPr/>
        </p:nvSpPr>
        <p:spPr>
          <a:xfrm>
            <a:off x="755650" y="3273003"/>
            <a:ext cx="7848600" cy="3108325"/>
          </a:xfrm>
          <a:prstGeom prst="rect">
            <a:avLst/>
          </a:prstGeom>
        </p:spPr>
        <p:txBody>
          <a:bodyPr wrap="square">
            <a:spAutoFit/>
          </a:bodyPr>
          <a:lstStyle/>
          <a:p>
            <a:pPr algn="just" fontAlgn="auto">
              <a:spcBef>
                <a:spcPts val="0"/>
              </a:spcBef>
              <a:spcAft>
                <a:spcPts val="0"/>
              </a:spcAft>
              <a:defRPr/>
            </a:pPr>
            <a:r>
              <a:rPr lang="es-MX" sz="1400" b="1" dirty="0">
                <a:solidFill>
                  <a:schemeClr val="tx1">
                    <a:lumMod val="65000"/>
                    <a:lumOff val="35000"/>
                  </a:schemeClr>
                </a:solidFill>
                <a:latin typeface="+mn-lt"/>
                <a:cs typeface="+mn-cs"/>
              </a:rPr>
              <a:t>OBJETIVO </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ES" sz="1400" dirty="0">
                <a:solidFill>
                  <a:schemeClr val="tx1">
                    <a:lumMod val="65000"/>
                    <a:lumOff val="35000"/>
                  </a:schemeClr>
                </a:solidFill>
                <a:latin typeface="+mn-lt"/>
                <a:cs typeface="+mn-cs"/>
              </a:rPr>
              <a:t>Rescatar espacios públicos con deterioro, abandono o inseguridad en las localidades urbanas integradas físicamente a las zonas metropolitanas y ciudades, para el uso y disfrute de la comunidad, y, con ello incidir en la prevención social del delito y la violencia, así como al fomento de la movilidad urbana sustentable, el fortalecimiento del tejido y la cohesión social.</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COBERTURA</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dirty="0">
                <a:solidFill>
                  <a:schemeClr val="tx1">
                    <a:lumMod val="65000"/>
                    <a:lumOff val="35000"/>
                  </a:schemeClr>
                </a:solidFill>
                <a:latin typeface="+mn-lt"/>
                <a:cs typeface="+mn-cs"/>
              </a:rPr>
              <a:t>Aplica a nivel nacional y su universo potencial está conformado por las localidades urbanas integradas físicamente a las zonas metropolitanas y ciudades del Sistema Urbano Nacional (SUN), a excepción de los municipios identificados en la Cruzada Nacional Contra el Hambre y de aquellos que forman parte del Programa Nacional de Prevención Social de la Violencia y la Delincuencia, en donde se podrán llevar a cabo acciones indistintamente de la población de la localidad.</a:t>
            </a:r>
            <a:endParaRPr lang="es-MX" sz="1400" b="1" dirty="0">
              <a:solidFill>
                <a:schemeClr val="tx1">
                  <a:lumMod val="65000"/>
                  <a:lumOff val="35000"/>
                </a:schemeClr>
              </a:solidFill>
              <a:latin typeface="+mn-lt"/>
              <a:cs typeface="Calibri" pitchFamily="34" charset="0"/>
            </a:endParaRPr>
          </a:p>
        </p:txBody>
      </p:sp>
      <p:sp>
        <p:nvSpPr>
          <p:cNvPr id="7" name="7 Rectángulo"/>
          <p:cNvSpPr/>
          <p:nvPr/>
        </p:nvSpPr>
        <p:spPr>
          <a:xfrm>
            <a:off x="468313" y="2934866"/>
            <a:ext cx="7816850" cy="338137"/>
          </a:xfrm>
          <a:prstGeom prst="rect">
            <a:avLst/>
          </a:prstGeom>
        </p:spPr>
        <p:txBody>
          <a:bodyPr>
            <a:spAutoFit/>
          </a:bodyPr>
          <a:lstStyle/>
          <a:p>
            <a:pPr algn="just" fontAlgn="auto">
              <a:spcBef>
                <a:spcPts val="0"/>
              </a:spcBef>
              <a:spcAft>
                <a:spcPts val="0"/>
              </a:spcAft>
              <a:buClr>
                <a:srgbClr val="C00000"/>
              </a:buClr>
              <a:defRPr/>
            </a:pPr>
            <a:endParaRPr lang="es-ES" sz="1600" dirty="0">
              <a:solidFill>
                <a:schemeClr val="tx1">
                  <a:lumMod val="75000"/>
                  <a:lumOff val="25000"/>
                </a:schemeClr>
              </a:solidFill>
              <a:latin typeface="+mn-lt"/>
              <a:cs typeface="+mn-cs"/>
            </a:endParaRPr>
          </a:p>
        </p:txBody>
      </p:sp>
      <p:graphicFrame>
        <p:nvGraphicFramePr>
          <p:cNvPr id="3" name="2 Tabla"/>
          <p:cNvGraphicFramePr>
            <a:graphicFrameLocks noGrp="1"/>
          </p:cNvGraphicFramePr>
          <p:nvPr>
            <p:extLst>
              <p:ext uri="{D42A27DB-BD31-4B8C-83A1-F6EECF244321}">
                <p14:modId xmlns:p14="http://schemas.microsoft.com/office/powerpoint/2010/main" val="2919732340"/>
              </p:ext>
            </p:extLst>
          </p:nvPr>
        </p:nvGraphicFramePr>
        <p:xfrm>
          <a:off x="1452835" y="1610891"/>
          <a:ext cx="6265863" cy="628650"/>
        </p:xfrm>
        <a:graphic>
          <a:graphicData uri="http://schemas.openxmlformats.org/drawingml/2006/table">
            <a:tbl>
              <a:tblPr firstRow="1" firstCol="1" bandRow="1">
                <a:tableStyleId>{5C22544A-7EE6-4342-B048-85BDC9FD1C3A}</a:tableStyleId>
              </a:tblPr>
              <a:tblGrid>
                <a:gridCol w="1404691"/>
                <a:gridCol w="1710142"/>
                <a:gridCol w="1611077"/>
                <a:gridCol w="1539953"/>
              </a:tblGrid>
              <a:tr h="628650">
                <a:tc>
                  <a:txBody>
                    <a:bodyPr/>
                    <a:lstStyle/>
                    <a:p>
                      <a:pPr algn="ctr">
                        <a:lnSpc>
                          <a:spcPct val="115000"/>
                        </a:lnSpc>
                        <a:spcAft>
                          <a:spcPts val="0"/>
                        </a:spcAft>
                      </a:pPr>
                      <a:r>
                        <a:rPr lang="es-MX" sz="1000" dirty="0">
                          <a:solidFill>
                            <a:schemeClr val="tx1">
                              <a:lumMod val="65000"/>
                              <a:lumOff val="35000"/>
                            </a:schemeClr>
                          </a:solidFill>
                          <a:effectLst/>
                        </a:rPr>
                        <a:t>INDIRECTO</a:t>
                      </a:r>
                      <a:endParaRPr lang="es-MX" sz="11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CON RECURSOS COMPLEMENTARIOS</a:t>
                      </a:r>
                      <a:endParaRPr lang="es-MX" sz="1100" dirty="0">
                        <a:solidFill>
                          <a:schemeClr val="tx1">
                            <a:lumMod val="65000"/>
                            <a:lumOff val="35000"/>
                          </a:schemeClr>
                        </a:solidFill>
                        <a:effectLst/>
                        <a:latin typeface="Calibri"/>
                        <a:ea typeface="Calibri"/>
                        <a:cs typeface="Times New Roman"/>
                      </a:endParaRPr>
                    </a:p>
                  </a:txBody>
                  <a:tcPr marL="68583" marR="68583"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VENTANILLAS HASTA EL 13 DE MARZO</a:t>
                      </a:r>
                      <a:endParaRPr lang="es-MX" sz="1100" dirty="0">
                        <a:solidFill>
                          <a:schemeClr val="tx1">
                            <a:lumMod val="65000"/>
                            <a:lumOff val="35000"/>
                          </a:schemeClr>
                        </a:solidFill>
                        <a:effectLst/>
                        <a:latin typeface="Calibri"/>
                        <a:ea typeface="Calibri"/>
                        <a:cs typeface="Times New Roman"/>
                      </a:endParaRPr>
                    </a:p>
                  </a:txBody>
                  <a:tcPr marL="68583" marR="68583" marT="0" marB="0" anchor="ctr">
                    <a:noFill/>
                  </a:tcPr>
                </a:tc>
              </a:tr>
            </a:tbl>
          </a:graphicData>
        </a:graphic>
      </p:graphicFrame>
      <p:sp>
        <p:nvSpPr>
          <p:cNvPr id="76816" name="7 Rectángulo redondeado"/>
          <p:cNvSpPr>
            <a:spLocks noChangeArrowheads="1"/>
          </p:cNvSpPr>
          <p:nvPr/>
        </p:nvSpPr>
        <p:spPr bwMode="auto">
          <a:xfrm>
            <a:off x="1359172" y="1579141"/>
            <a:ext cx="6453188" cy="647700"/>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76817" name="Rectángulo redondeado 29"/>
          <p:cNvSpPr>
            <a:spLocks noChangeArrowheads="1"/>
          </p:cNvSpPr>
          <p:nvPr/>
        </p:nvSpPr>
        <p:spPr bwMode="auto">
          <a:xfrm>
            <a:off x="2915816" y="2276872"/>
            <a:ext cx="4968875" cy="590550"/>
          </a:xfrm>
          <a:prstGeom prst="roundRect">
            <a:avLst>
              <a:gd name="adj" fmla="val 21704"/>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200" dirty="0">
                <a:solidFill>
                  <a:srgbClr val="000000"/>
                </a:solidFill>
                <a:latin typeface="+mj-lt"/>
                <a:ea typeface="Times New Roman" pitchFamily="18" charset="0"/>
              </a:rPr>
              <a:t>Tipo de participación del municipio: Ejecutor</a:t>
            </a:r>
            <a:endParaRPr lang="es-MX" altLang="es-MX" sz="1000" dirty="0">
              <a:latin typeface="+mj-lt"/>
              <a:ea typeface="Times New Roman" pitchFamily="18" charset="0"/>
            </a:endParaRPr>
          </a:p>
          <a:p>
            <a:pPr algn="just">
              <a:spcBef>
                <a:spcPct val="0"/>
              </a:spcBef>
              <a:buFontTx/>
              <a:buNone/>
            </a:pPr>
            <a:r>
              <a:rPr lang="es-MX" altLang="es-MX" sz="1050" dirty="0">
                <a:solidFill>
                  <a:srgbClr val="000000"/>
                </a:solidFill>
                <a:latin typeface="+mj-lt"/>
                <a:ea typeface="Times New Roman" pitchFamily="18" charset="0"/>
              </a:rPr>
              <a:t>Será ejecutor para las acciones comprendidas en la modalidad de Mejoramiento Físico.</a:t>
            </a:r>
            <a:endParaRPr lang="es-MX" altLang="es-MX" sz="2000" dirty="0">
              <a:latin typeface="+mj-lt"/>
              <a:ea typeface="Times New Roman" pitchFamily="18" charset="0"/>
            </a:endParaRPr>
          </a:p>
        </p:txBody>
      </p:sp>
      <p:sp>
        <p:nvSpPr>
          <p:cNvPr id="76818" name="Rectangle 3"/>
          <p:cNvSpPr>
            <a:spLocks noChangeArrowheads="1"/>
          </p:cNvSpPr>
          <p:nvPr/>
        </p:nvSpPr>
        <p:spPr bwMode="auto">
          <a:xfrm>
            <a:off x="539750" y="1050281"/>
            <a:ext cx="80645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2400" b="1" dirty="0">
                <a:solidFill>
                  <a:srgbClr val="00521E"/>
                </a:solidFill>
                <a:latin typeface="+mj-lt"/>
                <a:ea typeface="Calibri" pitchFamily="34" charset="0"/>
              </a:rPr>
              <a:t>PROGRAMA RESCATE DE ESPACIOS </a:t>
            </a:r>
            <a:r>
              <a:rPr lang="es-MX" altLang="es-MX" sz="2400" b="1" dirty="0" smtClean="0">
                <a:solidFill>
                  <a:srgbClr val="00521E"/>
                </a:solidFill>
                <a:latin typeface="+mj-lt"/>
                <a:ea typeface="Calibri" pitchFamily="34" charset="0"/>
              </a:rPr>
              <a:t>PÚBLICOS</a:t>
            </a:r>
            <a:endParaRPr lang="es-MX" altLang="es-MX" sz="1200" dirty="0">
              <a:latin typeface="+mj-lt"/>
              <a:ea typeface="Calibri" pitchFamily="34" charset="0"/>
            </a:endParaRPr>
          </a:p>
        </p:txBody>
      </p:sp>
      <p:sp>
        <p:nvSpPr>
          <p:cNvPr id="76820" name="Rectangle 6"/>
          <p:cNvSpPr>
            <a:spLocks noChangeArrowheads="1"/>
          </p:cNvSpPr>
          <p:nvPr/>
        </p:nvSpPr>
        <p:spPr bwMode="auto">
          <a:xfrm>
            <a:off x="1439863" y="4462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endParaRPr lang="es-MX" altLang="es-MX" sz="1100">
              <a:latin typeface="Arial" charset="0"/>
              <a:ea typeface="Calibri" pitchFamily="34" charset="0"/>
              <a:cs typeface="Times New Roman" pitchFamily="18" charset="0"/>
            </a:endParaRPr>
          </a:p>
          <a:p>
            <a:pPr algn="ctr">
              <a:spcBef>
                <a:spcPct val="0"/>
              </a:spcBef>
              <a:buFontTx/>
              <a:buNone/>
            </a:pPr>
            <a:r>
              <a:rPr lang="es-MX" altLang="es-MX" sz="1100">
                <a:latin typeface="Arial" charset="0"/>
                <a:ea typeface="Calibri" pitchFamily="34" charset="0"/>
                <a:cs typeface="Times New Roman" pitchFamily="18" charset="0"/>
              </a:rPr>
              <a:t/>
            </a:r>
            <a:br>
              <a:rPr lang="es-MX" altLang="es-MX" sz="1100">
                <a:latin typeface="Arial" charset="0"/>
                <a:ea typeface="Calibri" pitchFamily="34" charset="0"/>
                <a:cs typeface="Times New Roman" pitchFamily="18" charset="0"/>
              </a:rPr>
            </a:br>
            <a:endParaRPr lang="es-MX" altLang="es-MX" sz="1800">
              <a:latin typeface="Arial" charset="0"/>
              <a:ea typeface="Calibri" pitchFamily="34" charset="0"/>
            </a:endParaRPr>
          </a:p>
        </p:txBody>
      </p:sp>
      <p:sp>
        <p:nvSpPr>
          <p:cNvPr id="9" name="8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7 Rectángulo"/>
          <p:cNvSpPr/>
          <p:nvPr/>
        </p:nvSpPr>
        <p:spPr>
          <a:xfrm>
            <a:off x="546285" y="1767006"/>
            <a:ext cx="8057965" cy="4278094"/>
          </a:xfrm>
          <a:prstGeom prst="rect">
            <a:avLst/>
          </a:prstGeom>
        </p:spPr>
        <p:txBody>
          <a:bodyPr wrap="square">
            <a:spAutoFit/>
          </a:bodyPr>
          <a:lstStyle/>
          <a:p>
            <a:pPr fontAlgn="auto">
              <a:spcBef>
                <a:spcPts val="0"/>
              </a:spcBef>
              <a:spcAft>
                <a:spcPts val="0"/>
              </a:spcAft>
              <a:defRPr/>
            </a:pPr>
            <a:r>
              <a:rPr lang="es-MX" sz="1600" b="1" dirty="0">
                <a:solidFill>
                  <a:schemeClr val="tx1">
                    <a:lumMod val="65000"/>
                    <a:lumOff val="35000"/>
                  </a:schemeClr>
                </a:solidFill>
                <a:latin typeface="+mn-lt"/>
                <a:cs typeface="Calibri" pitchFamily="34" charset="0"/>
              </a:rPr>
              <a:t> </a:t>
            </a:r>
            <a:r>
              <a:rPr lang="es-MX" sz="1600" b="1" dirty="0" smtClean="0">
                <a:solidFill>
                  <a:schemeClr val="tx1">
                    <a:lumMod val="65000"/>
                    <a:lumOff val="35000"/>
                  </a:schemeClr>
                </a:solidFill>
                <a:latin typeface="+mn-lt"/>
                <a:cs typeface="+mn-cs"/>
              </a:rPr>
              <a:t>Tipos de apoyos</a:t>
            </a:r>
            <a:endParaRPr lang="es-MX" sz="1600" b="1" dirty="0">
              <a:solidFill>
                <a:schemeClr val="tx1">
                  <a:lumMod val="65000"/>
                  <a:lumOff val="35000"/>
                </a:schemeClr>
              </a:solidFill>
              <a:latin typeface="+mn-lt"/>
              <a:cs typeface="+mn-cs"/>
            </a:endParaRPr>
          </a:p>
          <a:p>
            <a:pPr fontAlgn="auto">
              <a:spcBef>
                <a:spcPts val="0"/>
              </a:spcBef>
              <a:spcAft>
                <a:spcPts val="0"/>
              </a:spcAft>
              <a:defRPr/>
            </a:pPr>
            <a:endParaRPr lang="es-MX" sz="1600" dirty="0">
              <a:solidFill>
                <a:schemeClr val="tx1">
                  <a:lumMod val="65000"/>
                  <a:lumOff val="35000"/>
                </a:schemeClr>
              </a:solidFill>
              <a:latin typeface="+mn-lt"/>
              <a:cs typeface="+mn-cs"/>
            </a:endParaRPr>
          </a:p>
          <a:p>
            <a:pPr marL="342900" indent="-342900" fontAlgn="auto">
              <a:spcBef>
                <a:spcPts val="0"/>
              </a:spcBef>
              <a:spcAft>
                <a:spcPts val="0"/>
              </a:spcAft>
              <a:buFont typeface="+mj-lt"/>
              <a:buAutoNum type="alphaLcParenR"/>
              <a:defRPr/>
            </a:pPr>
            <a:r>
              <a:rPr lang="es-MX" sz="1600" b="1" dirty="0">
                <a:solidFill>
                  <a:schemeClr val="tx1">
                    <a:lumMod val="65000"/>
                    <a:lumOff val="35000"/>
                  </a:schemeClr>
                </a:solidFill>
                <a:latin typeface="+mn-lt"/>
                <a:cs typeface="+mn-cs"/>
              </a:rPr>
              <a:t>Construir, ampliar, habilitar o rehabilitar espacios públicos </a:t>
            </a:r>
            <a:r>
              <a:rPr lang="es-MX" sz="1600" dirty="0">
                <a:solidFill>
                  <a:schemeClr val="tx1">
                    <a:lumMod val="65000"/>
                    <a:lumOff val="35000"/>
                  </a:schemeClr>
                </a:solidFill>
                <a:latin typeface="+mn-lt"/>
                <a:cs typeface="+mn-cs"/>
              </a:rPr>
              <a:t>de uso comunitario para el desarrollo de actividades recreativas, culturales, deportivas y viajes urbanos con sentido de equidad e inclusión social.</a:t>
            </a:r>
          </a:p>
          <a:p>
            <a:pPr marL="342900" indent="-342900" fontAlgn="auto">
              <a:spcBef>
                <a:spcPts val="0"/>
              </a:spcBef>
              <a:spcAft>
                <a:spcPts val="0"/>
              </a:spcAft>
              <a:buFont typeface="+mj-lt"/>
              <a:buAutoNum type="alphaLcParenR"/>
              <a:defRPr/>
            </a:pPr>
            <a:r>
              <a:rPr lang="es-MX" sz="1600" dirty="0">
                <a:solidFill>
                  <a:schemeClr val="tx1">
                    <a:lumMod val="65000"/>
                    <a:lumOff val="35000"/>
                  </a:schemeClr>
                </a:solidFill>
                <a:latin typeface="+mn-lt"/>
                <a:cs typeface="+mn-cs"/>
              </a:rPr>
              <a:t>Construir, ampliar y mejorar el </a:t>
            </a:r>
            <a:r>
              <a:rPr lang="es-MX" sz="1600" b="1" dirty="0">
                <a:solidFill>
                  <a:schemeClr val="tx1">
                    <a:lumMod val="65000"/>
                    <a:lumOff val="35000"/>
                  </a:schemeClr>
                </a:solidFill>
                <a:latin typeface="+mn-lt"/>
                <a:cs typeface="+mn-cs"/>
              </a:rPr>
              <a:t>alumbrado público, infraestructura peatonal y ciclista, guarniciones</a:t>
            </a:r>
            <a:r>
              <a:rPr lang="es-MX" sz="1600" dirty="0">
                <a:solidFill>
                  <a:schemeClr val="tx1">
                    <a:lumMod val="65000"/>
                    <a:lumOff val="35000"/>
                  </a:schemeClr>
                </a:solidFill>
                <a:latin typeface="+mn-lt"/>
                <a:cs typeface="+mn-cs"/>
              </a:rPr>
              <a:t> y otras obras necesarias alrededor del espacio, que brinden accesibilidad universal y seguridad a la población en general.</a:t>
            </a:r>
          </a:p>
          <a:p>
            <a:pPr marL="342900" indent="-342900" fontAlgn="auto">
              <a:spcBef>
                <a:spcPts val="0"/>
              </a:spcBef>
              <a:spcAft>
                <a:spcPts val="0"/>
              </a:spcAft>
              <a:buFont typeface="+mj-lt"/>
              <a:buAutoNum type="alphaLcParenR"/>
              <a:defRPr/>
            </a:pPr>
            <a:r>
              <a:rPr lang="es-MX" sz="1600" dirty="0">
                <a:solidFill>
                  <a:schemeClr val="tx1">
                    <a:lumMod val="65000"/>
                    <a:lumOff val="35000"/>
                  </a:schemeClr>
                </a:solidFill>
                <a:latin typeface="+mn-lt"/>
                <a:cs typeface="+mn-cs"/>
              </a:rPr>
              <a:t>Construir, ampliar, dotar y/o rehabilitar el </a:t>
            </a:r>
            <a:r>
              <a:rPr lang="es-MX" sz="1600" b="1" dirty="0">
                <a:solidFill>
                  <a:schemeClr val="tx1">
                    <a:lumMod val="65000"/>
                    <a:lumOff val="35000"/>
                  </a:schemeClr>
                </a:solidFill>
                <a:latin typeface="+mn-lt"/>
                <a:cs typeface="+mn-cs"/>
              </a:rPr>
              <a:t>mobiliario urbano </a:t>
            </a:r>
            <a:r>
              <a:rPr lang="es-MX" sz="1600" dirty="0">
                <a:solidFill>
                  <a:schemeClr val="tx1">
                    <a:lumMod val="65000"/>
                    <a:lumOff val="35000"/>
                  </a:schemeClr>
                </a:solidFill>
                <a:latin typeface="+mn-lt"/>
                <a:cs typeface="+mn-cs"/>
              </a:rPr>
              <a:t>para el correcto funcionamiento de los espacios públicos.</a:t>
            </a:r>
          </a:p>
          <a:p>
            <a:pPr marL="342900" indent="-342900" fontAlgn="auto">
              <a:spcBef>
                <a:spcPts val="0"/>
              </a:spcBef>
              <a:spcAft>
                <a:spcPts val="0"/>
              </a:spcAft>
              <a:buFont typeface="+mj-lt"/>
              <a:buAutoNum type="alphaLcParenR"/>
              <a:defRPr/>
            </a:pPr>
            <a:r>
              <a:rPr lang="es-MX" sz="1600" dirty="0">
                <a:solidFill>
                  <a:schemeClr val="tx1">
                    <a:lumMod val="65000"/>
                    <a:lumOff val="35000"/>
                  </a:schemeClr>
                </a:solidFill>
                <a:latin typeface="+mn-lt"/>
                <a:cs typeface="+mn-cs"/>
              </a:rPr>
              <a:t>Implementar </a:t>
            </a:r>
            <a:r>
              <a:rPr lang="es-MX" sz="1600" b="1" dirty="0">
                <a:solidFill>
                  <a:schemeClr val="tx1">
                    <a:lumMod val="65000"/>
                    <a:lumOff val="35000"/>
                  </a:schemeClr>
                </a:solidFill>
                <a:latin typeface="+mn-lt"/>
                <a:cs typeface="+mn-cs"/>
              </a:rPr>
              <a:t>acciones de mejora, conservación y adecuación </a:t>
            </a:r>
            <a:r>
              <a:rPr lang="es-MX" sz="1600" dirty="0">
                <a:solidFill>
                  <a:schemeClr val="tx1">
                    <a:lumMod val="65000"/>
                    <a:lumOff val="35000"/>
                  </a:schemeClr>
                </a:solidFill>
                <a:latin typeface="+mn-lt"/>
                <a:cs typeface="+mn-cs"/>
              </a:rPr>
              <a:t>de los espacios públicos para su debido aprovechamiento y que contribuyan a su sustentabilidad y la seguridad ciudadana.</a:t>
            </a:r>
          </a:p>
          <a:p>
            <a:pPr marL="342900" indent="-342900" fontAlgn="auto">
              <a:spcBef>
                <a:spcPts val="0"/>
              </a:spcBef>
              <a:spcAft>
                <a:spcPts val="0"/>
              </a:spcAft>
              <a:buFont typeface="+mj-lt"/>
              <a:buAutoNum type="alphaLcParenR"/>
              <a:defRPr/>
            </a:pPr>
            <a:r>
              <a:rPr lang="es-MX" sz="1600" b="1" dirty="0">
                <a:solidFill>
                  <a:schemeClr val="tx1">
                    <a:lumMod val="65000"/>
                    <a:lumOff val="35000"/>
                  </a:schemeClr>
                </a:solidFill>
                <a:latin typeface="+mn-lt"/>
                <a:cs typeface="+mn-cs"/>
              </a:rPr>
              <a:t>Mejoramiento de vías y accesos</a:t>
            </a:r>
            <a:r>
              <a:rPr lang="es-MX" sz="1600" dirty="0">
                <a:solidFill>
                  <a:schemeClr val="tx1">
                    <a:lumMod val="65000"/>
                    <a:lumOff val="35000"/>
                  </a:schemeClr>
                </a:solidFill>
                <a:latin typeface="+mn-lt"/>
                <a:cs typeface="+mn-cs"/>
              </a:rPr>
              <a:t>, así como el establecimiento de rutas, senderos y paraderos seguros para los peatones, ciclistas y señalización, que incentiven la </a:t>
            </a:r>
            <a:r>
              <a:rPr lang="es-MX" sz="1600" dirty="0" err="1">
                <a:solidFill>
                  <a:schemeClr val="tx1">
                    <a:lumMod val="65000"/>
                    <a:lumOff val="35000"/>
                  </a:schemeClr>
                </a:solidFill>
                <a:latin typeface="+mn-lt"/>
                <a:cs typeface="+mn-cs"/>
              </a:rPr>
              <a:t>intermodalidad</a:t>
            </a:r>
            <a:r>
              <a:rPr lang="es-MX" sz="1600" dirty="0">
                <a:solidFill>
                  <a:schemeClr val="tx1">
                    <a:lumMod val="65000"/>
                    <a:lumOff val="35000"/>
                  </a:schemeClr>
                </a:solidFill>
                <a:latin typeface="+mn-lt"/>
                <a:cs typeface="+mn-cs"/>
              </a:rPr>
              <a:t> con corredores y estaciones de transporte público.</a:t>
            </a:r>
          </a:p>
          <a:p>
            <a:pPr marL="285750" indent="-285750" algn="just" fontAlgn="auto">
              <a:spcBef>
                <a:spcPts val="0"/>
              </a:spcBef>
              <a:spcAft>
                <a:spcPts val="0"/>
              </a:spcAft>
              <a:buClr>
                <a:srgbClr val="C00000"/>
              </a:buClr>
              <a:buFont typeface="Wingdings" pitchFamily="2" charset="2"/>
              <a:buChar char="§"/>
              <a:defRPr/>
            </a:pPr>
            <a:endParaRPr lang="es-ES" sz="1600" dirty="0">
              <a:solidFill>
                <a:schemeClr val="tx1">
                  <a:lumMod val="75000"/>
                  <a:lumOff val="25000"/>
                </a:schemeClr>
              </a:solidFill>
              <a:latin typeface="+mn-lt"/>
              <a:cs typeface="+mn-cs"/>
            </a:endParaRPr>
          </a:p>
        </p:txBody>
      </p:sp>
      <p:sp>
        <p:nvSpPr>
          <p:cNvPr id="3" name="2 CuadroTexto"/>
          <p:cNvSpPr txBox="1"/>
          <p:nvPr/>
        </p:nvSpPr>
        <p:spPr>
          <a:xfrm>
            <a:off x="8604448"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a:spLocks noChangeArrowheads="1"/>
          </p:cNvSpPr>
          <p:nvPr/>
        </p:nvSpPr>
        <p:spPr bwMode="auto">
          <a:xfrm>
            <a:off x="539750" y="1037119"/>
            <a:ext cx="80645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defPPr>
              <a:defRPr lang="es-MX"/>
            </a:defPPr>
            <a:lvl1pPr algn="ctr" eaLnBrk="1" hangingPunct="1">
              <a:buFontTx/>
              <a:buNone/>
              <a:defRPr sz="2000" b="1">
                <a:solidFill>
                  <a:srgbClr val="00521E"/>
                </a:solidFill>
                <a:latin typeface="+mj-lt"/>
                <a:ea typeface="Calibri"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es-MX" sz="2400" dirty="0" smtClean="0"/>
              <a:t>PROGRAMA VIVIENDA DIGNA</a:t>
            </a:r>
            <a:endParaRPr lang="es-MX" sz="2400" dirty="0"/>
          </a:p>
        </p:txBody>
      </p:sp>
      <p:sp>
        <p:nvSpPr>
          <p:cNvPr id="4" name="5 Rectángulo"/>
          <p:cNvSpPr/>
          <p:nvPr/>
        </p:nvSpPr>
        <p:spPr>
          <a:xfrm>
            <a:off x="539750" y="2060848"/>
            <a:ext cx="8064500" cy="4031873"/>
          </a:xfrm>
          <a:prstGeom prst="rect">
            <a:avLst/>
          </a:prstGeom>
        </p:spPr>
        <p:txBody>
          <a:bodyPr wrap="square">
            <a:spAutoFit/>
          </a:bodyPr>
          <a:lstStyle/>
          <a:p>
            <a:pPr algn="just" fontAlgn="auto">
              <a:spcBef>
                <a:spcPts val="0"/>
              </a:spcBef>
              <a:spcAft>
                <a:spcPts val="0"/>
              </a:spcAft>
              <a:defRPr/>
            </a:pPr>
            <a:r>
              <a:rPr lang="es-ES" sz="1600" b="1" dirty="0">
                <a:latin typeface="+mn-lt"/>
                <a:cs typeface="+mn-cs"/>
              </a:rPr>
              <a:t>Objetivo: </a:t>
            </a:r>
            <a:r>
              <a:rPr lang="es-ES" sz="1600" dirty="0">
                <a:latin typeface="+mn-lt"/>
                <a:cs typeface="+mn-cs"/>
              </a:rPr>
              <a:t>Contribuir a que los hogares mexicanos en situación de pobreza con ingresos por debajo de la línea de bienestar y con carencia por calidad y espacios de la vivienda mejoren su calidad de vida a través de acciones de vivienda digna, con servicios básicos</a:t>
            </a:r>
            <a:endParaRPr lang="es-MX" sz="1600" dirty="0">
              <a:latin typeface="+mn-lt"/>
              <a:cs typeface="Calibri" pitchFamily="34" charset="0"/>
            </a:endParaRPr>
          </a:p>
          <a:p>
            <a:pPr marL="171450" indent="-171450" algn="just" fontAlgn="auto">
              <a:spcBef>
                <a:spcPts val="0"/>
              </a:spcBef>
              <a:spcAft>
                <a:spcPts val="0"/>
              </a:spcAft>
              <a:defRPr/>
            </a:pPr>
            <a:r>
              <a:rPr lang="es-MX" sz="1600" dirty="0">
                <a:latin typeface="+mn-lt"/>
                <a:cs typeface="+mn-cs"/>
              </a:rPr>
              <a:t>El Programa operará a nivel nacional en localidades urbanas y rurales</a:t>
            </a:r>
          </a:p>
          <a:p>
            <a:pPr marL="171450" indent="-171450" algn="just" fontAlgn="auto">
              <a:spcBef>
                <a:spcPts val="0"/>
              </a:spcBef>
              <a:spcAft>
                <a:spcPts val="0"/>
              </a:spcAft>
              <a:defRPr/>
            </a:pPr>
            <a:endParaRPr lang="es-MX" sz="1600" dirty="0">
              <a:latin typeface="+mn-lt"/>
              <a:cs typeface="Calibri" pitchFamily="34" charset="0"/>
            </a:endParaRPr>
          </a:p>
          <a:p>
            <a:pPr marL="171450" indent="-171450" algn="just" fontAlgn="auto">
              <a:spcBef>
                <a:spcPts val="0"/>
              </a:spcBef>
              <a:spcAft>
                <a:spcPts val="0"/>
              </a:spcAft>
              <a:defRPr/>
            </a:pPr>
            <a:r>
              <a:rPr lang="es-MX" sz="1600" b="1" dirty="0">
                <a:latin typeface="+mn-lt"/>
                <a:cs typeface="Calibri" pitchFamily="34" charset="0"/>
              </a:rPr>
              <a:t>Criterios de Priorización: </a:t>
            </a:r>
          </a:p>
          <a:p>
            <a:pPr marL="342900" indent="-342900" algn="just" fontAlgn="auto">
              <a:spcBef>
                <a:spcPts val="0"/>
              </a:spcBef>
              <a:spcAft>
                <a:spcPts val="0"/>
              </a:spcAft>
              <a:defRPr/>
            </a:pPr>
            <a:r>
              <a:rPr lang="es-MX" sz="1600" dirty="0">
                <a:latin typeface="+mn-lt"/>
                <a:cs typeface="Calibri" pitchFamily="34" charset="0"/>
              </a:rPr>
              <a:t>                 </a:t>
            </a:r>
          </a:p>
          <a:p>
            <a:pPr marL="342900" indent="-342900" algn="just" fontAlgn="auto">
              <a:spcBef>
                <a:spcPts val="0"/>
              </a:spcBef>
              <a:spcAft>
                <a:spcPts val="0"/>
              </a:spcAft>
              <a:buClr>
                <a:srgbClr val="FF0000"/>
              </a:buClr>
              <a:buFont typeface="+mj-lt"/>
              <a:buAutoNum type="alphaLcParenR"/>
              <a:defRPr/>
            </a:pPr>
            <a:r>
              <a:rPr lang="es-ES" sz="1600" dirty="0">
                <a:latin typeface="+mn-lt"/>
                <a:cs typeface="+mn-cs"/>
              </a:rPr>
              <a:t>Hogares cuyos ingresos están por debajo de la línea de bienestar, y cuya vivienda cuente con </a:t>
            </a:r>
            <a:r>
              <a:rPr lang="es-ES" sz="1600" dirty="0" smtClean="0">
                <a:latin typeface="+mn-lt"/>
                <a:cs typeface="+mn-cs"/>
              </a:rPr>
              <a:t>carencias por calidad y espacios de la vivienda que requieran mejorar sus espacios peatonales.</a:t>
            </a:r>
          </a:p>
          <a:p>
            <a:pPr marL="342900" indent="-342900" algn="just" fontAlgn="auto">
              <a:spcBef>
                <a:spcPts val="0"/>
              </a:spcBef>
              <a:spcAft>
                <a:spcPts val="0"/>
              </a:spcAft>
              <a:buClr>
                <a:srgbClr val="FF0000"/>
              </a:buClr>
              <a:buFont typeface="+mj-lt"/>
              <a:buAutoNum type="alphaLcParenR"/>
              <a:defRPr/>
            </a:pPr>
            <a:r>
              <a:rPr lang="es-MX" sz="1600" dirty="0" smtClean="0">
                <a:latin typeface="+mn-lt"/>
                <a:cs typeface="+mn-cs"/>
              </a:rPr>
              <a:t>Los </a:t>
            </a:r>
            <a:r>
              <a:rPr lang="es-MX" sz="1600" dirty="0">
                <a:latin typeface="+mn-lt"/>
                <a:cs typeface="+mn-cs"/>
              </a:rPr>
              <a:t>municipios con alto y muy alto índice de rezago social (acciones de dignificación).</a:t>
            </a:r>
          </a:p>
          <a:p>
            <a:pPr marL="342900" indent="-342900" algn="just" fontAlgn="auto">
              <a:spcBef>
                <a:spcPts val="0"/>
              </a:spcBef>
              <a:spcAft>
                <a:spcPts val="0"/>
              </a:spcAft>
              <a:buClr>
                <a:srgbClr val="FF0000"/>
              </a:buClr>
              <a:buFont typeface="+mj-lt"/>
              <a:buAutoNum type="alphaLcParenR"/>
              <a:defRPr/>
            </a:pPr>
            <a:r>
              <a:rPr lang="es-MX" sz="1600" dirty="0">
                <a:latin typeface="+mn-lt"/>
                <a:cs typeface="+mn-cs"/>
              </a:rPr>
              <a:t> </a:t>
            </a:r>
            <a:r>
              <a:rPr lang="es-ES" sz="1600" dirty="0">
                <a:latin typeface="+mn-lt"/>
                <a:cs typeface="+mn-cs"/>
              </a:rPr>
              <a:t>Hogares cuya vivienda se encuentre situada geográficamente en las siguientes zonas</a:t>
            </a:r>
            <a:r>
              <a:rPr lang="es-MX" sz="1600" dirty="0">
                <a:latin typeface="+mn-lt"/>
                <a:cs typeface="+mn-cs"/>
              </a:rPr>
              <a:t> definidos por el </a:t>
            </a:r>
            <a:r>
              <a:rPr lang="es-MX" sz="1600" dirty="0" smtClean="0">
                <a:latin typeface="+mn-lt"/>
                <a:cs typeface="+mn-cs"/>
              </a:rPr>
              <a:t>CONEVAL: </a:t>
            </a:r>
            <a:r>
              <a:rPr lang="es-MX" sz="1600" dirty="0">
                <a:latin typeface="+mn-lt"/>
                <a:cs typeface="+mn-cs"/>
              </a:rPr>
              <a:t>rezago social, cruzada, zonas de riesgo natural, </a:t>
            </a:r>
            <a:r>
              <a:rPr lang="es-MX" sz="1600" dirty="0" err="1">
                <a:latin typeface="+mn-lt"/>
                <a:cs typeface="+mn-cs"/>
              </a:rPr>
              <a:t>ZAP’s</a:t>
            </a:r>
            <a:r>
              <a:rPr lang="es-MX" sz="1600" dirty="0">
                <a:latin typeface="+mn-lt"/>
                <a:cs typeface="+mn-cs"/>
              </a:rPr>
              <a:t> y Programa Nacional de Prevención Social de Violencia y Delito.</a:t>
            </a:r>
          </a:p>
          <a:p>
            <a:pPr marL="342900" indent="-342900" algn="just" fontAlgn="auto">
              <a:spcBef>
                <a:spcPts val="0"/>
              </a:spcBef>
              <a:spcAft>
                <a:spcPts val="0"/>
              </a:spcAft>
              <a:buClr>
                <a:srgbClr val="FF0000"/>
              </a:buClr>
              <a:buFont typeface="+mj-lt"/>
              <a:buAutoNum type="alphaLcParenR"/>
              <a:defRPr/>
            </a:pPr>
            <a:r>
              <a:rPr lang="es-MX" sz="1600" dirty="0">
                <a:latin typeface="+mn-lt"/>
                <a:cs typeface="+mn-cs"/>
              </a:rPr>
              <a:t>Hogares con características de vulnerabilidad, donde el solicitante presente discapacidad, madre soltera, adulto mayor, habitantes menores de 14 años.</a:t>
            </a: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3197263656"/>
              </p:ext>
            </p:extLst>
          </p:nvPr>
        </p:nvGraphicFramePr>
        <p:xfrm>
          <a:off x="527758" y="1196752"/>
          <a:ext cx="7991474" cy="5005465"/>
        </p:xfrm>
        <a:graphic>
          <a:graphicData uri="http://schemas.openxmlformats.org/drawingml/2006/table">
            <a:tbl>
              <a:tblPr>
                <a:tableStyleId>{5940675A-B579-460E-94D1-54222C63F5DA}</a:tableStyleId>
              </a:tblPr>
              <a:tblGrid>
                <a:gridCol w="758185"/>
                <a:gridCol w="1041696"/>
                <a:gridCol w="1079929"/>
                <a:gridCol w="1236806"/>
                <a:gridCol w="1566767"/>
                <a:gridCol w="1084171"/>
                <a:gridCol w="1223920"/>
              </a:tblGrid>
              <a:tr h="297361">
                <a:tc rowSpan="2">
                  <a:txBody>
                    <a:bodyPr/>
                    <a:lstStyle/>
                    <a:p>
                      <a:pPr indent="182880" algn="ctr">
                        <a:lnSpc>
                          <a:spcPts val="1400"/>
                        </a:lnSpc>
                        <a:spcBef>
                          <a:spcPts val="100"/>
                        </a:spcBef>
                        <a:spcAft>
                          <a:spcPts val="100"/>
                        </a:spcAft>
                      </a:pPr>
                      <a:r>
                        <a:rPr lang="es-ES" sz="1200" dirty="0">
                          <a:effectLst/>
                        </a:rPr>
                        <a:t>Zona</a:t>
                      </a:r>
                      <a:endParaRPr lang="es-MX" sz="1200" b="1" dirty="0">
                        <a:effectLst/>
                        <a:latin typeface="Arial"/>
                        <a:ea typeface="Times New Roman"/>
                      </a:endParaRPr>
                    </a:p>
                  </a:txBody>
                  <a:tcPr marL="35353" marR="35353" marT="0" marB="0" anchor="ctr"/>
                </a:tc>
                <a:tc gridSpan="6">
                  <a:txBody>
                    <a:bodyPr/>
                    <a:lstStyle/>
                    <a:p>
                      <a:pPr indent="182880" algn="ctr">
                        <a:lnSpc>
                          <a:spcPts val="1400"/>
                        </a:lnSpc>
                        <a:spcBef>
                          <a:spcPts val="100"/>
                        </a:spcBef>
                        <a:spcAft>
                          <a:spcPts val="100"/>
                        </a:spcAft>
                      </a:pPr>
                      <a:r>
                        <a:rPr lang="es-ES" sz="1200" dirty="0">
                          <a:effectLst/>
                        </a:rPr>
                        <a:t>Aportaciones a Nivel Nacional</a:t>
                      </a:r>
                      <a:endParaRPr lang="es-MX" sz="1200" dirty="0">
                        <a:effectLst/>
                        <a:latin typeface="+mn-lt"/>
                        <a:ea typeface="Times New Roman"/>
                      </a:endParaRPr>
                    </a:p>
                  </a:txBody>
                  <a:tcPr marL="44442" marR="44442" marT="0" marB="0" anchor="ct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533377">
                <a:tc vMerge="1">
                  <a:txBody>
                    <a:bodyPr/>
                    <a:lstStyle/>
                    <a:p>
                      <a:endParaRPr lang="es-MX"/>
                    </a:p>
                  </a:txBody>
                  <a:tcPr/>
                </a:tc>
                <a:tc>
                  <a:txBody>
                    <a:bodyPr/>
                    <a:lstStyle/>
                    <a:p>
                      <a:pPr indent="182880" algn="ctr">
                        <a:lnSpc>
                          <a:spcPts val="1400"/>
                        </a:lnSpc>
                        <a:spcBef>
                          <a:spcPts val="100"/>
                        </a:spcBef>
                        <a:spcAft>
                          <a:spcPts val="100"/>
                        </a:spcAft>
                      </a:pPr>
                      <a:r>
                        <a:rPr lang="es-ES" sz="1200" dirty="0">
                          <a:effectLst/>
                        </a:rPr>
                        <a:t>Zona</a:t>
                      </a:r>
                      <a:endParaRPr lang="es-MX" sz="1200" dirty="0">
                        <a:effectLst/>
                        <a:latin typeface="Arial"/>
                        <a:ea typeface="Times New Roman"/>
                      </a:endParaRPr>
                    </a:p>
                  </a:txBody>
                  <a:tcPr marL="44442" marR="44442" marT="0" marB="0" anchor="ctr"/>
                </a:tc>
                <a:tc>
                  <a:txBody>
                    <a:bodyPr/>
                    <a:lstStyle/>
                    <a:p>
                      <a:pPr indent="182880" algn="ctr">
                        <a:lnSpc>
                          <a:spcPts val="1400"/>
                        </a:lnSpc>
                        <a:spcBef>
                          <a:spcPts val="100"/>
                        </a:spcBef>
                        <a:spcAft>
                          <a:spcPts val="100"/>
                        </a:spcAft>
                      </a:pPr>
                      <a:r>
                        <a:rPr lang="es-ES" sz="1200" dirty="0">
                          <a:effectLst/>
                        </a:rPr>
                        <a:t>Modalidad</a:t>
                      </a:r>
                      <a:endParaRPr lang="es-MX" sz="1200" dirty="0">
                        <a:effectLst/>
                        <a:latin typeface="Arial"/>
                        <a:ea typeface="Times New Roman"/>
                      </a:endParaRPr>
                    </a:p>
                  </a:txBody>
                  <a:tcPr marL="44442" marR="44442" marT="0" marB="0" anchor="ctr"/>
                </a:tc>
                <a:tc gridSpan="2">
                  <a:txBody>
                    <a:bodyPr/>
                    <a:lstStyle/>
                    <a:p>
                      <a:pPr indent="182880" algn="ctr">
                        <a:lnSpc>
                          <a:spcPts val="1400"/>
                        </a:lnSpc>
                        <a:spcBef>
                          <a:spcPts val="100"/>
                        </a:spcBef>
                        <a:spcAft>
                          <a:spcPts val="100"/>
                        </a:spcAft>
                      </a:pPr>
                      <a:r>
                        <a:rPr lang="es-ES" sz="1200" dirty="0">
                          <a:effectLst/>
                        </a:rPr>
                        <a:t>Gobierno Federal</a:t>
                      </a:r>
                      <a:endParaRPr lang="es-MX" sz="1200" dirty="0">
                        <a:effectLst/>
                        <a:latin typeface="+mn-lt"/>
                        <a:ea typeface="Times New Roman"/>
                      </a:endParaRPr>
                    </a:p>
                  </a:txBody>
                  <a:tcPr marL="44442" marR="44442" marT="0" marB="0" anchor="ctr"/>
                </a:tc>
                <a:tc hMerge="1">
                  <a:txBody>
                    <a:bodyPr/>
                    <a:lstStyle/>
                    <a:p>
                      <a:endParaRPr lang="es-MX"/>
                    </a:p>
                  </a:txBody>
                  <a:tcPr/>
                </a:tc>
                <a:tc>
                  <a:txBody>
                    <a:bodyPr/>
                    <a:lstStyle/>
                    <a:p>
                      <a:pPr indent="182880" algn="ctr">
                        <a:lnSpc>
                          <a:spcPts val="1400"/>
                        </a:lnSpc>
                        <a:spcBef>
                          <a:spcPts val="100"/>
                        </a:spcBef>
                        <a:spcAft>
                          <a:spcPts val="100"/>
                        </a:spcAft>
                      </a:pPr>
                      <a:r>
                        <a:rPr lang="es-ES" sz="1200" dirty="0">
                          <a:effectLst/>
                        </a:rPr>
                        <a:t>Gobierno Estatal o Municipal</a:t>
                      </a:r>
                      <a:endParaRPr lang="es-MX" sz="1200" dirty="0">
                        <a:effectLst/>
                        <a:latin typeface="+mn-lt"/>
                        <a:ea typeface="Times New Roman"/>
                      </a:endParaRPr>
                    </a:p>
                  </a:txBody>
                  <a:tcPr marL="44442" marR="44442" marT="0" marB="0" anchor="ctr"/>
                </a:tc>
                <a:tc>
                  <a:txBody>
                    <a:bodyPr/>
                    <a:lstStyle/>
                    <a:p>
                      <a:pPr indent="182880" algn="ctr">
                        <a:lnSpc>
                          <a:spcPts val="1400"/>
                        </a:lnSpc>
                        <a:spcBef>
                          <a:spcPts val="100"/>
                        </a:spcBef>
                        <a:spcAft>
                          <a:spcPts val="100"/>
                        </a:spcAft>
                      </a:pPr>
                      <a:r>
                        <a:rPr lang="es-ES" sz="1200" dirty="0">
                          <a:effectLst/>
                        </a:rPr>
                        <a:t>Beneficiario</a:t>
                      </a:r>
                      <a:endParaRPr lang="es-MX" sz="1200" dirty="0">
                        <a:effectLst/>
                        <a:latin typeface="+mn-lt"/>
                        <a:ea typeface="Times New Roman"/>
                      </a:endParaRPr>
                    </a:p>
                  </a:txBody>
                  <a:tcPr marL="44442" marR="44442" marT="0" marB="0" anchor="ctr"/>
                </a:tc>
              </a:tr>
              <a:tr h="1096720">
                <a:tc>
                  <a:txBody>
                    <a:bodyPr/>
                    <a:lstStyle/>
                    <a:p>
                      <a:pPr indent="182880" algn="ctr">
                        <a:lnSpc>
                          <a:spcPts val="1400"/>
                        </a:lnSpc>
                        <a:spcBef>
                          <a:spcPts val="100"/>
                        </a:spcBef>
                        <a:spcAft>
                          <a:spcPts val="100"/>
                        </a:spcAft>
                      </a:pPr>
                      <a:r>
                        <a:rPr lang="es-ES" sz="1200" dirty="0">
                          <a:effectLst/>
                        </a:rPr>
                        <a:t>Urbana</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Adquisición o construcción de Unidad Básica de Vivienda UBV 40m</a:t>
                      </a:r>
                      <a:r>
                        <a:rPr lang="es-ES" sz="1200" baseline="30000" dirty="0">
                          <a:effectLst/>
                        </a:rPr>
                        <a:t>2</a:t>
                      </a:r>
                      <a:r>
                        <a:rPr lang="es-ES" sz="1200" dirty="0">
                          <a:effectLst/>
                        </a:rPr>
                        <a:t> 2/</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$63,600.00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$48,000.00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Un apoyo igual al valor de la aportación Federal.</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$10,600.00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$8,000.00</a:t>
                      </a:r>
                      <a:endParaRPr lang="es-MX" sz="1200">
                        <a:effectLst/>
                        <a:latin typeface="Arial"/>
                        <a:ea typeface="Times New Roman"/>
                      </a:endParaRPr>
                    </a:p>
                  </a:txBody>
                  <a:tcPr marL="35353" marR="35353" marT="0" marB="0" anchor="ctr"/>
                </a:tc>
              </a:tr>
              <a:tr h="533377">
                <a:tc>
                  <a:txBody>
                    <a:bodyPr/>
                    <a:lstStyle/>
                    <a:p>
                      <a:pPr indent="182880" algn="ctr">
                        <a:lnSpc>
                          <a:spcPts val="1400"/>
                        </a:lnSpc>
                        <a:spcBef>
                          <a:spcPts val="100"/>
                        </a:spcBef>
                        <a:spcAft>
                          <a:spcPts val="100"/>
                        </a:spcAft>
                      </a:pPr>
                      <a:r>
                        <a:rPr lang="es-ES" sz="1200" dirty="0">
                          <a:effectLst/>
                        </a:rPr>
                        <a:t>Urbana</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Ampliación</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$20,000.00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$15,000.00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Un apoyo igual al valor de la aportación Federal</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$4,000.00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$3,000.00</a:t>
                      </a:r>
                      <a:endParaRPr lang="es-MX" sz="1200">
                        <a:effectLst/>
                        <a:latin typeface="Arial"/>
                        <a:ea typeface="Times New Roman"/>
                      </a:endParaRPr>
                    </a:p>
                  </a:txBody>
                  <a:tcPr marL="35353" marR="35353" marT="0" marB="0" anchor="ctr"/>
                </a:tc>
              </a:tr>
              <a:tr h="533377">
                <a:tc>
                  <a:txBody>
                    <a:bodyPr/>
                    <a:lstStyle/>
                    <a:p>
                      <a:pPr indent="182880" algn="ctr">
                        <a:lnSpc>
                          <a:spcPts val="1400"/>
                        </a:lnSpc>
                        <a:spcBef>
                          <a:spcPts val="100"/>
                        </a:spcBef>
                        <a:spcAft>
                          <a:spcPts val="100"/>
                        </a:spcAft>
                      </a:pPr>
                      <a:r>
                        <a:rPr lang="es-ES" sz="1200" dirty="0">
                          <a:effectLst/>
                        </a:rPr>
                        <a:t>Urbana</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Mejoramiento 1/</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$15,000.00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$10,000.00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Un apoyo igual al valor de la aportación Federal</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$3,000.00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$2,000.00</a:t>
                      </a:r>
                      <a:endParaRPr lang="es-MX" sz="1200">
                        <a:effectLst/>
                        <a:latin typeface="Arial"/>
                        <a:ea typeface="Times New Roman"/>
                      </a:endParaRPr>
                    </a:p>
                  </a:txBody>
                  <a:tcPr marL="35353" marR="35353" marT="0" marB="0" anchor="ctr"/>
                </a:tc>
              </a:tr>
              <a:tr h="1096720">
                <a:tc>
                  <a:txBody>
                    <a:bodyPr/>
                    <a:lstStyle/>
                    <a:p>
                      <a:pPr indent="182880" algn="ctr">
                        <a:lnSpc>
                          <a:spcPts val="1400"/>
                        </a:lnSpc>
                        <a:spcBef>
                          <a:spcPts val="100"/>
                        </a:spcBef>
                        <a:spcAft>
                          <a:spcPts val="100"/>
                        </a:spcAft>
                      </a:pPr>
                      <a:r>
                        <a:rPr lang="es-ES" sz="1200" dirty="0">
                          <a:effectLst/>
                        </a:rPr>
                        <a:t>Rural</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Adquisición o construcción de Unidad Básica de Vivienda Rural UBVR 40m</a:t>
                      </a:r>
                      <a:r>
                        <a:rPr lang="es-ES" sz="1200" baseline="30000" dirty="0">
                          <a:effectLst/>
                        </a:rPr>
                        <a:t>2</a:t>
                      </a:r>
                      <a:r>
                        <a:rPr lang="es-ES" sz="1200" dirty="0">
                          <a:effectLst/>
                        </a:rPr>
                        <a:t> 3/</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$63,600.00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$48,000.00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El 30% del valor total de la acción de vivienda</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$4,100.00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$3,100.00</a:t>
                      </a:r>
                      <a:endParaRPr lang="es-MX" sz="1200" dirty="0">
                        <a:effectLst/>
                        <a:latin typeface="Arial"/>
                        <a:ea typeface="Times New Roman"/>
                      </a:endParaRPr>
                    </a:p>
                  </a:txBody>
                  <a:tcPr marL="35353" marR="35353" marT="0" marB="0" anchor="ctr"/>
                </a:tc>
              </a:tr>
              <a:tr h="457232">
                <a:tc>
                  <a:txBody>
                    <a:bodyPr/>
                    <a:lstStyle/>
                    <a:p>
                      <a:pPr indent="182880" algn="ctr">
                        <a:lnSpc>
                          <a:spcPts val="1400"/>
                        </a:lnSpc>
                        <a:spcBef>
                          <a:spcPts val="100"/>
                        </a:spcBef>
                        <a:spcAft>
                          <a:spcPts val="100"/>
                        </a:spcAft>
                      </a:pPr>
                      <a:r>
                        <a:rPr lang="es-ES" sz="1200" dirty="0">
                          <a:effectLst/>
                        </a:rPr>
                        <a:t>Rural</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Ampliación</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$20,000.00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$15,000.00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El 30% del valor total de la acción de vivienda</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a:effectLst/>
                        </a:rPr>
                        <a:t>$1,550.00</a:t>
                      </a:r>
                      <a:endParaRPr lang="es-MX" sz="120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$1,150.00</a:t>
                      </a:r>
                      <a:endParaRPr lang="es-MX" sz="1200" dirty="0">
                        <a:effectLst/>
                        <a:latin typeface="Arial"/>
                        <a:ea typeface="Times New Roman"/>
                      </a:endParaRPr>
                    </a:p>
                  </a:txBody>
                  <a:tcPr marL="35353" marR="35353" marT="0" marB="0" anchor="ctr"/>
                </a:tc>
              </a:tr>
              <a:tr h="457232">
                <a:tc>
                  <a:txBody>
                    <a:bodyPr/>
                    <a:lstStyle/>
                    <a:p>
                      <a:pPr indent="182880" algn="ctr">
                        <a:lnSpc>
                          <a:spcPts val="1400"/>
                        </a:lnSpc>
                        <a:spcBef>
                          <a:spcPts val="100"/>
                        </a:spcBef>
                        <a:spcAft>
                          <a:spcPts val="100"/>
                        </a:spcAft>
                      </a:pPr>
                      <a:r>
                        <a:rPr lang="es-ES" sz="1200" dirty="0">
                          <a:effectLst/>
                        </a:rPr>
                        <a:t>Rural</a:t>
                      </a:r>
                      <a:endParaRPr lang="es-MX" sz="1200" b="1"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Mejoramiento 1/</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$15,000.00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$10,000.00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El 30% del valor total de la acción de vivienda</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$1,150.00</a:t>
                      </a:r>
                      <a:endParaRPr lang="es-MX" sz="1200" dirty="0">
                        <a:effectLst/>
                        <a:latin typeface="Arial"/>
                        <a:ea typeface="Times New Roman"/>
                      </a:endParaRPr>
                    </a:p>
                  </a:txBody>
                  <a:tcPr marL="35353" marR="35353" marT="0" marB="0" anchor="ctr"/>
                </a:tc>
                <a:tc>
                  <a:txBody>
                    <a:bodyPr/>
                    <a:lstStyle/>
                    <a:p>
                      <a:pPr indent="182880" algn="ctr">
                        <a:lnSpc>
                          <a:spcPts val="1400"/>
                        </a:lnSpc>
                        <a:spcBef>
                          <a:spcPts val="100"/>
                        </a:spcBef>
                        <a:spcAft>
                          <a:spcPts val="100"/>
                        </a:spcAft>
                      </a:pPr>
                      <a:r>
                        <a:rPr lang="es-ES" sz="1200" dirty="0">
                          <a:effectLst/>
                        </a:rPr>
                        <a:t>$770.00</a:t>
                      </a:r>
                      <a:endParaRPr lang="es-MX" sz="1200" dirty="0">
                        <a:effectLst/>
                        <a:latin typeface="Arial"/>
                        <a:ea typeface="Times New Roman"/>
                      </a:endParaRPr>
                    </a:p>
                  </a:txBody>
                  <a:tcPr marL="35353" marR="35353" marT="0" marB="0" anchor="ctr"/>
                </a:tc>
              </a:tr>
            </a:tbl>
          </a:graphicData>
        </a:graphic>
      </p:graphicFrame>
      <p:sp>
        <p:nvSpPr>
          <p:cNvPr id="4" name="3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CuadroTexto"/>
          <p:cNvSpPr txBox="1">
            <a:spLocks noChangeArrowheads="1"/>
          </p:cNvSpPr>
          <p:nvPr/>
        </p:nvSpPr>
        <p:spPr bwMode="auto">
          <a:xfrm>
            <a:off x="532753" y="1023119"/>
            <a:ext cx="80714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anose="020F0502020204030204" pitchFamily="34" charset="0"/>
                <a:cs typeface="+mn-cs"/>
              </a:rPr>
              <a:t>PROGRAMA DE CONSOLIDACIÓN DE RESERVAS URBANAS</a:t>
            </a:r>
            <a:endParaRPr lang="es-MX" b="1" dirty="0" smtClean="0">
              <a:solidFill>
                <a:srgbClr val="005828"/>
              </a:solidFill>
              <a:latin typeface="Calibri" pitchFamily="34" charset="0"/>
              <a:cs typeface="Calibri" pitchFamily="34" charset="0"/>
            </a:endParaRPr>
          </a:p>
        </p:txBody>
      </p:sp>
      <p:sp>
        <p:nvSpPr>
          <p:cNvPr id="81923" name="5 Rectángulo"/>
          <p:cNvSpPr>
            <a:spLocks noChangeArrowheads="1"/>
          </p:cNvSpPr>
          <p:nvPr/>
        </p:nvSpPr>
        <p:spPr bwMode="auto">
          <a:xfrm>
            <a:off x="532753" y="1484784"/>
            <a:ext cx="80645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s-MX" altLang="es-MX" sz="1600" b="1" dirty="0">
                <a:ea typeface="Calibri" pitchFamily="34" charset="0"/>
                <a:cs typeface="Calibri" pitchFamily="34" charset="0"/>
              </a:rPr>
              <a:t>Objetivo: </a:t>
            </a:r>
            <a:r>
              <a:rPr lang="es-ES" altLang="es-MX" sz="1600" dirty="0"/>
              <a:t>Contribuir a un adecuado desarrollo de las ciudades mexicanas, promoviendo proyectos de vivienda social digna y sustentable, construida en suelo apto </a:t>
            </a:r>
            <a:r>
              <a:rPr lang="es-ES" altLang="es-MX" sz="1600" dirty="0" err="1"/>
              <a:t>intraurbano</a:t>
            </a:r>
            <a:r>
              <a:rPr lang="es-ES" altLang="es-MX" sz="1600" dirty="0"/>
              <a:t> libre de riesgos naturales y antropogénicos, mediante el otorgamiento de </a:t>
            </a:r>
            <a:r>
              <a:rPr lang="es-ES" altLang="es-MX" sz="1600" b="1" dirty="0"/>
              <a:t>apoyos presupuestarios</a:t>
            </a:r>
            <a:r>
              <a:rPr lang="es-ES" altLang="es-MX" sz="1600" dirty="0"/>
              <a:t> al costo del suelo de ubicación de dichos proyectos.</a:t>
            </a:r>
          </a:p>
          <a:p>
            <a:pPr algn="just" eaLnBrk="1" hangingPunct="1">
              <a:spcBef>
                <a:spcPct val="0"/>
              </a:spcBef>
              <a:buFontTx/>
              <a:buNone/>
            </a:pPr>
            <a:endParaRPr lang="es-ES" altLang="es-MX" sz="1600" dirty="0"/>
          </a:p>
          <a:p>
            <a:pPr algn="just" eaLnBrk="1" hangingPunct="1">
              <a:spcBef>
                <a:spcPct val="0"/>
              </a:spcBef>
              <a:buFontTx/>
              <a:buNone/>
            </a:pPr>
            <a:r>
              <a:rPr lang="es-ES" altLang="es-MX" sz="1600" b="1" dirty="0"/>
              <a:t>Cobertura</a:t>
            </a:r>
            <a:r>
              <a:rPr lang="es-ES" altLang="es-MX" sz="1600" dirty="0"/>
              <a:t>: El Programa se aplicará en las 90 ciudades más pobladas del país</a:t>
            </a:r>
          </a:p>
          <a:p>
            <a:pPr algn="just" eaLnBrk="1" hangingPunct="1">
              <a:spcBef>
                <a:spcPct val="0"/>
              </a:spcBef>
              <a:buFontTx/>
              <a:buNone/>
            </a:pPr>
            <a:endParaRPr lang="es-ES" altLang="es-MX" sz="1600" dirty="0"/>
          </a:p>
          <a:p>
            <a:pPr algn="just" eaLnBrk="1" hangingPunct="1">
              <a:spcBef>
                <a:spcPct val="0"/>
              </a:spcBef>
              <a:buFontTx/>
              <a:buNone/>
            </a:pPr>
            <a:r>
              <a:rPr lang="es-ES" altLang="es-MX" sz="1600" dirty="0"/>
              <a:t>El Programa asignará recursos a los proyectos de </a:t>
            </a:r>
            <a:r>
              <a:rPr lang="es-ES" altLang="es-MX" sz="1600" b="1" dirty="0"/>
              <a:t>edificación de vivienda social vertical </a:t>
            </a:r>
            <a:r>
              <a:rPr lang="es-ES" altLang="es-MX" sz="1600" dirty="0"/>
              <a:t>con densidades mínimas de 120 viviendas por hectárea, que promueven las Instancias Ejecutoras en suelo apto </a:t>
            </a:r>
            <a:r>
              <a:rPr lang="es-ES" altLang="es-MX" sz="1600" dirty="0" err="1"/>
              <a:t>intraurbano</a:t>
            </a:r>
            <a:r>
              <a:rPr lang="es-ES" altLang="es-MX" sz="1600" dirty="0" smtClean="0"/>
              <a:t>.</a:t>
            </a:r>
            <a:endParaRPr lang="es-MX" altLang="es-MX" sz="1800" dirty="0">
              <a:ea typeface="Calibri" pitchFamily="34" charset="0"/>
              <a:cs typeface="Calibri"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349238105"/>
              </p:ext>
            </p:extLst>
          </p:nvPr>
        </p:nvGraphicFramePr>
        <p:xfrm>
          <a:off x="532753" y="4221088"/>
          <a:ext cx="8071496" cy="1771652"/>
        </p:xfrm>
        <a:graphic>
          <a:graphicData uri="http://schemas.openxmlformats.org/drawingml/2006/table">
            <a:tbl>
              <a:tblPr>
                <a:tableStyleId>{073A0DAA-6AF3-43AB-8588-CEC1D06C72B9}</a:tableStyleId>
              </a:tblPr>
              <a:tblGrid>
                <a:gridCol w="1456842"/>
                <a:gridCol w="1345380"/>
                <a:gridCol w="1714854"/>
                <a:gridCol w="148101"/>
                <a:gridCol w="2173184"/>
                <a:gridCol w="1233135"/>
              </a:tblGrid>
              <a:tr h="165097">
                <a:tc gridSpan="6">
                  <a:txBody>
                    <a:bodyPr/>
                    <a:lstStyle/>
                    <a:p>
                      <a:pPr indent="182880" algn="ctr">
                        <a:lnSpc>
                          <a:spcPts val="1320"/>
                        </a:lnSpc>
                        <a:spcAft>
                          <a:spcPts val="400"/>
                        </a:spcAft>
                      </a:pPr>
                      <a:r>
                        <a:rPr lang="es-MX" sz="1200" b="1" dirty="0" smtClean="0">
                          <a:effectLst/>
                        </a:rPr>
                        <a:t>Porcentaje de las aportaciones federales y de las entidades federativas y municipios como Instancias Ejecutoras</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401638">
                <a:tc rowSpan="2">
                  <a:txBody>
                    <a:bodyPr/>
                    <a:lstStyle/>
                    <a:p>
                      <a:pPr indent="182880" algn="ctr">
                        <a:lnSpc>
                          <a:spcPts val="1320"/>
                        </a:lnSpc>
                        <a:spcAft>
                          <a:spcPts val="400"/>
                        </a:spcAft>
                      </a:pPr>
                      <a:r>
                        <a:rPr lang="es-MX" sz="1300" b="1" dirty="0">
                          <a:effectLst/>
                        </a:rPr>
                        <a:t>Ubicación del proyecto en los Perímetros de Contención (CONAVI)</a:t>
                      </a:r>
                      <a:endParaRPr lang="es-MX" sz="13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indent="182880" algn="ctr">
                        <a:lnSpc>
                          <a:spcPts val="1320"/>
                        </a:lnSpc>
                        <a:spcAft>
                          <a:spcPts val="400"/>
                        </a:spcAft>
                      </a:pPr>
                      <a:r>
                        <a:rPr lang="es-MX" sz="1200" b="1" dirty="0">
                          <a:effectLst/>
                        </a:rPr>
                        <a:t>Porcentaje de aportaciones de la Federación y entidad federativa</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s-MX"/>
                    </a:p>
                  </a:txBody>
                  <a:tcPr/>
                </a:tc>
                <a:tc>
                  <a:txBody>
                    <a:bodyPr/>
                    <a:lstStyle/>
                    <a:p>
                      <a:pPr indent="182880" algn="ctr">
                        <a:lnSpc>
                          <a:spcPts val="1320"/>
                        </a:lnSpc>
                        <a:spcAft>
                          <a:spcPts val="400"/>
                        </a:spcAft>
                      </a:pPr>
                      <a:r>
                        <a:rPr lang="es-MX" sz="1200" b="1" dirty="0">
                          <a:effectLst/>
                        </a:rPr>
                        <a:t> </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indent="182880" algn="ctr">
                        <a:lnSpc>
                          <a:spcPts val="1320"/>
                        </a:lnSpc>
                        <a:spcAft>
                          <a:spcPts val="400"/>
                        </a:spcAft>
                      </a:pPr>
                      <a:r>
                        <a:rPr lang="es-MX" sz="1200" b="1" dirty="0">
                          <a:effectLst/>
                        </a:rPr>
                        <a:t>Porcentaje de aportaciones de la Federación y municipio</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s-MX"/>
                    </a:p>
                  </a:txBody>
                  <a:tcPr/>
                </a:tc>
              </a:tr>
              <a:tr h="818424">
                <a:tc vMerge="1">
                  <a:txBody>
                    <a:bodyPr/>
                    <a:lstStyle/>
                    <a:p>
                      <a:endParaRPr lang="es-MX"/>
                    </a:p>
                  </a:txBody>
                  <a:tcPr/>
                </a:tc>
                <a:tc>
                  <a:txBody>
                    <a:bodyPr/>
                    <a:lstStyle/>
                    <a:p>
                      <a:pPr indent="182880" algn="ctr">
                        <a:lnSpc>
                          <a:spcPts val="1320"/>
                        </a:lnSpc>
                        <a:spcAft>
                          <a:spcPts val="400"/>
                        </a:spcAft>
                      </a:pPr>
                      <a:r>
                        <a:rPr lang="es-MX" sz="1200" b="1" dirty="0">
                          <a:effectLst/>
                        </a:rPr>
                        <a:t>Gobierno Federal</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b="1" dirty="0">
                          <a:effectLst/>
                        </a:rPr>
                        <a:t>Entidad federativa (Instancia Ejecutora)</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b="1" dirty="0">
                          <a:effectLst/>
                        </a:rPr>
                        <a:t> </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b="1" dirty="0">
                          <a:effectLst/>
                        </a:rPr>
                        <a:t>Gobierno Federal</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b="1" dirty="0">
                          <a:effectLst/>
                        </a:rPr>
                        <a:t>Municipio</a:t>
                      </a:r>
                    </a:p>
                    <a:p>
                      <a:pPr indent="182880" algn="ctr">
                        <a:lnSpc>
                          <a:spcPts val="1320"/>
                        </a:lnSpc>
                        <a:spcAft>
                          <a:spcPts val="400"/>
                        </a:spcAft>
                      </a:pPr>
                      <a:r>
                        <a:rPr lang="es-MX" sz="1200" b="1" dirty="0">
                          <a:effectLst/>
                        </a:rPr>
                        <a:t>(Instancia Ejecutora)</a:t>
                      </a:r>
                      <a:endParaRPr lang="es-MX" sz="1200" b="1"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93245">
                <a:tc>
                  <a:txBody>
                    <a:bodyPr/>
                    <a:lstStyle/>
                    <a:p>
                      <a:pPr indent="182880" algn="ctr">
                        <a:lnSpc>
                          <a:spcPts val="1320"/>
                        </a:lnSpc>
                        <a:spcAft>
                          <a:spcPts val="400"/>
                        </a:spcAft>
                      </a:pPr>
                      <a:r>
                        <a:rPr lang="es-MX" sz="900">
                          <a:effectLst/>
                        </a:rPr>
                        <a:t>U1</a:t>
                      </a:r>
                      <a:endParaRPr lang="es-MX" sz="9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a:effectLst/>
                        </a:rPr>
                        <a:t>85 %</a:t>
                      </a:r>
                      <a:endParaRPr lang="es-MX" sz="12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15 %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90 %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10 %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93245">
                <a:tc>
                  <a:txBody>
                    <a:bodyPr/>
                    <a:lstStyle/>
                    <a:p>
                      <a:pPr indent="182880" algn="ctr">
                        <a:lnSpc>
                          <a:spcPts val="1320"/>
                        </a:lnSpc>
                        <a:spcAft>
                          <a:spcPts val="400"/>
                        </a:spcAft>
                      </a:pPr>
                      <a:r>
                        <a:rPr lang="es-MX" sz="900">
                          <a:effectLst/>
                        </a:rPr>
                        <a:t>U2</a:t>
                      </a:r>
                      <a:endParaRPr lang="es-MX" sz="9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a:effectLst/>
                        </a:rPr>
                        <a:t>50 %</a:t>
                      </a:r>
                      <a:endParaRPr lang="es-MX" sz="12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a:effectLst/>
                        </a:rPr>
                        <a:t>50 %</a:t>
                      </a:r>
                      <a:endParaRPr lang="es-MX" sz="12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a:effectLst/>
                        </a:rPr>
                        <a:t> </a:t>
                      </a:r>
                      <a:endParaRPr lang="es-MX" sz="120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60 %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indent="182880" algn="ctr">
                        <a:lnSpc>
                          <a:spcPts val="1320"/>
                        </a:lnSpc>
                        <a:spcAft>
                          <a:spcPts val="400"/>
                        </a:spcAft>
                      </a:pPr>
                      <a:r>
                        <a:rPr lang="es-MX" sz="1200" dirty="0">
                          <a:effectLst/>
                        </a:rPr>
                        <a:t>40 %</a:t>
                      </a:r>
                      <a:endParaRPr lang="es-MX" sz="1200" dirty="0">
                        <a:effectLst/>
                        <a:latin typeface="Arial"/>
                        <a:ea typeface="Times New Roman"/>
                      </a:endParaRPr>
                    </a:p>
                  </a:txBody>
                  <a:tcPr marL="44448" marR="4444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CuadroTexto"/>
          <p:cNvSpPr txBox="1">
            <a:spLocks noChangeArrowheads="1"/>
          </p:cNvSpPr>
          <p:nvPr/>
        </p:nvSpPr>
        <p:spPr bwMode="auto">
          <a:xfrm>
            <a:off x="539750" y="1013494"/>
            <a:ext cx="8064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MX" b="1" dirty="0" smtClean="0">
                <a:solidFill>
                  <a:srgbClr val="005828"/>
                </a:solidFill>
                <a:latin typeface="+mn-lt"/>
                <a:cs typeface="+mn-cs"/>
              </a:rPr>
              <a:t>PROGRAMA DE ORDENAMIENTO TERRITORIAL Y REUBICACIÓN DE LA POBLACIÓN EN ZONAS DE RIESGOS</a:t>
            </a:r>
            <a:endParaRPr lang="es-MX" b="1" dirty="0" smtClean="0">
              <a:solidFill>
                <a:srgbClr val="005828"/>
              </a:solidFill>
              <a:latin typeface="+mn-lt"/>
              <a:cs typeface="Calibri" pitchFamily="34" charset="0"/>
            </a:endParaRPr>
          </a:p>
        </p:txBody>
      </p:sp>
      <p:sp>
        <p:nvSpPr>
          <p:cNvPr id="4" name="5 Rectángulo"/>
          <p:cNvSpPr/>
          <p:nvPr/>
        </p:nvSpPr>
        <p:spPr>
          <a:xfrm>
            <a:off x="539749" y="2073037"/>
            <a:ext cx="8064501" cy="4524315"/>
          </a:xfrm>
          <a:prstGeom prst="rect">
            <a:avLst/>
          </a:prstGeom>
        </p:spPr>
        <p:txBody>
          <a:bodyPr wrap="square">
            <a:spAutoFit/>
          </a:bodyPr>
          <a:lstStyle/>
          <a:p>
            <a:pPr algn="just" fontAlgn="auto">
              <a:spcBef>
                <a:spcPts val="0"/>
              </a:spcBef>
              <a:spcAft>
                <a:spcPts val="0"/>
              </a:spcAft>
              <a:defRPr/>
            </a:pPr>
            <a:r>
              <a:rPr lang="es-MX" sz="1600" b="1" dirty="0">
                <a:latin typeface="+mn-lt"/>
                <a:cs typeface="+mn-cs"/>
              </a:rPr>
              <a:t>Objetivo: </a:t>
            </a:r>
            <a:r>
              <a:rPr lang="es-MX" sz="1600" dirty="0">
                <a:latin typeface="+mn-lt"/>
                <a:cs typeface="+mn-cs"/>
              </a:rPr>
              <a:t>Contribuir al ordenamiento territorial como eje articulador de la planeación, que oriente el uso óptimo del territorio en función de la vocación y potencialidad, que impulse el desarrollo sustentable de las actividades económicas para generar riqueza y elevar la calidad de vida de la población.</a:t>
            </a:r>
          </a:p>
          <a:p>
            <a:pPr algn="just" fontAlgn="auto">
              <a:spcBef>
                <a:spcPts val="0"/>
              </a:spcBef>
              <a:spcAft>
                <a:spcPts val="0"/>
              </a:spcAft>
              <a:defRPr/>
            </a:pPr>
            <a:endParaRPr lang="es-MX" sz="1600" b="1" dirty="0">
              <a:latin typeface="+mn-lt"/>
              <a:cs typeface="Calibri" pitchFamily="34" charset="0"/>
            </a:endParaRPr>
          </a:p>
          <a:p>
            <a:pPr algn="just" fontAlgn="auto">
              <a:spcBef>
                <a:spcPts val="0"/>
              </a:spcBef>
              <a:spcAft>
                <a:spcPts val="0"/>
              </a:spcAft>
              <a:defRPr/>
            </a:pPr>
            <a:r>
              <a:rPr lang="es-MX" sz="1600" b="1" dirty="0">
                <a:latin typeface="+mn-lt"/>
                <a:cs typeface="Calibri" pitchFamily="34" charset="0"/>
              </a:rPr>
              <a:t>Cobertura: </a:t>
            </a:r>
            <a:r>
              <a:rPr lang="es-MX" sz="1600" dirty="0">
                <a:latin typeface="+mn-lt"/>
                <a:cs typeface="Calibri" pitchFamily="34" charset="0"/>
              </a:rPr>
              <a:t>Nacional, para tener acceso al programa las </a:t>
            </a:r>
            <a:r>
              <a:rPr lang="es-MX" sz="1600" dirty="0">
                <a:latin typeface="+mn-lt"/>
                <a:cs typeface="+mn-cs"/>
              </a:rPr>
              <a:t>entidades federativas que cuenten con su </a:t>
            </a:r>
            <a:r>
              <a:rPr lang="es-MX" sz="1600" b="1" dirty="0">
                <a:latin typeface="+mn-lt"/>
                <a:cs typeface="+mn-cs"/>
              </a:rPr>
              <a:t>Consejo Estatal de Ordenamiento Territorial u Órgano similar </a:t>
            </a:r>
            <a:r>
              <a:rPr lang="es-MX" sz="1600" dirty="0">
                <a:latin typeface="+mn-lt"/>
                <a:cs typeface="+mn-cs"/>
              </a:rPr>
              <a:t>al que se adicionen legalmente estas funciones, instalado y en operación, y que presenten en tiempo y forma el documento que </a:t>
            </a:r>
            <a:r>
              <a:rPr lang="es-MX" sz="1600" b="1" dirty="0">
                <a:latin typeface="+mn-lt"/>
                <a:cs typeface="+mn-cs"/>
              </a:rPr>
              <a:t>acredite la participación de la SEDATU en ese Órgano</a:t>
            </a:r>
            <a:r>
              <a:rPr lang="es-MX" sz="1600" dirty="0">
                <a:latin typeface="+mn-lt"/>
                <a:cs typeface="+mn-cs"/>
              </a:rPr>
              <a:t>.</a:t>
            </a:r>
          </a:p>
          <a:p>
            <a:pPr algn="just" fontAlgn="auto">
              <a:spcBef>
                <a:spcPts val="0"/>
              </a:spcBef>
              <a:spcAft>
                <a:spcPts val="0"/>
              </a:spcAft>
              <a:defRPr/>
            </a:pPr>
            <a:endParaRPr lang="es-MX" sz="1600" b="1" dirty="0">
              <a:latin typeface="+mn-lt"/>
              <a:cs typeface="Calibri" pitchFamily="34" charset="0"/>
            </a:endParaRPr>
          </a:p>
          <a:p>
            <a:pPr algn="just" fontAlgn="auto">
              <a:spcBef>
                <a:spcPts val="0"/>
              </a:spcBef>
              <a:spcAft>
                <a:spcPts val="0"/>
              </a:spcAft>
              <a:defRPr/>
            </a:pPr>
            <a:r>
              <a:rPr lang="es-MX" sz="1600" b="1" dirty="0">
                <a:latin typeface="+mn-lt"/>
                <a:cs typeface="Calibri" pitchFamily="34" charset="0"/>
              </a:rPr>
              <a:t>Líneas de acción del Programa: </a:t>
            </a:r>
          </a:p>
          <a:p>
            <a:pPr algn="just" fontAlgn="auto">
              <a:spcBef>
                <a:spcPts val="0"/>
              </a:spcBef>
              <a:spcAft>
                <a:spcPts val="0"/>
              </a:spcAft>
              <a:defRPr/>
            </a:pPr>
            <a:endParaRPr lang="es-MX" sz="1600" b="1" dirty="0">
              <a:latin typeface="+mn-lt"/>
              <a:cs typeface="Calibri" pitchFamily="34" charset="0"/>
            </a:endParaRPr>
          </a:p>
          <a:p>
            <a:pPr algn="just" fontAlgn="auto">
              <a:spcBef>
                <a:spcPts val="0"/>
              </a:spcBef>
              <a:spcAft>
                <a:spcPts val="0"/>
              </a:spcAft>
              <a:defRPr/>
            </a:pPr>
            <a:r>
              <a:rPr lang="es-MX" sz="1600" dirty="0">
                <a:latin typeface="+mn-lt"/>
                <a:cs typeface="+mn-cs"/>
              </a:rPr>
              <a:t>I) Llevar a cabo, en coordinación con las entidades federativas, la elaboración e instrumentación de </a:t>
            </a:r>
            <a:r>
              <a:rPr lang="es-MX" sz="1600" b="1" dirty="0">
                <a:latin typeface="+mn-lt"/>
                <a:cs typeface="+mn-cs"/>
              </a:rPr>
              <a:t>Programas de Ordenamiento Territorial </a:t>
            </a:r>
            <a:r>
              <a:rPr lang="es-MX" sz="1600" dirty="0">
                <a:latin typeface="+mn-lt"/>
                <a:cs typeface="+mn-cs"/>
              </a:rPr>
              <a:t>para el aprovechamiento de la vocación y el potencial productivo del territorio de las entidades federativas.</a:t>
            </a:r>
          </a:p>
          <a:p>
            <a:pPr algn="just" fontAlgn="auto">
              <a:spcBef>
                <a:spcPts val="0"/>
              </a:spcBef>
              <a:spcAft>
                <a:spcPts val="0"/>
              </a:spcAft>
              <a:defRPr/>
            </a:pPr>
            <a:r>
              <a:rPr lang="es-MX" sz="1600" dirty="0">
                <a:latin typeface="+mn-lt"/>
                <a:cs typeface="+mn-cs"/>
              </a:rPr>
              <a:t>II) Definir y elaborar </a:t>
            </a:r>
            <a:r>
              <a:rPr lang="es-MX" sz="1600" dirty="0">
                <a:solidFill>
                  <a:schemeClr val="tx1">
                    <a:lumMod val="85000"/>
                    <a:lumOff val="15000"/>
                  </a:schemeClr>
                </a:solidFill>
                <a:latin typeface="+mn-lt"/>
                <a:cs typeface="+mn-cs"/>
              </a:rPr>
              <a:t>estudios y proyectos integrales de viabilidad </a:t>
            </a:r>
            <a:r>
              <a:rPr lang="es-MX" sz="1600" dirty="0">
                <a:latin typeface="+mn-lt"/>
                <a:cs typeface="+mn-cs"/>
              </a:rPr>
              <a:t>y de costo - beneficio para la </a:t>
            </a:r>
            <a:r>
              <a:rPr lang="es-MX" sz="1600" b="1" dirty="0">
                <a:latin typeface="+mn-lt"/>
                <a:cs typeface="+mn-cs"/>
              </a:rPr>
              <a:t>reubicación de población en zonas de riesgos</a:t>
            </a:r>
            <a:r>
              <a:rPr lang="es-MX" sz="1600" dirty="0">
                <a:latin typeface="+mn-lt"/>
                <a:cs typeface="+mn-cs"/>
              </a:rPr>
              <a:t>, para brindar seguridad jurídica y social a la población</a:t>
            </a:r>
            <a:r>
              <a:rPr lang="es-MX" sz="1600" dirty="0" smtClean="0">
                <a:latin typeface="+mn-lt"/>
                <a:cs typeface="+mn-cs"/>
              </a:rPr>
              <a:t>.</a:t>
            </a:r>
            <a:endParaRPr lang="es-MX" sz="1600" dirty="0">
              <a:latin typeface="+mn-lt"/>
              <a:cs typeface="+mn-cs"/>
            </a:endParaRP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txBox="1">
            <a:spLocks noChangeArrowheads="1"/>
          </p:cNvSpPr>
          <p:nvPr/>
        </p:nvSpPr>
        <p:spPr bwMode="auto">
          <a:xfrm>
            <a:off x="684213" y="1560879"/>
            <a:ext cx="76327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defRPr/>
            </a:pPr>
            <a:r>
              <a:rPr lang="es-ES" sz="2800" b="1" cap="small" dirty="0" smtClean="0">
                <a:cs typeface="Calibri" pitchFamily="34" charset="0"/>
              </a:rPr>
              <a:t>SISTEMA NACIONAL DE DESARROLLO INTEGRAL DE LA FAMILIA </a:t>
            </a:r>
          </a:p>
          <a:p>
            <a:pPr>
              <a:defRPr/>
            </a:pPr>
            <a:r>
              <a:rPr lang="es-ES" b="1" cap="small" dirty="0" smtClean="0">
                <a:cs typeface="Calibri" pitchFamily="34" charset="0"/>
              </a:rPr>
              <a:t>DIF</a:t>
            </a:r>
          </a:p>
        </p:txBody>
      </p:sp>
      <p:sp>
        <p:nvSpPr>
          <p:cNvPr id="83976"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83977" name="Picture 2" descr="http://web.dif.gob.mx/wp-content/themes/dif/imagenes/MisionVisionObj/ImagenMis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388" y="3716338"/>
            <a:ext cx="333375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8" name="Picture 4" descr="http://web.dif.gob.mx/wp-content/themes/dif/imagenes/MisionVisionObj/ImagenVis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14988" y="3933825"/>
            <a:ext cx="2678112"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85738" y="2996604"/>
            <a:ext cx="2808287" cy="276225"/>
          </a:xfrm>
          <a:prstGeom prst="rect">
            <a:avLst/>
          </a:prstGeom>
        </p:spPr>
        <p:txBody>
          <a:bodyPr>
            <a:spAutoFit/>
          </a:bodyPr>
          <a:lstStyle/>
          <a:p>
            <a:pPr algn="ctr" fontAlgn="auto">
              <a:spcBef>
                <a:spcPts val="0"/>
              </a:spcBef>
              <a:spcAft>
                <a:spcPts val="0"/>
              </a:spcAft>
              <a:defRPr/>
            </a:pPr>
            <a:r>
              <a:rPr lang="es-MX" sz="1200" b="1" dirty="0">
                <a:solidFill>
                  <a:schemeClr val="tx1">
                    <a:lumMod val="65000"/>
                    <a:lumOff val="35000"/>
                  </a:schemeClr>
                </a:solidFill>
                <a:latin typeface="+mn-lt"/>
                <a:cs typeface="+mn-cs"/>
              </a:rPr>
              <a:t>Catálogo de Programas Federales</a:t>
            </a:r>
          </a:p>
        </p:txBody>
      </p:sp>
      <p:pic>
        <p:nvPicPr>
          <p:cNvPr id="38916"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7088" y="3468836"/>
            <a:ext cx="2305050" cy="2984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7" name="16 Rectángulo"/>
          <p:cNvSpPr/>
          <p:nvPr/>
        </p:nvSpPr>
        <p:spPr>
          <a:xfrm>
            <a:off x="3078163" y="2854473"/>
            <a:ext cx="2881312" cy="461963"/>
          </a:xfrm>
          <a:prstGeom prst="rect">
            <a:avLst/>
          </a:prstGeom>
        </p:spPr>
        <p:txBody>
          <a:bodyPr>
            <a:spAutoFit/>
          </a:bodyPr>
          <a:lstStyle/>
          <a:p>
            <a:pPr algn="ctr" fontAlgn="auto">
              <a:spcBef>
                <a:spcPts val="0"/>
              </a:spcBef>
              <a:spcAft>
                <a:spcPts val="0"/>
              </a:spcAft>
              <a:defRPr/>
            </a:pPr>
            <a:r>
              <a:rPr lang="es-MX" sz="1200" b="1" dirty="0">
                <a:solidFill>
                  <a:schemeClr val="tx1">
                    <a:lumMod val="65000"/>
                    <a:lumOff val="35000"/>
                  </a:schemeClr>
                </a:solidFill>
                <a:latin typeface="+mn-lt"/>
                <a:cs typeface="+mn-cs"/>
              </a:rPr>
              <a:t>Compendio de Publicaciones Federales para la Gestión Municipal</a:t>
            </a:r>
          </a:p>
        </p:txBody>
      </p:sp>
      <p:sp>
        <p:nvSpPr>
          <p:cNvPr id="18" name="17 Rectángulo"/>
          <p:cNvSpPr/>
          <p:nvPr/>
        </p:nvSpPr>
        <p:spPr>
          <a:xfrm>
            <a:off x="5959475" y="2833836"/>
            <a:ext cx="2789238" cy="461962"/>
          </a:xfrm>
          <a:prstGeom prst="rect">
            <a:avLst/>
          </a:prstGeom>
        </p:spPr>
        <p:txBody>
          <a:bodyPr>
            <a:spAutoFit/>
          </a:bodyPr>
          <a:lstStyle/>
          <a:p>
            <a:pPr algn="ctr" fontAlgn="auto">
              <a:spcBef>
                <a:spcPts val="0"/>
              </a:spcBef>
              <a:spcAft>
                <a:spcPts val="0"/>
              </a:spcAft>
              <a:defRPr/>
            </a:pPr>
            <a:r>
              <a:rPr lang="es-MX" sz="1200" b="1" dirty="0">
                <a:solidFill>
                  <a:schemeClr val="tx1">
                    <a:lumMod val="65000"/>
                    <a:lumOff val="35000"/>
                  </a:schemeClr>
                </a:solidFill>
                <a:latin typeface="+mn-lt"/>
                <a:cs typeface="+mn-cs"/>
              </a:rPr>
              <a:t>Compendio de Acciones Federales de Capacitación para Municipios</a:t>
            </a:r>
          </a:p>
        </p:txBody>
      </p:sp>
      <p:pic>
        <p:nvPicPr>
          <p:cNvPr id="3891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8713" y="3449786"/>
            <a:ext cx="2324100" cy="2990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 name="13 CuadroTexto"/>
          <p:cNvSpPr txBox="1">
            <a:spLocks noChangeArrowheads="1"/>
          </p:cNvSpPr>
          <p:nvPr/>
        </p:nvSpPr>
        <p:spPr bwMode="auto">
          <a:xfrm>
            <a:off x="2987575" y="2092846"/>
            <a:ext cx="4176713" cy="400050"/>
          </a:xfrm>
          <a:prstGeom prst="rect">
            <a:avLst/>
          </a:prstGeom>
          <a:noFill/>
          <a:ln w="9525">
            <a:solidFill>
              <a:schemeClr val="bg1"/>
            </a:solidFill>
            <a:miter lim="800000"/>
            <a:headEnd/>
            <a:tailEnd/>
          </a:ln>
        </p:spPr>
        <p:txBody>
          <a:bodyPr>
            <a:spAutoFit/>
          </a:bodyPr>
          <a:lstStyle/>
          <a:p>
            <a:pPr>
              <a:defRPr/>
            </a:pPr>
            <a:r>
              <a:rPr lang="es-ES_tradnl" sz="2000" b="1" dirty="0">
                <a:solidFill>
                  <a:schemeClr val="bg1">
                    <a:lumMod val="50000"/>
                  </a:schemeClr>
                </a:solidFill>
                <a:latin typeface="+mn-lt"/>
                <a:cs typeface="Calibri" pitchFamily="34" charset="0"/>
              </a:rPr>
              <a:t>Publicaciones del INAFED</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3467022"/>
            <a:ext cx="2328424" cy="2986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8 CuadroTexto"/>
          <p:cNvSpPr txBox="1"/>
          <p:nvPr/>
        </p:nvSpPr>
        <p:spPr>
          <a:xfrm>
            <a:off x="971550" y="1341438"/>
            <a:ext cx="7200900" cy="461665"/>
          </a:xfrm>
          <a:prstGeom prst="rect">
            <a:avLst/>
          </a:prstGeom>
          <a:noFill/>
        </p:spPr>
        <p:txBody>
          <a:bodyPr>
            <a:spAutoFit/>
          </a:bodyPr>
          <a:lstStyle/>
          <a:p>
            <a:pPr fontAlgn="auto">
              <a:spcBef>
                <a:spcPts val="0"/>
              </a:spcBef>
              <a:spcAft>
                <a:spcPts val="0"/>
              </a:spcAft>
              <a:defRPr/>
            </a:pPr>
            <a:r>
              <a:rPr lang="es-MX" sz="2400" b="1" dirty="0" smtClean="0">
                <a:solidFill>
                  <a:schemeClr val="tx1">
                    <a:lumMod val="65000"/>
                    <a:lumOff val="35000"/>
                  </a:schemeClr>
                </a:solidFill>
                <a:latin typeface="+mn-lt"/>
                <a:cs typeface="+mn-cs"/>
              </a:rPr>
              <a:t>Introducción</a:t>
            </a:r>
            <a:endParaRPr lang="es-MX" dirty="0">
              <a:solidFill>
                <a:schemeClr val="tx1">
                  <a:lumMod val="65000"/>
                  <a:lumOff val="35000"/>
                </a:schemeClr>
              </a:solidFill>
              <a:latin typeface="+mn-lt"/>
              <a:cs typeface="+mn-cs"/>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3182002340"/>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sp>
        <p:nvSpPr>
          <p:cNvPr id="14" name="13 Rectángulo"/>
          <p:cNvSpPr/>
          <p:nvPr/>
        </p:nvSpPr>
        <p:spPr>
          <a:xfrm>
            <a:off x="143519" y="4509120"/>
            <a:ext cx="2592388" cy="208823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a:solidFill>
                  <a:schemeClr val="tx1"/>
                </a:solidFill>
              </a:rPr>
              <a:t>Programa de Atención a Familias y </a:t>
            </a:r>
            <a:r>
              <a:rPr lang="es-MX" sz="1200" dirty="0" smtClean="0">
                <a:solidFill>
                  <a:schemeClr val="tx1"/>
                </a:solidFill>
              </a:rPr>
              <a:t>Población Vulnerable</a:t>
            </a:r>
          </a:p>
          <a:p>
            <a:pPr marL="171450" indent="-171450" algn="r" fontAlgn="t">
              <a:buFont typeface="Arial" panose="020B0604020202020204" pitchFamily="34" charset="0"/>
              <a:buChar char="•"/>
            </a:pPr>
            <a:r>
              <a:rPr lang="es-MX" sz="1200" dirty="0" smtClean="0">
                <a:solidFill>
                  <a:schemeClr val="tx1"/>
                </a:solidFill>
              </a:rPr>
              <a:t>Fortalecimiento </a:t>
            </a:r>
            <a:r>
              <a:rPr lang="es-MX" sz="1200" dirty="0">
                <a:solidFill>
                  <a:schemeClr val="tx1"/>
                </a:solidFill>
              </a:rPr>
              <a:t>a las Procuradurías de la Defensa del Menor y las Familias</a:t>
            </a:r>
          </a:p>
          <a:p>
            <a:pPr marL="171450" indent="-171450" algn="r" fontAlgn="t">
              <a:buFont typeface="Arial" panose="020B0604020202020204" pitchFamily="34" charset="0"/>
              <a:buChar char="•"/>
            </a:pPr>
            <a:r>
              <a:rPr lang="es-MX" sz="1200" dirty="0">
                <a:solidFill>
                  <a:schemeClr val="tx1"/>
                </a:solidFill>
              </a:rPr>
              <a:t>Programa de Atención a Personas con Discapacidad</a:t>
            </a:r>
          </a:p>
          <a:p>
            <a:pPr marL="171450" indent="-171450" algn="r" fontAlgn="t">
              <a:buFont typeface="Arial" panose="020B0604020202020204" pitchFamily="34" charset="0"/>
              <a:buChar char="•"/>
            </a:pPr>
            <a:r>
              <a:rPr lang="es-MX" sz="1200" dirty="0">
                <a:solidFill>
                  <a:schemeClr val="tx1"/>
                </a:solidFill>
              </a:rPr>
              <a:t>Programa para la Protección y el Desarrollo Integral de la Infancia</a:t>
            </a:r>
          </a:p>
          <a:p>
            <a:pPr marL="171450" indent="-171450" algn="r" fontAlgn="t">
              <a:buFont typeface="Arial" panose="020B0604020202020204" pitchFamily="34" charset="0"/>
              <a:buChar char="•"/>
            </a:pPr>
            <a:r>
              <a:rPr lang="es-MX" sz="1200" dirty="0">
                <a:solidFill>
                  <a:schemeClr val="tx1"/>
                </a:solidFill>
              </a:rPr>
              <a:t>Programa de Desarrollo Comunitario</a:t>
            </a:r>
          </a:p>
        </p:txBody>
      </p:sp>
      <p:cxnSp>
        <p:nvCxnSpPr>
          <p:cNvPr id="20" name="19 Conector recto de flecha"/>
          <p:cNvCxnSpPr>
            <a:endCxn id="14" idx="3"/>
          </p:cNvCxnSpPr>
          <p:nvPr/>
        </p:nvCxnSpPr>
        <p:spPr>
          <a:xfrm flipH="1">
            <a:off x="2735907" y="4941168"/>
            <a:ext cx="755476" cy="612068"/>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99194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776792950"/>
              </p:ext>
            </p:extLst>
          </p:nvPr>
        </p:nvGraphicFramePr>
        <p:xfrm>
          <a:off x="1341107" y="1638325"/>
          <a:ext cx="6477000" cy="638175"/>
        </p:xfrm>
        <a:graphic>
          <a:graphicData uri="http://schemas.openxmlformats.org/drawingml/2006/table">
            <a:tbl>
              <a:tblPr firstRow="1" firstCol="1" bandRow="1">
                <a:tableStyleId>{5C22544A-7EE6-4342-B048-85BDC9FD1C3A}</a:tableStyleId>
              </a:tblPr>
              <a:tblGrid>
                <a:gridCol w="1619567"/>
                <a:gridCol w="1618933"/>
                <a:gridCol w="1529450"/>
                <a:gridCol w="1709050"/>
              </a:tblGrid>
              <a:tr h="638175">
                <a:tc>
                  <a:txBody>
                    <a:bodyPr/>
                    <a:lstStyle/>
                    <a:p>
                      <a:pPr algn="ctr">
                        <a:lnSpc>
                          <a:spcPct val="115000"/>
                        </a:lnSpc>
                        <a:spcAft>
                          <a:spcPts val="0"/>
                        </a:spcAft>
                      </a:pPr>
                      <a:r>
                        <a:rPr lang="es-MX" sz="1000" dirty="0">
                          <a:solidFill>
                            <a:schemeClr val="tx1">
                              <a:lumMod val="65000"/>
                              <a:lumOff val="35000"/>
                            </a:schemeClr>
                          </a:solidFill>
                          <a:effectLst/>
                        </a:rPr>
                        <a:t>INDIRECTO</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SIN RECURSOS COMPLEMENTARIOS</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600" dirty="0">
                          <a:solidFill>
                            <a:schemeClr val="tx1">
                              <a:lumMod val="65000"/>
                              <a:lumOff val="35000"/>
                            </a:schemeClr>
                          </a:solidFill>
                          <a:effectLst/>
                        </a:rPr>
                        <a:t> </a:t>
                      </a:r>
                      <a:endParaRPr lang="es-MX" sz="1100" dirty="0">
                        <a:solidFill>
                          <a:schemeClr val="tx1">
                            <a:lumMod val="65000"/>
                            <a:lumOff val="35000"/>
                          </a:schemeClr>
                        </a:solidFill>
                        <a:effectLst/>
                      </a:endParaRPr>
                    </a:p>
                    <a:p>
                      <a:pPr algn="ctr">
                        <a:lnSpc>
                          <a:spcPct val="115000"/>
                        </a:lnSpc>
                        <a:spcAft>
                          <a:spcPts val="0"/>
                        </a:spcAft>
                      </a:pPr>
                      <a:r>
                        <a:rPr lang="es-MX" sz="1000" dirty="0">
                          <a:solidFill>
                            <a:schemeClr val="tx1">
                              <a:lumMod val="65000"/>
                              <a:lumOff val="35000"/>
                            </a:schemeClr>
                          </a:solidFill>
                          <a:effectLst/>
                        </a:rPr>
                        <a:t>VENTANILLA PERMANENTE</a:t>
                      </a:r>
                      <a:endParaRPr lang="es-MX" sz="1100" dirty="0">
                        <a:solidFill>
                          <a:schemeClr val="tx1">
                            <a:lumMod val="65000"/>
                            <a:lumOff val="35000"/>
                          </a:schemeClr>
                        </a:solidFill>
                        <a:effectLst/>
                        <a:latin typeface="Calibri"/>
                        <a:ea typeface="Calibri"/>
                        <a:cs typeface="Times New Roman"/>
                      </a:endParaRPr>
                    </a:p>
                  </a:txBody>
                  <a:tcPr marL="68580" marR="68580" marT="0" marB="0">
                    <a:noFill/>
                  </a:tcPr>
                </a:tc>
              </a:tr>
            </a:tbl>
          </a:graphicData>
        </a:graphic>
      </p:graphicFrame>
      <p:sp>
        <p:nvSpPr>
          <p:cNvPr id="85007" name="7 Rectángulo redondeado"/>
          <p:cNvSpPr>
            <a:spLocks noChangeArrowheads="1"/>
          </p:cNvSpPr>
          <p:nvPr/>
        </p:nvSpPr>
        <p:spPr bwMode="auto">
          <a:xfrm>
            <a:off x="1341107" y="1628800"/>
            <a:ext cx="6453187" cy="647700"/>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5008" name="Rectángulo redondeado 21"/>
          <p:cNvSpPr>
            <a:spLocks noChangeArrowheads="1"/>
          </p:cNvSpPr>
          <p:nvPr/>
        </p:nvSpPr>
        <p:spPr bwMode="auto">
          <a:xfrm>
            <a:off x="3238735" y="2420888"/>
            <a:ext cx="4813300" cy="369962"/>
          </a:xfrm>
          <a:prstGeom prst="roundRect">
            <a:avLst>
              <a:gd name="adj" fmla="val 21704"/>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100" dirty="0">
                <a:latin typeface="Soberana Titular" pitchFamily="50" charset="0"/>
                <a:ea typeface="Times New Roman" pitchFamily="18" charset="0"/>
              </a:rPr>
              <a:t>Tipo de participación del municipio: Ejecutor</a:t>
            </a:r>
            <a:endParaRPr lang="es-MX" altLang="es-MX" sz="1800" dirty="0">
              <a:latin typeface="Arial" charset="0"/>
              <a:ea typeface="Times New Roman" pitchFamily="18" charset="0"/>
            </a:endParaRPr>
          </a:p>
        </p:txBody>
      </p:sp>
      <p:sp>
        <p:nvSpPr>
          <p:cNvPr id="85010" name="16 Rectángulo"/>
          <p:cNvSpPr>
            <a:spLocks noChangeArrowheads="1"/>
          </p:cNvSpPr>
          <p:nvPr/>
        </p:nvSpPr>
        <p:spPr bwMode="auto">
          <a:xfrm>
            <a:off x="519585" y="1014236"/>
            <a:ext cx="80687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2400" b="1" dirty="0">
                <a:solidFill>
                  <a:srgbClr val="005828"/>
                </a:solidFill>
                <a:latin typeface="+mj-lt"/>
                <a:ea typeface="Calibri" pitchFamily="34" charset="0"/>
              </a:rPr>
              <a:t>PROGRAMA DE ATENCIÓN A PERSONAS CON DISCAPACIDAD</a:t>
            </a:r>
          </a:p>
        </p:txBody>
      </p:sp>
      <p:sp>
        <p:nvSpPr>
          <p:cNvPr id="18" name="17 Rectángulo"/>
          <p:cNvSpPr/>
          <p:nvPr/>
        </p:nvSpPr>
        <p:spPr>
          <a:xfrm>
            <a:off x="539750" y="3423202"/>
            <a:ext cx="8064500" cy="2893100"/>
          </a:xfrm>
          <a:prstGeom prst="rect">
            <a:avLst/>
          </a:prstGeom>
        </p:spPr>
        <p:txBody>
          <a:bodyPr wrap="square">
            <a:spAutoFit/>
          </a:bodyPr>
          <a:lstStyle/>
          <a:p>
            <a:pPr fontAlgn="auto">
              <a:spcBef>
                <a:spcPts val="0"/>
              </a:spcBef>
              <a:spcAft>
                <a:spcPts val="0"/>
              </a:spcAft>
              <a:defRPr/>
            </a:pPr>
            <a:r>
              <a:rPr lang="es-MX" sz="1400" dirty="0">
                <a:solidFill>
                  <a:schemeClr val="tx1">
                    <a:lumMod val="65000"/>
                    <a:lumOff val="35000"/>
                  </a:schemeClr>
                </a:solidFill>
                <a:latin typeface="+mn-lt"/>
                <a:cs typeface="+mn-cs"/>
              </a:rPr>
              <a:t> </a:t>
            </a:r>
            <a:r>
              <a:rPr lang="es-MX" sz="1400" dirty="0" smtClean="0">
                <a:solidFill>
                  <a:schemeClr val="tx1">
                    <a:lumMod val="65000"/>
                    <a:lumOff val="35000"/>
                  </a:schemeClr>
                </a:solidFill>
                <a:latin typeface="+mn-lt"/>
                <a:cs typeface="+mn-cs"/>
              </a:rPr>
              <a:t>El </a:t>
            </a:r>
            <a:r>
              <a:rPr lang="es-MX" sz="1400" dirty="0">
                <a:solidFill>
                  <a:schemeClr val="tx1">
                    <a:lumMod val="65000"/>
                    <a:lumOff val="35000"/>
                  </a:schemeClr>
                </a:solidFill>
                <a:latin typeface="+mn-lt"/>
                <a:cs typeface="+mn-cs"/>
              </a:rPr>
              <a:t>Sistema Nacional DIF (SNDIF), a través del Programa de Atención a Personas con Discapacidad, promueve el ejercicio pleno de los derechos de las personas con discapacidad para contribuir a su inclusión social, por medio del otorgamiento de subsidios para ejecutar proyectos que beneficien a la población con discapacidad en México. </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OBJETIVO </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dirty="0">
                <a:solidFill>
                  <a:schemeClr val="tx1">
                    <a:lumMod val="65000"/>
                    <a:lumOff val="35000"/>
                  </a:schemeClr>
                </a:solidFill>
                <a:latin typeface="+mn-lt"/>
                <a:cs typeface="+mn-cs"/>
              </a:rPr>
              <a:t>Contribuir a que la población con discapacidad beneficiada mejore su calidad de vida mediante acciones que promuevan su inclusión social.</a:t>
            </a:r>
          </a:p>
          <a:p>
            <a:pPr algn="just" fontAlgn="auto">
              <a:spcBef>
                <a:spcPts val="0"/>
              </a:spcBef>
              <a:spcAft>
                <a:spcPts val="0"/>
              </a:spcAft>
              <a:defRPr/>
            </a:pP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dirty="0">
                <a:solidFill>
                  <a:schemeClr val="tx1">
                    <a:lumMod val="65000"/>
                    <a:lumOff val="35000"/>
                  </a:schemeClr>
                </a:solidFill>
                <a:latin typeface="+mn-lt"/>
                <a:cs typeface="+mn-cs"/>
              </a:rPr>
              <a:t>Los proyectos podrán ser presentados preferentemente durante el primer trimestre del año y deberán ser enviados a las oficinas de la Unidad de Asistencia e Integración Social (UAIS), ubicadas en Prolongación Xochicalco 947, 2do. Piso, Col. Santa Cruz Atoyac, Delegación Benito Juárez, C.P. 03310, México, D.F.</a:t>
            </a:r>
            <a:r>
              <a:rPr lang="es-MX" sz="1400" dirty="0">
                <a:latin typeface="+mn-lt"/>
                <a:cs typeface="+mn-cs"/>
              </a:rPr>
              <a:t> </a:t>
            </a:r>
          </a:p>
        </p:txBody>
      </p:sp>
      <p:sp>
        <p:nvSpPr>
          <p:cNvPr id="7" name="6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7 Rectángulo"/>
          <p:cNvSpPr>
            <a:spLocks noChangeArrowheads="1"/>
          </p:cNvSpPr>
          <p:nvPr/>
        </p:nvSpPr>
        <p:spPr bwMode="auto">
          <a:xfrm>
            <a:off x="539750" y="3860800"/>
            <a:ext cx="8048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s-MX" altLang="es-MX" sz="1600"/>
              <a:t>.</a:t>
            </a:r>
          </a:p>
        </p:txBody>
      </p:sp>
      <p:sp>
        <p:nvSpPr>
          <p:cNvPr id="86019" name="Rectangle 4"/>
          <p:cNvSpPr>
            <a:spLocks noChangeArrowheads="1"/>
          </p:cNvSpPr>
          <p:nvPr/>
        </p:nvSpPr>
        <p:spPr bwMode="auto">
          <a:xfrm>
            <a:off x="155575" y="18446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sp>
        <p:nvSpPr>
          <p:cNvPr id="18" name="17 Rectángulo"/>
          <p:cNvSpPr/>
          <p:nvPr/>
        </p:nvSpPr>
        <p:spPr>
          <a:xfrm>
            <a:off x="539749" y="1306513"/>
            <a:ext cx="8048625" cy="5048250"/>
          </a:xfrm>
          <a:prstGeom prst="rect">
            <a:avLst/>
          </a:prstGeom>
        </p:spPr>
        <p:txBody>
          <a:bodyPr wrap="square">
            <a:spAutoFit/>
          </a:bodyPr>
          <a:lstStyle/>
          <a:p>
            <a:pPr algn="just" fontAlgn="auto">
              <a:spcBef>
                <a:spcPts val="0"/>
              </a:spcBef>
              <a:spcAft>
                <a:spcPts val="0"/>
              </a:spcAft>
              <a:defRPr/>
            </a:pPr>
            <a:r>
              <a:rPr lang="es-MX" sz="1400" b="1" dirty="0">
                <a:solidFill>
                  <a:schemeClr val="tx1">
                    <a:lumMod val="65000"/>
                    <a:lumOff val="35000"/>
                  </a:schemeClr>
                </a:solidFill>
                <a:latin typeface="+mn-lt"/>
                <a:cs typeface="+mn-cs"/>
              </a:rPr>
              <a:t>Vertiente A</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b="1" dirty="0">
                <a:solidFill>
                  <a:schemeClr val="tx1">
                    <a:lumMod val="65000"/>
                    <a:lumOff val="35000"/>
                  </a:schemeClr>
                </a:solidFill>
                <a:latin typeface="+mn-lt"/>
                <a:cs typeface="+mn-cs"/>
              </a:rPr>
              <a:t>Acciones en salud</a:t>
            </a:r>
            <a:r>
              <a:rPr lang="es-MX" sz="1400" dirty="0">
                <a:solidFill>
                  <a:schemeClr val="tx1">
                    <a:lumMod val="65000"/>
                    <a:lumOff val="35000"/>
                  </a:schemeClr>
                </a:solidFill>
                <a:latin typeface="+mn-lt"/>
                <a:cs typeface="+mn-cs"/>
              </a:rPr>
              <a:t> para la Atención a Personas con Discapacidad:</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Adquisición de ayudas funcionales y equipo relacionado con la rehabilitación e inclusión de las personas con discapacidad.</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las destinadas a proporcionar atención especializada a personas con discapacidad. </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las destinadas y orientadas a promover la salud y prevenir la discapacidad.</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Vertiente B </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b="1" dirty="0">
                <a:solidFill>
                  <a:schemeClr val="tx1">
                    <a:lumMod val="65000"/>
                    <a:lumOff val="35000"/>
                  </a:schemeClr>
                </a:solidFill>
                <a:latin typeface="+mn-lt"/>
                <a:cs typeface="+mn-cs"/>
              </a:rPr>
              <a:t>Acciones de infraestructura y equipamiento </a:t>
            </a:r>
            <a:r>
              <a:rPr lang="es-MX" sz="1400" dirty="0">
                <a:solidFill>
                  <a:schemeClr val="tx1">
                    <a:lumMod val="65000"/>
                    <a:lumOff val="35000"/>
                  </a:schemeClr>
                </a:solidFill>
                <a:latin typeface="+mn-lt"/>
                <a:cs typeface="+mn-cs"/>
              </a:rPr>
              <a:t>para la atención de las personas con discapacidad:</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las de remodelación de infraestructura de centros y unidades de atención y rehabilitación para personas con discapacidad.</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las de construcción de infraestructura para las personas con discapacidad.</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las de operación y equipamiento de Centros, Instituciones y Unidades Básicas de Rehabilitación para la atención de las personas con discapacidad.</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b="1" dirty="0">
                <a:solidFill>
                  <a:schemeClr val="tx1">
                    <a:lumMod val="65000"/>
                    <a:lumOff val="35000"/>
                  </a:schemeClr>
                </a:solidFill>
                <a:latin typeface="+mn-lt"/>
                <a:cs typeface="+mn-cs"/>
              </a:rPr>
              <a:t>Vertiente C</a:t>
            </a:r>
            <a:endParaRPr lang="es-MX" sz="1400" dirty="0">
              <a:solidFill>
                <a:schemeClr val="tx1">
                  <a:lumMod val="65000"/>
                  <a:lumOff val="35000"/>
                </a:schemeClr>
              </a:solidFill>
              <a:latin typeface="+mn-lt"/>
              <a:cs typeface="+mn-cs"/>
            </a:endParaRPr>
          </a:p>
          <a:p>
            <a:pPr algn="just" fontAlgn="auto">
              <a:spcBef>
                <a:spcPts val="0"/>
              </a:spcBef>
              <a:spcAft>
                <a:spcPts val="0"/>
              </a:spcAft>
              <a:defRPr/>
            </a:pPr>
            <a:r>
              <a:rPr lang="es-MX" sz="1400" b="1" dirty="0">
                <a:solidFill>
                  <a:schemeClr val="tx1">
                    <a:lumMod val="65000"/>
                    <a:lumOff val="35000"/>
                  </a:schemeClr>
                </a:solidFill>
                <a:latin typeface="+mn-lt"/>
                <a:cs typeface="+mn-cs"/>
              </a:rPr>
              <a:t>Acciones de Desarrollo para la inclusión</a:t>
            </a:r>
            <a:r>
              <a:rPr lang="es-MX" sz="1400" dirty="0">
                <a:solidFill>
                  <a:schemeClr val="tx1">
                    <a:lumMod val="65000"/>
                    <a:lumOff val="35000"/>
                  </a:schemeClr>
                </a:solidFill>
                <a:latin typeface="+mn-lt"/>
                <a:cs typeface="+mn-cs"/>
              </a:rPr>
              <a:t> laboral, educativa y social de las personas con discapacidad:</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Acciones encaminadas para la inclusión laboral de las personas con discapacidad.</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Acciones encaminadas a apoyar el desarrollo educativo, cultural, recreativo, del deporte y  del arte.</a:t>
            </a:r>
          </a:p>
          <a:p>
            <a:pPr marL="342900" indent="-342900" algn="just" fontAlgn="auto">
              <a:spcBef>
                <a:spcPts val="0"/>
              </a:spcBef>
              <a:spcAft>
                <a:spcPts val="0"/>
              </a:spcAft>
              <a:buFont typeface="+mj-lt"/>
              <a:buAutoNum type="arabicPeriod"/>
              <a:defRPr/>
            </a:pPr>
            <a:r>
              <a:rPr lang="es-MX" sz="1400" dirty="0">
                <a:solidFill>
                  <a:schemeClr val="tx1">
                    <a:lumMod val="65000"/>
                    <a:lumOff val="35000"/>
                  </a:schemeClr>
                </a:solidFill>
                <a:latin typeface="+mn-lt"/>
                <a:cs typeface="+mn-cs"/>
              </a:rPr>
              <a:t>Todas aquellas orientadas y encaminadas a su desarrollo social integral.</a:t>
            </a: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3678264620"/>
              </p:ext>
            </p:extLst>
          </p:nvPr>
        </p:nvGraphicFramePr>
        <p:xfrm>
          <a:off x="1343792" y="1975966"/>
          <a:ext cx="6477000" cy="638175"/>
        </p:xfrm>
        <a:graphic>
          <a:graphicData uri="http://schemas.openxmlformats.org/drawingml/2006/table">
            <a:tbl>
              <a:tblPr firstRow="1" firstCol="1" bandRow="1">
                <a:tableStyleId>{5C22544A-7EE6-4342-B048-85BDC9FD1C3A}</a:tableStyleId>
              </a:tblPr>
              <a:tblGrid>
                <a:gridCol w="1619567"/>
                <a:gridCol w="1618933"/>
                <a:gridCol w="1529450"/>
                <a:gridCol w="1709050"/>
              </a:tblGrid>
              <a:tr h="638175">
                <a:tc>
                  <a:txBody>
                    <a:bodyPr/>
                    <a:lstStyle/>
                    <a:p>
                      <a:pPr algn="ctr">
                        <a:lnSpc>
                          <a:spcPct val="115000"/>
                        </a:lnSpc>
                        <a:spcAft>
                          <a:spcPts val="0"/>
                        </a:spcAft>
                      </a:pPr>
                      <a:r>
                        <a:rPr lang="es-MX" sz="1000" dirty="0">
                          <a:solidFill>
                            <a:schemeClr val="tx1">
                              <a:lumMod val="65000"/>
                              <a:lumOff val="35000"/>
                            </a:schemeClr>
                          </a:solidFill>
                          <a:effectLst/>
                        </a:rPr>
                        <a:t>INDIRECTO</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SIN RECURSOS COMPLEMENTARIOS</a:t>
                      </a:r>
                      <a:endParaRPr lang="es-MX" sz="1100" dirty="0">
                        <a:solidFill>
                          <a:schemeClr val="tx1">
                            <a:lumMod val="65000"/>
                            <a:lumOff val="35000"/>
                          </a:schemeClr>
                        </a:solidFill>
                        <a:effectLst/>
                        <a:latin typeface="Calibri"/>
                        <a:ea typeface="Calibri"/>
                        <a:cs typeface="Times New Roman"/>
                      </a:endParaRPr>
                    </a:p>
                  </a:txBody>
                  <a:tcPr marL="68580" marR="68580" marT="0" marB="0" anchor="ctr">
                    <a:noFill/>
                  </a:tcPr>
                </a:tc>
                <a:tc>
                  <a:txBody>
                    <a:bodyPr/>
                    <a:lstStyle/>
                    <a:p>
                      <a:pPr algn="ctr">
                        <a:lnSpc>
                          <a:spcPct val="115000"/>
                        </a:lnSpc>
                        <a:spcAft>
                          <a:spcPts val="0"/>
                        </a:spcAft>
                      </a:pPr>
                      <a:r>
                        <a:rPr lang="es-MX" sz="600" dirty="0">
                          <a:solidFill>
                            <a:schemeClr val="tx1">
                              <a:lumMod val="65000"/>
                              <a:lumOff val="35000"/>
                            </a:schemeClr>
                          </a:solidFill>
                          <a:effectLst/>
                        </a:rPr>
                        <a:t> </a:t>
                      </a:r>
                      <a:endParaRPr lang="es-MX" sz="1100" dirty="0">
                        <a:solidFill>
                          <a:schemeClr val="tx1">
                            <a:lumMod val="65000"/>
                            <a:lumOff val="35000"/>
                          </a:schemeClr>
                        </a:solidFill>
                        <a:effectLst/>
                      </a:endParaRPr>
                    </a:p>
                    <a:p>
                      <a:pPr algn="ctr">
                        <a:lnSpc>
                          <a:spcPct val="115000"/>
                        </a:lnSpc>
                        <a:spcAft>
                          <a:spcPts val="0"/>
                        </a:spcAft>
                      </a:pPr>
                      <a:r>
                        <a:rPr lang="es-MX" sz="1000" dirty="0">
                          <a:solidFill>
                            <a:schemeClr val="tx1">
                              <a:lumMod val="65000"/>
                              <a:lumOff val="35000"/>
                            </a:schemeClr>
                          </a:solidFill>
                          <a:effectLst/>
                        </a:rPr>
                        <a:t>VENTANILLA PERMANENTE</a:t>
                      </a:r>
                      <a:endParaRPr lang="es-MX" sz="1100" dirty="0">
                        <a:solidFill>
                          <a:schemeClr val="tx1">
                            <a:lumMod val="65000"/>
                            <a:lumOff val="35000"/>
                          </a:schemeClr>
                        </a:solidFill>
                        <a:effectLst/>
                        <a:latin typeface="Calibri"/>
                        <a:ea typeface="Calibri"/>
                        <a:cs typeface="Times New Roman"/>
                      </a:endParaRPr>
                    </a:p>
                  </a:txBody>
                  <a:tcPr marL="68580" marR="68580" marT="0" marB="0">
                    <a:noFill/>
                  </a:tcPr>
                </a:tc>
              </a:tr>
            </a:tbl>
          </a:graphicData>
        </a:graphic>
      </p:graphicFrame>
      <p:sp>
        <p:nvSpPr>
          <p:cNvPr id="87055" name="7 Rectángulo redondeado"/>
          <p:cNvSpPr>
            <a:spLocks noChangeArrowheads="1"/>
          </p:cNvSpPr>
          <p:nvPr/>
        </p:nvSpPr>
        <p:spPr bwMode="auto">
          <a:xfrm>
            <a:off x="1343792" y="1966441"/>
            <a:ext cx="6453187" cy="647700"/>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87056" name="Rectángulo redondeado 21"/>
          <p:cNvSpPr>
            <a:spLocks noChangeArrowheads="1"/>
          </p:cNvSpPr>
          <p:nvPr/>
        </p:nvSpPr>
        <p:spPr bwMode="auto">
          <a:xfrm>
            <a:off x="3267842" y="2842741"/>
            <a:ext cx="4813300" cy="355476"/>
          </a:xfrm>
          <a:prstGeom prst="roundRect">
            <a:avLst>
              <a:gd name="adj" fmla="val 21704"/>
            </a:avLst>
          </a:prstGeom>
          <a:solidFill>
            <a:srgbClr val="FFFFFF"/>
          </a:solidFill>
          <a:ln>
            <a:noFill/>
          </a:ln>
          <a:effectLst>
            <a:outerShdw dist="107763" dir="8100000" algn="ctr" rotWithShape="0">
              <a:srgbClr val="4E6128">
                <a:alpha val="50000"/>
              </a:srgbClr>
            </a:outerShdw>
          </a:effectLst>
          <a:extLst>
            <a:ext uri="{91240B29-F687-4F45-9708-019B960494DF}">
              <a14:hiddenLine xmlns:a14="http://schemas.microsoft.com/office/drawing/2010/main" w="28575" cap="rnd">
                <a:pattFill prst="wdUpDiag">
                  <a:fgClr>
                    <a:srgbClr val="1E3A1E"/>
                  </a:fgClr>
                  <a:bgClr>
                    <a:srgbClr val="FFFFFF"/>
                  </a:bgClr>
                </a:pattFill>
                <a:round/>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100" dirty="0">
                <a:latin typeface="Soberana Titular" pitchFamily="50" charset="0"/>
                <a:ea typeface="Times New Roman" pitchFamily="18" charset="0"/>
              </a:rPr>
              <a:t>Tipo de participación del municipio: Ejecutor</a:t>
            </a:r>
            <a:endParaRPr lang="es-MX" altLang="es-MX" sz="1800" dirty="0">
              <a:latin typeface="Arial" charset="0"/>
              <a:ea typeface="Times New Roman" pitchFamily="18" charset="0"/>
            </a:endParaRPr>
          </a:p>
        </p:txBody>
      </p:sp>
      <p:sp>
        <p:nvSpPr>
          <p:cNvPr id="87058" name="16 Rectángulo"/>
          <p:cNvSpPr>
            <a:spLocks noChangeArrowheads="1"/>
          </p:cNvSpPr>
          <p:nvPr/>
        </p:nvSpPr>
        <p:spPr bwMode="auto">
          <a:xfrm>
            <a:off x="539749" y="960438"/>
            <a:ext cx="80486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2000" b="1" dirty="0">
                <a:solidFill>
                  <a:srgbClr val="005828"/>
                </a:solidFill>
                <a:latin typeface="+mj-lt"/>
                <a:ea typeface="Calibri" pitchFamily="34" charset="0"/>
              </a:rPr>
              <a:t>PROGRAMA DE ATENCIÓN A FAMILIAS Y POBLACIÓN VULNERABLE</a:t>
            </a:r>
          </a:p>
          <a:p>
            <a:pPr algn="ctr" eaLnBrk="1" hangingPunct="1">
              <a:spcBef>
                <a:spcPct val="0"/>
              </a:spcBef>
              <a:buFontTx/>
              <a:buNone/>
            </a:pPr>
            <a:r>
              <a:rPr lang="es-MX" altLang="es-MX" sz="2000" b="1" dirty="0">
                <a:solidFill>
                  <a:srgbClr val="005828"/>
                </a:solidFill>
                <a:latin typeface="+mj-lt"/>
                <a:ea typeface="Calibri" pitchFamily="34" charset="0"/>
              </a:rPr>
              <a:t>SUBPROGRAMA APOYO PARA PROYECTOS DE ASISTENCIA SOCIAL</a:t>
            </a:r>
          </a:p>
        </p:txBody>
      </p:sp>
      <p:sp>
        <p:nvSpPr>
          <p:cNvPr id="18" name="17 Rectángulo"/>
          <p:cNvSpPr/>
          <p:nvPr/>
        </p:nvSpPr>
        <p:spPr>
          <a:xfrm>
            <a:off x="539750" y="3573016"/>
            <a:ext cx="8048624" cy="2246312"/>
          </a:xfrm>
          <a:prstGeom prst="rect">
            <a:avLst/>
          </a:prstGeom>
        </p:spPr>
        <p:txBody>
          <a:bodyPr wrap="square">
            <a:spAutoFit/>
          </a:bodyPr>
          <a:lstStyle/>
          <a:p>
            <a:pPr algn="just" fontAlgn="auto">
              <a:spcBef>
                <a:spcPts val="0"/>
              </a:spcBef>
              <a:spcAft>
                <a:spcPts val="0"/>
              </a:spcAft>
              <a:defRPr/>
            </a:pPr>
            <a:r>
              <a:rPr lang="es-MX" sz="1400" dirty="0">
                <a:solidFill>
                  <a:schemeClr val="tx1">
                    <a:lumMod val="65000"/>
                    <a:lumOff val="35000"/>
                  </a:schemeClr>
                </a:solidFill>
                <a:latin typeface="+mn-lt"/>
                <a:cs typeface="+mn-cs"/>
              </a:rPr>
              <a:t>El Sistema Nacional DIF (SNDIF) mediante el Programa de Atención a Familias y Población Vulnerable constituye uno de los instrumentos más importantes para contribuir a la atención de las necesidades de la población sujeta de asistencia social, a través de dos subprogramas:</a:t>
            </a:r>
          </a:p>
          <a:p>
            <a:pPr algn="just" fontAlgn="auto">
              <a:spcBef>
                <a:spcPts val="0"/>
              </a:spcBef>
              <a:spcAft>
                <a:spcPts val="0"/>
              </a:spcAft>
              <a:defRPr/>
            </a:pPr>
            <a:r>
              <a:rPr lang="es-MX" sz="1400" dirty="0">
                <a:solidFill>
                  <a:schemeClr val="tx1">
                    <a:lumMod val="65000"/>
                    <a:lumOff val="35000"/>
                  </a:schemeClr>
                </a:solidFill>
                <a:latin typeface="+mn-lt"/>
                <a:cs typeface="+mn-cs"/>
              </a:rPr>
              <a:t>I.	Protección a la Familia con Vulnerabilidad</a:t>
            </a:r>
          </a:p>
          <a:p>
            <a:pPr algn="just" fontAlgn="auto">
              <a:spcBef>
                <a:spcPts val="0"/>
              </a:spcBef>
              <a:spcAft>
                <a:spcPts val="0"/>
              </a:spcAft>
              <a:defRPr/>
            </a:pPr>
            <a:r>
              <a:rPr lang="es-MX" sz="1400" dirty="0">
                <a:solidFill>
                  <a:schemeClr val="tx1">
                    <a:lumMod val="65000"/>
                    <a:lumOff val="35000"/>
                  </a:schemeClr>
                </a:solidFill>
                <a:latin typeface="+mn-lt"/>
                <a:cs typeface="+mn-cs"/>
              </a:rPr>
              <a:t>II.	Apoyo para Proyectos de Asistencia Social</a:t>
            </a:r>
          </a:p>
          <a:p>
            <a:pPr algn="just" fontAlgn="auto">
              <a:spcBef>
                <a:spcPts val="0"/>
              </a:spcBef>
              <a:spcAft>
                <a:spcPts val="0"/>
              </a:spcAft>
              <a:defRPr/>
            </a:pPr>
            <a:r>
              <a:rPr lang="es-MX" sz="1400" dirty="0">
                <a:solidFill>
                  <a:schemeClr val="tx1">
                    <a:lumMod val="65000"/>
                    <a:lumOff val="35000"/>
                  </a:schemeClr>
                </a:solidFill>
                <a:latin typeface="+mn-lt"/>
                <a:cs typeface="+mn-cs"/>
              </a:rPr>
              <a:t> </a:t>
            </a:r>
          </a:p>
          <a:p>
            <a:pPr algn="just" fontAlgn="auto">
              <a:spcBef>
                <a:spcPts val="0"/>
              </a:spcBef>
              <a:spcAft>
                <a:spcPts val="0"/>
              </a:spcAft>
              <a:defRPr/>
            </a:pPr>
            <a:r>
              <a:rPr lang="es-MX" sz="1400" dirty="0">
                <a:solidFill>
                  <a:schemeClr val="tx1">
                    <a:lumMod val="65000"/>
                    <a:lumOff val="35000"/>
                  </a:schemeClr>
                </a:solidFill>
                <a:latin typeface="+mn-lt"/>
                <a:cs typeface="+mn-cs"/>
              </a:rPr>
              <a:t>El Subprograma </a:t>
            </a:r>
            <a:r>
              <a:rPr lang="es-MX" sz="1400" i="1" dirty="0">
                <a:solidFill>
                  <a:schemeClr val="tx1">
                    <a:lumMod val="65000"/>
                    <a:lumOff val="35000"/>
                  </a:schemeClr>
                </a:solidFill>
                <a:latin typeface="+mn-lt"/>
                <a:cs typeface="+mn-cs"/>
              </a:rPr>
              <a:t>Apoyo para Proyectos de Asistencia Social </a:t>
            </a:r>
            <a:r>
              <a:rPr lang="es-MX" sz="1400" dirty="0">
                <a:solidFill>
                  <a:schemeClr val="tx1">
                    <a:lumMod val="65000"/>
                    <a:lumOff val="35000"/>
                  </a:schemeClr>
                </a:solidFill>
                <a:latin typeface="+mn-lt"/>
                <a:cs typeface="+mn-cs"/>
              </a:rPr>
              <a:t>promueve el desarrollo integral de la población vulnerable con la participación de los distintos órdenes de gobierno, el sector público, privado y organizaciones de la sociedad civil, a través del otorgamiento de subsidios para la ejecución de proyectos que beneficien a la población sujeta de asistencia social del país. </a:t>
            </a:r>
          </a:p>
        </p:txBody>
      </p:sp>
      <p:sp>
        <p:nvSpPr>
          <p:cNvPr id="7" name="6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7 Rectángulo"/>
          <p:cNvSpPr/>
          <p:nvPr/>
        </p:nvSpPr>
        <p:spPr>
          <a:xfrm>
            <a:off x="539750" y="1700808"/>
            <a:ext cx="8048625" cy="4524375"/>
          </a:xfrm>
          <a:prstGeom prst="rect">
            <a:avLst/>
          </a:prstGeom>
        </p:spPr>
        <p:txBody>
          <a:bodyPr>
            <a:spAutoFit/>
          </a:bodyPr>
          <a:lstStyle/>
          <a:p>
            <a:pPr algn="just" fontAlgn="auto">
              <a:spcBef>
                <a:spcPts val="0"/>
              </a:spcBef>
              <a:spcAft>
                <a:spcPts val="0"/>
              </a:spcAft>
              <a:defRPr/>
            </a:pPr>
            <a:r>
              <a:rPr lang="es-MX" sz="1600" b="1" dirty="0">
                <a:solidFill>
                  <a:schemeClr val="tx1">
                    <a:lumMod val="65000"/>
                    <a:lumOff val="35000"/>
                  </a:schemeClr>
                </a:solidFill>
                <a:latin typeface="+mn-lt"/>
                <a:cs typeface="+mn-cs"/>
              </a:rPr>
              <a:t>Infraestructura y Equipamiento.</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Adquisiciones e instalaciones. De equipo médico, de protección civil, mercancías, mobiliario o cualquier otro que ofrezca o mejore mecanismos de atención.</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Construcción. De refugios, albergues, asilos, casas cuna, casas hogar, casas de día o cocinas centrales.</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Remodelación. Restauración o adecuación de muebles.</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Mantenimiento. Para equipos médicos de seguridad o de protección civil que garanticen el óptimo funcionamiento de infraestructura e inmobiliario.</a:t>
            </a:r>
          </a:p>
          <a:p>
            <a:pPr algn="just" fontAlgn="auto">
              <a:spcBef>
                <a:spcPts val="0"/>
              </a:spcBef>
              <a:spcAft>
                <a:spcPts val="0"/>
              </a:spcAft>
              <a:defRPr/>
            </a:pPr>
            <a:r>
              <a:rPr lang="es-MX" sz="1600" dirty="0">
                <a:solidFill>
                  <a:schemeClr val="tx1">
                    <a:lumMod val="65000"/>
                    <a:lumOff val="35000"/>
                  </a:schemeClr>
                </a:solidFill>
                <a:latin typeface="+mn-lt"/>
                <a:cs typeface="+mn-cs"/>
              </a:rPr>
              <a:t> </a:t>
            </a:r>
          </a:p>
          <a:p>
            <a:pPr algn="just" fontAlgn="auto">
              <a:spcBef>
                <a:spcPts val="0"/>
              </a:spcBef>
              <a:spcAft>
                <a:spcPts val="0"/>
              </a:spcAft>
              <a:defRPr/>
            </a:pPr>
            <a:r>
              <a:rPr lang="es-MX" sz="1600" b="1" dirty="0">
                <a:solidFill>
                  <a:schemeClr val="tx1">
                    <a:lumMod val="65000"/>
                    <a:lumOff val="35000"/>
                  </a:schemeClr>
                </a:solidFill>
                <a:latin typeface="+mn-lt"/>
                <a:cs typeface="+mn-cs"/>
              </a:rPr>
              <a:t>Formación.</a:t>
            </a:r>
          </a:p>
          <a:p>
            <a:pPr algn="just" fontAlgn="auto">
              <a:spcBef>
                <a:spcPts val="0"/>
              </a:spcBef>
              <a:spcAft>
                <a:spcPts val="0"/>
              </a:spcAft>
              <a:defRPr/>
            </a:pPr>
            <a:r>
              <a:rPr lang="es-MX" sz="1600" dirty="0">
                <a:solidFill>
                  <a:schemeClr val="tx1">
                    <a:lumMod val="65000"/>
                    <a:lumOff val="35000"/>
                  </a:schemeClr>
                </a:solidFill>
                <a:latin typeface="+mn-lt"/>
                <a:cs typeface="+mn-cs"/>
              </a:rPr>
              <a:t> </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Investigación. Diagnósticos, evaluaciones y estudios que den cuenta de las diferentes necesidades regionales y nacionales de la asistencia social, que permitan generar políticas públicas de atención.</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Capacitación. Organización de seminarios, conferencias coloquios o foros nacionales e internacionales de asistencia social.</a:t>
            </a:r>
          </a:p>
          <a:p>
            <a:pPr marL="742950" lvl="1"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Profesionalización. Cursos y talleres cuyas</a:t>
            </a:r>
            <a:r>
              <a:rPr lang="es-MX" sz="1600" dirty="0">
                <a:latin typeface="+mn-lt"/>
                <a:cs typeface="+mn-cs"/>
              </a:rPr>
              <a:t> </a:t>
            </a:r>
            <a:r>
              <a:rPr lang="es-MX" sz="1600" dirty="0">
                <a:solidFill>
                  <a:schemeClr val="tx1">
                    <a:lumMod val="65000"/>
                    <a:lumOff val="35000"/>
                  </a:schemeClr>
                </a:solidFill>
                <a:latin typeface="+mn-lt"/>
                <a:cs typeface="+mn-cs"/>
              </a:rPr>
              <a:t>temáticas que se orienten al mejoramiento en la calidad del servicio de atención.</a:t>
            </a:r>
          </a:p>
        </p:txBody>
      </p:sp>
      <p:sp>
        <p:nvSpPr>
          <p:cNvPr id="3" name="2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6"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53258" y="1900238"/>
            <a:ext cx="3790950"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3 CuadroTexto"/>
          <p:cNvSpPr txBox="1">
            <a:spLocks noChangeArrowheads="1"/>
          </p:cNvSpPr>
          <p:nvPr/>
        </p:nvSpPr>
        <p:spPr bwMode="auto">
          <a:xfrm>
            <a:off x="539751" y="906463"/>
            <a:ext cx="80645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ES" altLang="es-MX" sz="2000" b="1" dirty="0">
                <a:solidFill>
                  <a:srgbClr val="00521E"/>
                </a:solidFill>
                <a:latin typeface="+mn-lt"/>
                <a:ea typeface="Calibri" pitchFamily="34" charset="0"/>
              </a:rPr>
              <a:t>PROGRAMA DE FORTALECIMIENTO A LA </a:t>
            </a:r>
          </a:p>
          <a:p>
            <a:pPr algn="ctr" eaLnBrk="1" hangingPunct="1">
              <a:spcBef>
                <a:spcPct val="0"/>
              </a:spcBef>
              <a:buFontTx/>
              <a:buNone/>
            </a:pPr>
            <a:r>
              <a:rPr lang="es-ES" altLang="es-MX" sz="2000" b="1" dirty="0">
                <a:solidFill>
                  <a:srgbClr val="00521E"/>
                </a:solidFill>
                <a:latin typeface="+mn-lt"/>
                <a:ea typeface="Calibri" pitchFamily="34" charset="0"/>
              </a:rPr>
              <a:t>TRANSVERSALIDAD </a:t>
            </a:r>
            <a:r>
              <a:rPr lang="es-MX" altLang="es-MX" sz="2000" b="1" dirty="0">
                <a:solidFill>
                  <a:srgbClr val="00521E"/>
                </a:solidFill>
                <a:latin typeface="+mn-lt"/>
                <a:ea typeface="Calibri" pitchFamily="34" charset="0"/>
              </a:rPr>
              <a:t>DE LA PERSPECTIVA DE GÉNERO</a:t>
            </a:r>
          </a:p>
        </p:txBody>
      </p:sp>
      <p:sp>
        <p:nvSpPr>
          <p:cNvPr id="3" name="2 CuadroTexto"/>
          <p:cNvSpPr txBox="1"/>
          <p:nvPr/>
        </p:nvSpPr>
        <p:spPr>
          <a:xfrm>
            <a:off x="539750" y="2492375"/>
            <a:ext cx="8064500" cy="3539430"/>
          </a:xfrm>
          <a:prstGeom prst="rect">
            <a:avLst/>
          </a:prstGeom>
          <a:noFill/>
        </p:spPr>
        <p:txBody>
          <a:bodyPr wrap="square">
            <a:spAutoFit/>
          </a:bodyPr>
          <a:lstStyle/>
          <a:p>
            <a:pPr algn="just" fontAlgn="auto">
              <a:spcBef>
                <a:spcPts val="0"/>
              </a:spcBef>
              <a:spcAft>
                <a:spcPts val="0"/>
              </a:spcAft>
              <a:defRPr/>
            </a:pPr>
            <a:r>
              <a:rPr lang="es-MX" sz="1600" b="1" dirty="0">
                <a:solidFill>
                  <a:schemeClr val="tx1">
                    <a:lumMod val="65000"/>
                    <a:lumOff val="35000"/>
                  </a:schemeClr>
                </a:solidFill>
                <a:latin typeface="+mn-lt"/>
                <a:cs typeface="+mn-cs"/>
              </a:rPr>
              <a:t>Objetivo: </a:t>
            </a:r>
            <a:r>
              <a:rPr lang="es-MX" sz="1600" dirty="0">
                <a:solidFill>
                  <a:schemeClr val="tx1">
                    <a:lumMod val="65000"/>
                    <a:lumOff val="35000"/>
                  </a:schemeClr>
                </a:solidFill>
                <a:latin typeface="+mn-lt"/>
                <a:cs typeface="+mn-cs"/>
              </a:rPr>
              <a:t>Fomentar e impulsar la igualdad sustantiva entre mujeres y hombres contribuyendo a la incorporación transversal de la perspectiva de género en las políticas públicas y en la cultura organizacional de la administración pública estatal, municipal y de las delegaciones del Distrito Federal.</a:t>
            </a:r>
          </a:p>
          <a:p>
            <a:pPr algn="just" fontAlgn="auto">
              <a:spcBef>
                <a:spcPts val="0"/>
              </a:spcBef>
              <a:spcAft>
                <a:spcPts val="0"/>
              </a:spcAft>
              <a:defRPr/>
            </a:pPr>
            <a:endParaRPr lang="es-MX" sz="1600" dirty="0">
              <a:solidFill>
                <a:schemeClr val="tx1">
                  <a:lumMod val="65000"/>
                  <a:lumOff val="35000"/>
                </a:schemeClr>
              </a:solidFill>
              <a:latin typeface="+mn-lt"/>
              <a:cs typeface="+mn-cs"/>
            </a:endParaRPr>
          </a:p>
          <a:p>
            <a:pPr algn="just" fontAlgn="auto">
              <a:spcBef>
                <a:spcPts val="0"/>
              </a:spcBef>
              <a:spcAft>
                <a:spcPts val="0"/>
              </a:spcAft>
              <a:defRPr/>
            </a:pPr>
            <a:r>
              <a:rPr lang="es-MX" sz="1600" dirty="0">
                <a:solidFill>
                  <a:schemeClr val="tx1">
                    <a:lumMod val="65000"/>
                    <a:lumOff val="35000"/>
                  </a:schemeClr>
                </a:solidFill>
                <a:latin typeface="+mn-lt"/>
                <a:cs typeface="+mn-cs"/>
              </a:rPr>
              <a:t>Modalidades de participación:</a:t>
            </a:r>
          </a:p>
          <a:p>
            <a:pPr algn="just" fontAlgn="auto">
              <a:spcBef>
                <a:spcPts val="0"/>
              </a:spcBef>
              <a:spcAft>
                <a:spcPts val="0"/>
              </a:spcAft>
              <a:defRPr/>
            </a:pPr>
            <a:endParaRPr lang="es-MX" sz="1600" dirty="0">
              <a:solidFill>
                <a:schemeClr val="tx1">
                  <a:lumMod val="65000"/>
                  <a:lumOff val="35000"/>
                </a:schemeClr>
              </a:solidFill>
              <a:latin typeface="+mn-lt"/>
              <a:cs typeface="+mn-cs"/>
            </a:endParaRPr>
          </a:p>
          <a:p>
            <a:pPr fontAlgn="auto">
              <a:spcBef>
                <a:spcPts val="0"/>
              </a:spcBef>
              <a:spcAft>
                <a:spcPts val="0"/>
              </a:spcAft>
              <a:defRPr/>
            </a:pPr>
            <a:r>
              <a:rPr lang="es-MX" sz="1600" dirty="0">
                <a:solidFill>
                  <a:schemeClr val="tx1">
                    <a:lumMod val="65000"/>
                    <a:lumOff val="35000"/>
                  </a:schemeClr>
                </a:solidFill>
                <a:latin typeface="+mn-lt"/>
                <a:cs typeface="+mn-cs"/>
              </a:rPr>
              <a:t>I. Fortalecimiento a la transversalidad de la perspectiva de género en las 31 entidades federativas y el Distrito Federal.</a:t>
            </a:r>
          </a:p>
          <a:p>
            <a:pPr fontAlgn="auto">
              <a:spcBef>
                <a:spcPts val="0"/>
              </a:spcBef>
              <a:spcAft>
                <a:spcPts val="0"/>
              </a:spcAft>
              <a:defRPr/>
            </a:pPr>
            <a:r>
              <a:rPr lang="es-MX" sz="1600" dirty="0">
                <a:solidFill>
                  <a:schemeClr val="tx1">
                    <a:lumMod val="65000"/>
                    <a:lumOff val="35000"/>
                  </a:schemeClr>
                </a:solidFill>
                <a:latin typeface="+mn-lt"/>
                <a:cs typeface="+mn-cs"/>
              </a:rPr>
              <a:t>II. Fortalecimiento a la transversalidad de la perspectiva de género en los municipios y en las</a:t>
            </a:r>
          </a:p>
          <a:p>
            <a:pPr fontAlgn="auto">
              <a:spcBef>
                <a:spcPts val="0"/>
              </a:spcBef>
              <a:spcAft>
                <a:spcPts val="0"/>
              </a:spcAft>
              <a:defRPr/>
            </a:pPr>
            <a:r>
              <a:rPr lang="es-MX" sz="1600" dirty="0">
                <a:solidFill>
                  <a:schemeClr val="tx1">
                    <a:lumMod val="65000"/>
                    <a:lumOff val="35000"/>
                  </a:schemeClr>
                </a:solidFill>
                <a:latin typeface="+mn-lt"/>
                <a:cs typeface="+mn-cs"/>
              </a:rPr>
              <a:t>delegaciones del Distrito Federal.</a:t>
            </a:r>
          </a:p>
          <a:p>
            <a:pPr fontAlgn="auto">
              <a:spcBef>
                <a:spcPts val="0"/>
              </a:spcBef>
              <a:spcAft>
                <a:spcPts val="0"/>
              </a:spcAft>
              <a:defRPr/>
            </a:pPr>
            <a:r>
              <a:rPr lang="es-MX" sz="1600" dirty="0">
                <a:solidFill>
                  <a:schemeClr val="tx1">
                    <a:lumMod val="65000"/>
                    <a:lumOff val="35000"/>
                  </a:schemeClr>
                </a:solidFill>
                <a:latin typeface="+mn-lt"/>
                <a:cs typeface="+mn-cs"/>
              </a:rPr>
              <a:t>III. Fortalecimiento coordinado a la transversalidad de la perspectiva de género entre las IMEF y los municipios o delegaciones identificados como prioritarios por el Sistema Nacional para la Cruzada contra el Hambre</a:t>
            </a:r>
            <a:r>
              <a:rPr lang="es-MX" sz="1600" dirty="0">
                <a:latin typeface="+mn-lt"/>
                <a:cs typeface="+mn-cs"/>
              </a:rPr>
              <a:t>.</a:t>
            </a:r>
          </a:p>
        </p:txBody>
      </p:sp>
      <p:graphicFrame>
        <p:nvGraphicFramePr>
          <p:cNvPr id="2" name="1 Tabla"/>
          <p:cNvGraphicFramePr>
            <a:graphicFrameLocks noGrp="1"/>
          </p:cNvGraphicFramePr>
          <p:nvPr>
            <p:extLst>
              <p:ext uri="{D42A27DB-BD31-4B8C-83A1-F6EECF244321}">
                <p14:modId xmlns:p14="http://schemas.microsoft.com/office/powerpoint/2010/main" val="2339027197"/>
              </p:ext>
            </p:extLst>
          </p:nvPr>
        </p:nvGraphicFramePr>
        <p:xfrm>
          <a:off x="1475656" y="1819726"/>
          <a:ext cx="6356351" cy="495300"/>
        </p:xfrm>
        <a:graphic>
          <a:graphicData uri="http://schemas.openxmlformats.org/drawingml/2006/table">
            <a:tbl>
              <a:tblPr firstRow="1" firstCol="1" bandRow="1">
                <a:tableStyleId>{5C22544A-7EE6-4342-B048-85BDC9FD1C3A}</a:tableStyleId>
              </a:tblPr>
              <a:tblGrid>
                <a:gridCol w="1425225"/>
                <a:gridCol w="1690073"/>
                <a:gridCol w="1620844"/>
                <a:gridCol w="1620209"/>
              </a:tblGrid>
              <a:tr h="495300">
                <a:tc>
                  <a:txBody>
                    <a:bodyPr/>
                    <a:lstStyle/>
                    <a:p>
                      <a:pPr algn="ctr">
                        <a:lnSpc>
                          <a:spcPct val="115000"/>
                        </a:lnSpc>
                        <a:spcAft>
                          <a:spcPts val="0"/>
                        </a:spcAft>
                      </a:pPr>
                      <a:r>
                        <a:rPr lang="es-MX" sz="1000" dirty="0">
                          <a:solidFill>
                            <a:schemeClr val="tx1">
                              <a:lumMod val="65000"/>
                              <a:lumOff val="35000"/>
                            </a:schemeClr>
                          </a:solidFill>
                          <a:effectLst/>
                        </a:rPr>
                        <a:t>DIRECTO</a:t>
                      </a:r>
                      <a:endParaRPr lang="es-MX" sz="1100" dirty="0">
                        <a:solidFill>
                          <a:schemeClr val="tx1">
                            <a:lumMod val="65000"/>
                            <a:lumOff val="35000"/>
                          </a:schemeClr>
                        </a:solidFill>
                        <a:effectLst/>
                        <a:latin typeface="Calibri"/>
                        <a:ea typeface="Calibri"/>
                        <a:cs typeface="Times New Roman"/>
                      </a:endParaRPr>
                    </a:p>
                  </a:txBody>
                  <a:tcPr marL="68594" marR="68594"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NO TIENE QUE APROBAR</a:t>
                      </a:r>
                      <a:endParaRPr lang="es-MX" sz="1100" dirty="0">
                        <a:solidFill>
                          <a:schemeClr val="tx1">
                            <a:lumMod val="65000"/>
                            <a:lumOff val="35000"/>
                          </a:schemeClr>
                        </a:solidFill>
                        <a:effectLst/>
                        <a:latin typeface="Calibri"/>
                        <a:ea typeface="Calibri"/>
                        <a:cs typeface="Times New Roman"/>
                      </a:endParaRPr>
                    </a:p>
                  </a:txBody>
                  <a:tcPr marL="68594" marR="68594"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SIN RECURSOS COMPLEMENTARIOS</a:t>
                      </a:r>
                      <a:endParaRPr lang="es-MX" sz="1100" dirty="0">
                        <a:solidFill>
                          <a:schemeClr val="tx1">
                            <a:lumMod val="65000"/>
                            <a:lumOff val="35000"/>
                          </a:schemeClr>
                        </a:solidFill>
                        <a:effectLst/>
                        <a:latin typeface="Calibri"/>
                        <a:ea typeface="Calibri"/>
                        <a:cs typeface="Times New Roman"/>
                      </a:endParaRPr>
                    </a:p>
                  </a:txBody>
                  <a:tcPr marL="68594" marR="68594"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VENTANILLAS HASTA EL 27 DE FEBRERO</a:t>
                      </a:r>
                      <a:endParaRPr lang="es-MX" sz="1100" dirty="0">
                        <a:solidFill>
                          <a:schemeClr val="tx1">
                            <a:lumMod val="65000"/>
                            <a:lumOff val="35000"/>
                          </a:schemeClr>
                        </a:solidFill>
                        <a:effectLst/>
                        <a:latin typeface="Calibri"/>
                        <a:ea typeface="Calibri"/>
                        <a:cs typeface="Times New Roman"/>
                      </a:endParaRPr>
                    </a:p>
                  </a:txBody>
                  <a:tcPr marL="68594" marR="68594" marT="0" marB="0" anchor="ctr">
                    <a:noFill/>
                  </a:tcPr>
                </a:tc>
              </a:tr>
            </a:tbl>
          </a:graphicData>
        </a:graphic>
      </p:graphicFrame>
      <p:sp>
        <p:nvSpPr>
          <p:cNvPr id="90130" name="7 Rectángulo redondeado"/>
          <p:cNvSpPr>
            <a:spLocks noChangeArrowheads="1"/>
          </p:cNvSpPr>
          <p:nvPr/>
        </p:nvSpPr>
        <p:spPr bwMode="auto">
          <a:xfrm>
            <a:off x="1339132" y="1764958"/>
            <a:ext cx="6492875" cy="604837"/>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6" name="5 CuadroTexto"/>
          <p:cNvSpPr txBox="1"/>
          <p:nvPr/>
        </p:nvSpPr>
        <p:spPr>
          <a:xfrm>
            <a:off x="8604448"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ChangeArrowheads="1"/>
          </p:cNvSpPr>
          <p:nvPr/>
        </p:nvSpPr>
        <p:spPr bwMode="auto">
          <a:xfrm>
            <a:off x="2311400" y="1395413"/>
            <a:ext cx="43624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MX" altLang="es-MX" sz="1600" b="1">
                <a:solidFill>
                  <a:schemeClr val="bg1"/>
                </a:solidFill>
                <a:ea typeface="Calibri" pitchFamily="34" charset="0"/>
                <a:cs typeface="Calibri" pitchFamily="34" charset="0"/>
              </a:rPr>
              <a:t>CATEGORIA  B “POLÍTICAS PUBLICAS </a:t>
            </a:r>
          </a:p>
          <a:p>
            <a:pPr algn="ctr" eaLnBrk="1" hangingPunct="1">
              <a:spcBef>
                <a:spcPct val="0"/>
              </a:spcBef>
              <a:buFontTx/>
              <a:buNone/>
            </a:pPr>
            <a:r>
              <a:rPr lang="es-MX" altLang="es-MX" sz="1600" b="1">
                <a:solidFill>
                  <a:schemeClr val="bg1"/>
                </a:solidFill>
                <a:ea typeface="Calibri" pitchFamily="34" charset="0"/>
                <a:cs typeface="Calibri" pitchFamily="34" charset="0"/>
              </a:rPr>
              <a:t>PARA LA IGUALDAD ENTRE MUJERES Y HOMBRES</a:t>
            </a:r>
          </a:p>
          <a:p>
            <a:pPr algn="ctr" eaLnBrk="1" hangingPunct="1">
              <a:spcBef>
                <a:spcPct val="0"/>
              </a:spcBef>
              <a:buFontTx/>
              <a:buNone/>
            </a:pPr>
            <a:endParaRPr lang="es-MX" altLang="es-MX" sz="1800" b="1">
              <a:solidFill>
                <a:schemeClr val="bg1"/>
              </a:solidFill>
              <a:ea typeface="Calibri" pitchFamily="34" charset="0"/>
              <a:cs typeface="Calibri"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1402266880"/>
              </p:ext>
            </p:extLst>
          </p:nvPr>
        </p:nvGraphicFramePr>
        <p:xfrm>
          <a:off x="539750" y="1854251"/>
          <a:ext cx="7923214" cy="4243388"/>
        </p:xfrm>
        <a:graphic>
          <a:graphicData uri="http://schemas.openxmlformats.org/drawingml/2006/table">
            <a:tbl>
              <a:tblPr firstRow="1" firstCol="1" bandRow="1">
                <a:tableStyleId>{EB344D84-9AFB-497E-A393-DC336BA19D2E}</a:tableStyleId>
              </a:tblPr>
              <a:tblGrid>
                <a:gridCol w="432037"/>
                <a:gridCol w="3019038"/>
                <a:gridCol w="932248"/>
                <a:gridCol w="1582948"/>
                <a:gridCol w="1956943"/>
              </a:tblGrid>
              <a:tr h="252272">
                <a:tc rowSpan="2" gridSpan="2">
                  <a:txBody>
                    <a:bodyPr/>
                    <a:lstStyle/>
                    <a:p>
                      <a:pPr algn="ctr">
                        <a:lnSpc>
                          <a:spcPct val="115000"/>
                        </a:lnSpc>
                        <a:spcAft>
                          <a:spcPts val="420"/>
                        </a:spcAft>
                      </a:pPr>
                      <a:r>
                        <a:rPr lang="es-MX" sz="1200" dirty="0">
                          <a:solidFill>
                            <a:schemeClr val="tx1"/>
                          </a:solidFill>
                          <a:effectLst/>
                        </a:rPr>
                        <a:t>Modalidad</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rowSpan="2" hMerge="1">
                  <a:txBody>
                    <a:bodyPr/>
                    <a:lstStyle/>
                    <a:p>
                      <a:endParaRPr lang="es-MX"/>
                    </a:p>
                  </a:txBody>
                  <a:tcPr/>
                </a:tc>
                <a:tc rowSpan="2">
                  <a:txBody>
                    <a:bodyPr/>
                    <a:lstStyle/>
                    <a:p>
                      <a:pPr algn="just">
                        <a:lnSpc>
                          <a:spcPct val="115000"/>
                        </a:lnSpc>
                        <a:spcAft>
                          <a:spcPts val="420"/>
                        </a:spcAft>
                      </a:pPr>
                      <a:r>
                        <a:rPr lang="es-MX" sz="1200" dirty="0">
                          <a:solidFill>
                            <a:schemeClr val="tx1"/>
                          </a:solidFill>
                          <a:effectLst/>
                        </a:rPr>
                        <a:t>Instancia ejecutora</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gridSpan="2">
                  <a:txBody>
                    <a:bodyPr/>
                    <a:lstStyle/>
                    <a:p>
                      <a:pPr algn="ctr">
                        <a:lnSpc>
                          <a:spcPct val="115000"/>
                        </a:lnSpc>
                        <a:spcAft>
                          <a:spcPts val="420"/>
                        </a:spcAft>
                      </a:pPr>
                      <a:r>
                        <a:rPr lang="es-MX" sz="1200" dirty="0">
                          <a:solidFill>
                            <a:schemeClr val="tx1"/>
                          </a:solidFill>
                          <a:effectLst/>
                        </a:rPr>
                        <a:t>Montos del Proyecto</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hMerge="1">
                  <a:txBody>
                    <a:bodyPr/>
                    <a:lstStyle/>
                    <a:p>
                      <a:endParaRPr lang="es-MX"/>
                    </a:p>
                  </a:txBody>
                  <a:tcPr/>
                </a:tc>
              </a:tr>
              <a:tr h="240259">
                <a:tc gridSpan="2" vMerge="1">
                  <a:txBody>
                    <a:bodyPr/>
                    <a:lstStyle/>
                    <a:p>
                      <a:endParaRPr lang="es-MX"/>
                    </a:p>
                  </a:txBody>
                  <a:tcPr/>
                </a:tc>
                <a:tc hMerge="1" vMerge="1">
                  <a:txBody>
                    <a:bodyPr/>
                    <a:lstStyle/>
                    <a:p>
                      <a:endParaRPr lang="es-MX"/>
                    </a:p>
                  </a:txBody>
                  <a:tcPr/>
                </a:tc>
                <a:tc vMerge="1">
                  <a:txBody>
                    <a:bodyPr/>
                    <a:lstStyle/>
                    <a:p>
                      <a:endParaRPr lang="es-MX"/>
                    </a:p>
                  </a:txBody>
                  <a:tcPr/>
                </a:tc>
                <a:tc>
                  <a:txBody>
                    <a:bodyPr/>
                    <a:lstStyle/>
                    <a:p>
                      <a:pPr algn="ctr">
                        <a:lnSpc>
                          <a:spcPct val="115000"/>
                        </a:lnSpc>
                        <a:spcAft>
                          <a:spcPts val="420"/>
                        </a:spcAft>
                      </a:pPr>
                      <a:r>
                        <a:rPr lang="es-MX" sz="1200" b="1" kern="1200" dirty="0">
                          <a:solidFill>
                            <a:schemeClr val="tx1"/>
                          </a:solidFill>
                          <a:effectLst/>
                          <a:latin typeface="+mn-lt"/>
                          <a:ea typeface="+mn-ea"/>
                          <a:cs typeface="+mn-cs"/>
                        </a:rPr>
                        <a:t>Mínimo</a:t>
                      </a:r>
                    </a:p>
                  </a:txBody>
                  <a:tcPr marL="45719" marR="45719" marT="9523" marB="9523">
                    <a:lnB w="28575"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latinLnBrk="0" hangingPunct="1">
                        <a:lnSpc>
                          <a:spcPct val="115000"/>
                        </a:lnSpc>
                        <a:spcAft>
                          <a:spcPts val="420"/>
                        </a:spcAft>
                      </a:pPr>
                      <a:r>
                        <a:rPr lang="es-MX" sz="1200" b="1" kern="1200" dirty="0">
                          <a:solidFill>
                            <a:schemeClr val="tx1"/>
                          </a:solidFill>
                          <a:effectLst/>
                          <a:latin typeface="+mn-lt"/>
                          <a:ea typeface="+mn-ea"/>
                          <a:cs typeface="+mn-cs"/>
                        </a:rPr>
                        <a:t>Máximo</a:t>
                      </a:r>
                    </a:p>
                  </a:txBody>
                  <a:tcPr marL="45719" marR="45719" marT="9523" marB="9523">
                    <a:lnB w="28575" cap="flat" cmpd="sng" algn="ctr">
                      <a:solidFill>
                        <a:schemeClr val="tx1"/>
                      </a:solidFill>
                      <a:prstDash val="solid"/>
                      <a:round/>
                      <a:headEnd type="none" w="med" len="med"/>
                      <a:tailEnd type="none" w="med" len="med"/>
                    </a:lnB>
                    <a:solidFill>
                      <a:schemeClr val="bg1"/>
                    </a:solidFill>
                  </a:tcPr>
                </a:tc>
              </a:tr>
              <a:tr h="1701449">
                <a:tc>
                  <a:txBody>
                    <a:bodyPr/>
                    <a:lstStyle/>
                    <a:p>
                      <a:pPr algn="just">
                        <a:lnSpc>
                          <a:spcPct val="115000"/>
                        </a:lnSpc>
                        <a:spcAft>
                          <a:spcPts val="420"/>
                        </a:spcAft>
                      </a:pPr>
                      <a:r>
                        <a:rPr lang="es-MX" sz="1300" dirty="0">
                          <a:solidFill>
                            <a:schemeClr val="tx1"/>
                          </a:solidFill>
                          <a:effectLst/>
                        </a:rPr>
                        <a:t>I</a:t>
                      </a:r>
                      <a:endParaRPr lang="es-MX" sz="1300" dirty="0">
                        <a:solidFill>
                          <a:schemeClr val="tx1"/>
                        </a:solidFill>
                        <a:effectLst/>
                        <a:latin typeface="Calibri"/>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dirty="0">
                          <a:solidFill>
                            <a:schemeClr val="tx1"/>
                          </a:solidFill>
                          <a:effectLst/>
                        </a:rPr>
                        <a:t>Fortalecimiento a la transversalidad de la perspectiva de género en las entidades federativas</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dirty="0">
                          <a:solidFill>
                            <a:schemeClr val="tx1"/>
                          </a:solidFill>
                          <a:effectLst/>
                        </a:rPr>
                        <a:t>IMEF</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gridSpan="2">
                  <a:txBody>
                    <a:bodyPr/>
                    <a:lstStyle/>
                    <a:p>
                      <a:pPr algn="just">
                        <a:lnSpc>
                          <a:spcPct val="115000"/>
                        </a:lnSpc>
                        <a:spcAft>
                          <a:spcPts val="420"/>
                        </a:spcAft>
                      </a:pPr>
                      <a:r>
                        <a:rPr lang="es-MX" sz="1200" dirty="0">
                          <a:solidFill>
                            <a:schemeClr val="tx1"/>
                          </a:solidFill>
                          <a:effectLst/>
                        </a:rPr>
                        <a:t>La IMEF deberá considerar como monto máximo para su proyecto el importe que le corresponda de acuerdo con los lineamientos del Indicador construido para medir las condiciones sociodemográficas relativas a la igualdad de género (ICIG), los cuales serán publicados por el </a:t>
                      </a:r>
                      <a:r>
                        <a:rPr lang="es-MX" sz="1200" dirty="0" err="1">
                          <a:solidFill>
                            <a:schemeClr val="tx1"/>
                          </a:solidFill>
                          <a:effectLst/>
                        </a:rPr>
                        <a:t>Inmujeres</a:t>
                      </a:r>
                      <a:r>
                        <a:rPr lang="es-MX" sz="1200" dirty="0">
                          <a:solidFill>
                            <a:schemeClr val="tx1"/>
                          </a:solidFill>
                          <a:effectLst/>
                        </a:rPr>
                        <a:t> en la página institucional a más tardar el 02 de enero del año 2014 para consulta de los participantes.</a:t>
                      </a:r>
                      <a:endParaRPr lang="es-MX" sz="1200" dirty="0">
                        <a:solidFill>
                          <a:schemeClr val="tx1"/>
                        </a:solidFill>
                        <a:effectLst/>
                        <a:latin typeface="+mn-lt"/>
                        <a:ea typeface="Calibri"/>
                        <a:cs typeface="Times New Roman"/>
                      </a:endParaRPr>
                    </a:p>
                  </a:txBody>
                  <a:tcPr marL="45719" marR="45719" marT="9523" marB="9523">
                    <a:lnT w="28575" cap="flat" cmpd="sng" algn="ctr">
                      <a:solidFill>
                        <a:schemeClr val="tx1"/>
                      </a:solidFill>
                      <a:prstDash val="solid"/>
                      <a:round/>
                      <a:headEnd type="none" w="med" len="med"/>
                      <a:tailEnd type="none" w="med" len="med"/>
                    </a:lnT>
                    <a:solidFill>
                      <a:schemeClr val="bg1"/>
                    </a:solidFill>
                  </a:tcPr>
                </a:tc>
                <a:tc hMerge="1">
                  <a:txBody>
                    <a:bodyPr/>
                    <a:lstStyle/>
                    <a:p>
                      <a:endParaRPr lang="es-MX"/>
                    </a:p>
                  </a:txBody>
                  <a:tcPr/>
                </a:tc>
              </a:tr>
              <a:tr h="759218">
                <a:tc>
                  <a:txBody>
                    <a:bodyPr/>
                    <a:lstStyle/>
                    <a:p>
                      <a:pPr algn="just">
                        <a:lnSpc>
                          <a:spcPct val="115000"/>
                        </a:lnSpc>
                        <a:spcAft>
                          <a:spcPts val="420"/>
                        </a:spcAft>
                      </a:pPr>
                      <a:r>
                        <a:rPr lang="es-MX" sz="1300" dirty="0">
                          <a:solidFill>
                            <a:schemeClr val="tx1"/>
                          </a:solidFill>
                          <a:effectLst/>
                        </a:rPr>
                        <a:t>II</a:t>
                      </a:r>
                      <a:endParaRPr lang="es-MX" sz="1300" dirty="0">
                        <a:solidFill>
                          <a:schemeClr val="tx1"/>
                        </a:solidFill>
                        <a:effectLst/>
                        <a:latin typeface="Calibri"/>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dirty="0">
                          <a:solidFill>
                            <a:schemeClr val="tx1"/>
                          </a:solidFill>
                          <a:effectLst/>
                        </a:rPr>
                        <a:t>Fortalecimiento a la transversalidad de la perspectiva de género en los municipios y las delegaciones</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a:solidFill>
                            <a:schemeClr val="tx1"/>
                          </a:solidFill>
                          <a:effectLst/>
                        </a:rPr>
                        <a:t>IMM y delegación</a:t>
                      </a:r>
                      <a:endParaRPr lang="es-MX" sz="120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r">
                        <a:lnSpc>
                          <a:spcPct val="115000"/>
                        </a:lnSpc>
                        <a:spcAft>
                          <a:spcPts val="420"/>
                        </a:spcAft>
                      </a:pPr>
                      <a:r>
                        <a:rPr lang="es-MX" sz="1200">
                          <a:solidFill>
                            <a:schemeClr val="tx1"/>
                          </a:solidFill>
                          <a:effectLst/>
                        </a:rPr>
                        <a:t>$250,000.00</a:t>
                      </a:r>
                      <a:endParaRPr lang="es-MX" sz="120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r">
                        <a:lnSpc>
                          <a:spcPct val="115000"/>
                        </a:lnSpc>
                        <a:spcAft>
                          <a:spcPts val="420"/>
                        </a:spcAft>
                      </a:pPr>
                      <a:r>
                        <a:rPr lang="es-MX" sz="1200" dirty="0">
                          <a:solidFill>
                            <a:schemeClr val="tx1"/>
                          </a:solidFill>
                          <a:effectLst/>
                        </a:rPr>
                        <a:t>$300,000.00</a:t>
                      </a:r>
                      <a:endParaRPr lang="es-MX" sz="1200" dirty="0">
                        <a:solidFill>
                          <a:schemeClr val="tx1"/>
                        </a:solidFill>
                        <a:effectLst/>
                        <a:latin typeface="+mn-lt"/>
                        <a:ea typeface="Calibri"/>
                        <a:cs typeface="Times New Roman"/>
                      </a:endParaRPr>
                    </a:p>
                  </a:txBody>
                  <a:tcPr marL="45719" marR="45719" marT="9523" marB="9523">
                    <a:solidFill>
                      <a:schemeClr val="bg1"/>
                    </a:solidFill>
                  </a:tcPr>
                </a:tc>
              </a:tr>
              <a:tr h="1290190">
                <a:tc>
                  <a:txBody>
                    <a:bodyPr/>
                    <a:lstStyle/>
                    <a:p>
                      <a:pPr algn="just">
                        <a:lnSpc>
                          <a:spcPct val="115000"/>
                        </a:lnSpc>
                        <a:spcAft>
                          <a:spcPts val="420"/>
                        </a:spcAft>
                      </a:pPr>
                      <a:r>
                        <a:rPr lang="es-MX" sz="1300" dirty="0">
                          <a:solidFill>
                            <a:schemeClr val="tx1"/>
                          </a:solidFill>
                          <a:effectLst/>
                        </a:rPr>
                        <a:t>III</a:t>
                      </a:r>
                      <a:endParaRPr lang="es-MX" sz="1300" dirty="0">
                        <a:solidFill>
                          <a:schemeClr val="tx1"/>
                        </a:solidFill>
                        <a:effectLst/>
                        <a:latin typeface="Calibri"/>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dirty="0">
                          <a:solidFill>
                            <a:schemeClr val="tx1"/>
                          </a:solidFill>
                          <a:effectLst/>
                        </a:rPr>
                        <a:t>Fortalecimiento coordinado a la transversalidad de la perspectiva de género entre las IMEF y los municipios o delegaciones identificados como prioritarios por el Sistema Nacional para la Cruzada contra el Hambre</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just">
                        <a:lnSpc>
                          <a:spcPct val="115000"/>
                        </a:lnSpc>
                        <a:spcAft>
                          <a:spcPts val="420"/>
                        </a:spcAft>
                      </a:pPr>
                      <a:r>
                        <a:rPr lang="es-MX" sz="1200" dirty="0">
                          <a:solidFill>
                            <a:schemeClr val="tx1"/>
                          </a:solidFill>
                          <a:effectLst/>
                        </a:rPr>
                        <a:t>IMEF, IMM y/o municipios.</a:t>
                      </a:r>
                    </a:p>
                    <a:p>
                      <a:pPr algn="just">
                        <a:lnSpc>
                          <a:spcPct val="115000"/>
                        </a:lnSpc>
                        <a:spcAft>
                          <a:spcPts val="420"/>
                        </a:spcAft>
                      </a:pPr>
                      <a:r>
                        <a:rPr lang="es-MX" sz="1200" dirty="0">
                          <a:solidFill>
                            <a:schemeClr val="tx1"/>
                          </a:solidFill>
                          <a:effectLst/>
                        </a:rPr>
                        <a:t>IMEF y delegación</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r">
                        <a:lnSpc>
                          <a:spcPct val="115000"/>
                        </a:lnSpc>
                        <a:spcAft>
                          <a:spcPts val="420"/>
                        </a:spcAft>
                      </a:pPr>
                      <a:r>
                        <a:rPr lang="es-MX" sz="1200" dirty="0">
                          <a:solidFill>
                            <a:schemeClr val="tx1"/>
                          </a:solidFill>
                          <a:effectLst/>
                        </a:rPr>
                        <a:t>$300,000.00</a:t>
                      </a:r>
                      <a:endParaRPr lang="es-MX" sz="1200" dirty="0">
                        <a:solidFill>
                          <a:schemeClr val="tx1"/>
                        </a:solidFill>
                        <a:effectLst/>
                        <a:latin typeface="+mn-lt"/>
                        <a:ea typeface="Calibri"/>
                        <a:cs typeface="Times New Roman"/>
                      </a:endParaRPr>
                    </a:p>
                  </a:txBody>
                  <a:tcPr marL="45719" marR="45719" marT="9523" marB="9523">
                    <a:solidFill>
                      <a:schemeClr val="bg1"/>
                    </a:solidFill>
                  </a:tcPr>
                </a:tc>
                <a:tc>
                  <a:txBody>
                    <a:bodyPr/>
                    <a:lstStyle/>
                    <a:p>
                      <a:pPr algn="r">
                        <a:lnSpc>
                          <a:spcPct val="115000"/>
                        </a:lnSpc>
                        <a:spcAft>
                          <a:spcPts val="420"/>
                        </a:spcAft>
                      </a:pPr>
                      <a:r>
                        <a:rPr lang="es-MX" sz="1200" dirty="0">
                          <a:solidFill>
                            <a:schemeClr val="tx1"/>
                          </a:solidFill>
                          <a:effectLst/>
                        </a:rPr>
                        <a:t>$486,000.00</a:t>
                      </a:r>
                      <a:endParaRPr lang="es-MX" sz="1200" dirty="0">
                        <a:solidFill>
                          <a:schemeClr val="tx1"/>
                        </a:solidFill>
                        <a:effectLst/>
                        <a:latin typeface="+mn-lt"/>
                        <a:ea typeface="Calibri"/>
                        <a:cs typeface="Times New Roman"/>
                      </a:endParaRPr>
                    </a:p>
                  </a:txBody>
                  <a:tcPr marL="45719" marR="45719" marT="9523" marB="9523">
                    <a:solidFill>
                      <a:schemeClr val="bg1"/>
                    </a:solidFill>
                  </a:tcPr>
                </a:tc>
              </a:tr>
            </a:tbl>
          </a:graphicData>
        </a:graphic>
      </p:graphicFrame>
      <p:sp>
        <p:nvSpPr>
          <p:cNvPr id="4" name="3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8"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00350" y="1962150"/>
            <a:ext cx="35433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3671369737"/>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sp>
        <p:nvSpPr>
          <p:cNvPr id="14" name="13 Rectángulo"/>
          <p:cNvSpPr/>
          <p:nvPr/>
        </p:nvSpPr>
        <p:spPr>
          <a:xfrm>
            <a:off x="143519" y="5193196"/>
            <a:ext cx="2592388" cy="39604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a:solidFill>
                  <a:schemeClr val="tx1"/>
                </a:solidFill>
              </a:rPr>
              <a:t>Apoyo a la Educación Indígena</a:t>
            </a:r>
          </a:p>
          <a:p>
            <a:pPr marL="171450" indent="-171450" algn="r" fontAlgn="t">
              <a:buFont typeface="Arial" panose="020B0604020202020204" pitchFamily="34" charset="0"/>
              <a:buChar char="•"/>
            </a:pPr>
            <a:r>
              <a:rPr lang="es-MX" sz="1200" dirty="0">
                <a:solidFill>
                  <a:schemeClr val="tx1"/>
                </a:solidFill>
              </a:rPr>
              <a:t>Infraestructura </a:t>
            </a:r>
            <a:r>
              <a:rPr lang="es-MX" sz="1200" dirty="0" smtClean="0">
                <a:solidFill>
                  <a:schemeClr val="tx1"/>
                </a:solidFill>
              </a:rPr>
              <a:t>Indígena</a:t>
            </a:r>
            <a:endParaRPr lang="es-MX" sz="1200" dirty="0">
              <a:solidFill>
                <a:schemeClr val="tx1"/>
              </a:solidFill>
            </a:endParaRPr>
          </a:p>
        </p:txBody>
      </p:sp>
      <p:cxnSp>
        <p:nvCxnSpPr>
          <p:cNvPr id="20" name="19 Conector recto de flecha"/>
          <p:cNvCxnSpPr>
            <a:endCxn id="14" idx="3"/>
          </p:cNvCxnSpPr>
          <p:nvPr/>
        </p:nvCxnSpPr>
        <p:spPr>
          <a:xfrm flipH="1">
            <a:off x="2735907" y="4869160"/>
            <a:ext cx="683965" cy="522058"/>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179387" y="2928439"/>
            <a:ext cx="2592388" cy="39604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a:solidFill>
                  <a:schemeClr val="tx1"/>
                </a:solidFill>
              </a:rPr>
              <a:t>Mejoramiento de la Producción y Productividad Indígena</a:t>
            </a:r>
          </a:p>
        </p:txBody>
      </p:sp>
      <p:cxnSp>
        <p:nvCxnSpPr>
          <p:cNvPr id="12" name="11 Conector recto de flecha"/>
          <p:cNvCxnSpPr/>
          <p:nvPr/>
        </p:nvCxnSpPr>
        <p:spPr>
          <a:xfrm flipH="1" flipV="1">
            <a:off x="2483768" y="3324483"/>
            <a:ext cx="648371" cy="320541"/>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5652120" y="2226703"/>
            <a:ext cx="2592388" cy="39604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fontAlgn="t">
              <a:buFont typeface="Arial" panose="020B0604020202020204" pitchFamily="34" charset="0"/>
              <a:buChar char="•"/>
            </a:pPr>
            <a:r>
              <a:rPr lang="es-MX" sz="1200" dirty="0">
                <a:solidFill>
                  <a:schemeClr val="tx1"/>
                </a:solidFill>
              </a:rPr>
              <a:t>Infraestructura Indígena</a:t>
            </a:r>
          </a:p>
        </p:txBody>
      </p:sp>
      <p:cxnSp>
        <p:nvCxnSpPr>
          <p:cNvPr id="16" name="15 Conector recto de flecha"/>
          <p:cNvCxnSpPr/>
          <p:nvPr/>
        </p:nvCxnSpPr>
        <p:spPr>
          <a:xfrm flipV="1">
            <a:off x="5219700" y="2424726"/>
            <a:ext cx="504825" cy="284194"/>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3548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71550" y="1341438"/>
            <a:ext cx="7200900" cy="4708525"/>
          </a:xfrm>
          <a:prstGeom prst="rect">
            <a:avLst/>
          </a:prstGeom>
          <a:noFill/>
        </p:spPr>
        <p:txBody>
          <a:bodyPr>
            <a:spAutoFit/>
          </a:bodyPr>
          <a:lstStyle/>
          <a:p>
            <a:pPr algn="ctr" fontAlgn="auto">
              <a:spcBef>
                <a:spcPts val="0"/>
              </a:spcBef>
              <a:spcAft>
                <a:spcPts val="0"/>
              </a:spcAft>
              <a:defRPr/>
            </a:pPr>
            <a:r>
              <a:rPr lang="es-MX" sz="2400" dirty="0">
                <a:solidFill>
                  <a:schemeClr val="tx1">
                    <a:lumMod val="65000"/>
                    <a:lumOff val="35000"/>
                  </a:schemeClr>
                </a:solidFill>
                <a:latin typeface="+mn-lt"/>
                <a:cs typeface="+mn-cs"/>
              </a:rPr>
              <a:t>   </a:t>
            </a:r>
            <a:r>
              <a:rPr lang="es-MX" sz="2000" dirty="0">
                <a:solidFill>
                  <a:schemeClr val="tx1">
                    <a:lumMod val="65000"/>
                    <a:lumOff val="35000"/>
                  </a:schemeClr>
                </a:solidFill>
                <a:latin typeface="+mn-lt"/>
                <a:cs typeface="+mn-cs"/>
              </a:rPr>
              <a:t>¿</a:t>
            </a:r>
            <a:r>
              <a:rPr lang="es-MX" sz="2000" b="1" dirty="0">
                <a:solidFill>
                  <a:schemeClr val="tx1">
                    <a:lumMod val="65000"/>
                    <a:lumOff val="35000"/>
                  </a:schemeClr>
                </a:solidFill>
                <a:latin typeface="+mn-lt"/>
                <a:cs typeface="+mn-cs"/>
              </a:rPr>
              <a:t>QUÉ SON LOS PROGRAMAS FEDERALES?</a:t>
            </a:r>
            <a:endParaRPr lang="es-MX" sz="2000" dirty="0">
              <a:solidFill>
                <a:schemeClr val="tx1">
                  <a:lumMod val="65000"/>
                  <a:lumOff val="35000"/>
                </a:schemeClr>
              </a:solidFill>
              <a:latin typeface="+mn-lt"/>
              <a:cs typeface="+mn-cs"/>
            </a:endParaRPr>
          </a:p>
          <a:p>
            <a:pPr fontAlgn="auto">
              <a:spcBef>
                <a:spcPts val="0"/>
              </a:spcBef>
              <a:spcAft>
                <a:spcPts val="0"/>
              </a:spcAft>
              <a:defRPr/>
            </a:pPr>
            <a:endParaRPr lang="es-MX" sz="2000" dirty="0">
              <a:solidFill>
                <a:schemeClr val="tx1">
                  <a:lumMod val="65000"/>
                  <a:lumOff val="35000"/>
                </a:schemeClr>
              </a:solidFill>
              <a:latin typeface="+mn-lt"/>
              <a:cs typeface="+mn-cs"/>
            </a:endParaRPr>
          </a:p>
          <a:p>
            <a:pPr algn="just" fontAlgn="auto">
              <a:spcBef>
                <a:spcPts val="0"/>
              </a:spcBef>
              <a:spcAft>
                <a:spcPts val="0"/>
              </a:spcAft>
              <a:defRPr/>
            </a:pPr>
            <a:r>
              <a:rPr lang="es-MX" sz="1600" dirty="0">
                <a:solidFill>
                  <a:schemeClr val="tx1">
                    <a:lumMod val="65000"/>
                    <a:lumOff val="35000"/>
                  </a:schemeClr>
                </a:solidFill>
                <a:cs typeface="+mn-cs"/>
              </a:rPr>
              <a:t>Son instrumentos del gobierno federal que brindan apoyo y financiamiento con carácter de subsidio diversas acciones dirigidas a dar </a:t>
            </a:r>
            <a:r>
              <a:rPr lang="es-MX" sz="1600" b="1" dirty="0">
                <a:solidFill>
                  <a:schemeClr val="tx1">
                    <a:lumMod val="65000"/>
                    <a:lumOff val="35000"/>
                  </a:schemeClr>
                </a:solidFill>
                <a:cs typeface="+mn-cs"/>
              </a:rPr>
              <a:t>cumplimiento a los objetivos del Plan Nacional de Desarrollo.</a:t>
            </a:r>
            <a:r>
              <a:rPr lang="es-MX" sz="1600" dirty="0">
                <a:solidFill>
                  <a:schemeClr val="tx1">
                    <a:lumMod val="65000"/>
                    <a:lumOff val="35000"/>
                  </a:schemeClr>
                </a:solidFill>
                <a:cs typeface="+mn-cs"/>
              </a:rPr>
              <a:t> </a:t>
            </a:r>
          </a:p>
          <a:p>
            <a:pPr algn="just" fontAlgn="auto">
              <a:spcBef>
                <a:spcPts val="0"/>
              </a:spcBef>
              <a:spcAft>
                <a:spcPts val="0"/>
              </a:spcAft>
              <a:defRPr/>
            </a:pPr>
            <a:endParaRPr lang="es-MX" sz="1600" dirty="0">
              <a:solidFill>
                <a:schemeClr val="tx1">
                  <a:lumMod val="65000"/>
                  <a:lumOff val="35000"/>
                </a:schemeClr>
              </a:solidFill>
              <a:cs typeface="+mn-cs"/>
            </a:endParaRPr>
          </a:p>
          <a:p>
            <a:pPr algn="just" fontAlgn="auto">
              <a:spcBef>
                <a:spcPts val="0"/>
              </a:spcBef>
              <a:spcAft>
                <a:spcPts val="0"/>
              </a:spcAft>
              <a:defRPr/>
            </a:pPr>
            <a:r>
              <a:rPr lang="es-MX" sz="1600" dirty="0">
                <a:solidFill>
                  <a:schemeClr val="tx1">
                    <a:lumMod val="65000"/>
                    <a:lumOff val="35000"/>
                  </a:schemeClr>
                </a:solidFill>
                <a:cs typeface="+mn-cs"/>
              </a:rPr>
              <a:t>El objetivo general de los programas es el de contribuir al cumplimiento de las metas nacionales mediante apoyos y financiamiento que faciliten a los gobiernos estatales y municipales que presenten alguna situación de rezago equilibrar su crecimiento .  </a:t>
            </a:r>
          </a:p>
          <a:p>
            <a:pPr algn="just" fontAlgn="auto">
              <a:spcBef>
                <a:spcPts val="0"/>
              </a:spcBef>
              <a:spcAft>
                <a:spcPts val="0"/>
              </a:spcAft>
              <a:defRPr/>
            </a:pPr>
            <a:endParaRPr lang="es-MX" sz="1600" dirty="0">
              <a:solidFill>
                <a:schemeClr val="tx1">
                  <a:lumMod val="65000"/>
                  <a:lumOff val="35000"/>
                </a:schemeClr>
              </a:solidFill>
              <a:cs typeface="+mn-cs"/>
            </a:endParaRPr>
          </a:p>
          <a:p>
            <a:pPr algn="just" fontAlgn="auto">
              <a:spcBef>
                <a:spcPts val="0"/>
              </a:spcBef>
              <a:spcAft>
                <a:spcPts val="0"/>
              </a:spcAft>
              <a:defRPr/>
            </a:pPr>
            <a:r>
              <a:rPr lang="es-MX" sz="1600" dirty="0">
                <a:solidFill>
                  <a:schemeClr val="tx1">
                    <a:lumMod val="65000"/>
                    <a:lumOff val="35000"/>
                  </a:schemeClr>
                </a:solidFill>
                <a:cs typeface="+mn-cs"/>
              </a:rPr>
              <a:t>Características:</a:t>
            </a:r>
          </a:p>
          <a:p>
            <a:pPr algn="just" fontAlgn="auto">
              <a:spcBef>
                <a:spcPts val="0"/>
              </a:spcBef>
              <a:spcAft>
                <a:spcPts val="0"/>
              </a:spcAft>
              <a:defRPr/>
            </a:pPr>
            <a:endParaRPr lang="es-MX" sz="1600" dirty="0">
              <a:solidFill>
                <a:schemeClr val="tx1">
                  <a:lumMod val="65000"/>
                  <a:lumOff val="35000"/>
                </a:schemeClr>
              </a:solidFill>
              <a:cs typeface="+mn-cs"/>
            </a:endParaRP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Elaborados por el organismo del Sector competente.</a:t>
            </a: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Vigencia anual</a:t>
            </a: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Concursables</a:t>
            </a: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Concurrentes con los gobiernos locales y los beneficiarios</a:t>
            </a: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Auditables</a:t>
            </a:r>
          </a:p>
          <a:p>
            <a:pPr marL="285750" indent="-285750" algn="just"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cs typeface="+mn-cs"/>
              </a:rPr>
              <a:t>Evaluables</a:t>
            </a:r>
            <a:endParaRPr lang="es-MX" sz="2800" dirty="0">
              <a:solidFill>
                <a:schemeClr val="tx1">
                  <a:lumMod val="65000"/>
                  <a:lumOff val="35000"/>
                </a:schemeClr>
              </a:solidFill>
              <a:latin typeface="+mn-lt"/>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a:spLocks noChangeArrowheads="1"/>
          </p:cNvSpPr>
          <p:nvPr/>
        </p:nvSpPr>
        <p:spPr bwMode="auto">
          <a:xfrm>
            <a:off x="539750" y="980728"/>
            <a:ext cx="8064500" cy="907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600"/>
              </a:spcBef>
              <a:spcAft>
                <a:spcPts val="0"/>
              </a:spcAft>
              <a:defRPr/>
            </a:pPr>
            <a:r>
              <a:rPr lang="es-MX" b="1" dirty="0" smtClean="0">
                <a:solidFill>
                  <a:srgbClr val="005828"/>
                </a:solidFill>
                <a:latin typeface="Calibri" pitchFamily="34" charset="0"/>
                <a:cs typeface="Calibri" pitchFamily="34" charset="0"/>
              </a:rPr>
              <a:t>PROGRAMA PARA LA INFRAESTRUCTURA </a:t>
            </a:r>
          </a:p>
          <a:p>
            <a:pPr algn="ctr" fontAlgn="auto">
              <a:spcBef>
                <a:spcPts val="600"/>
              </a:spcBef>
              <a:spcAft>
                <a:spcPts val="0"/>
              </a:spcAft>
              <a:defRPr/>
            </a:pPr>
            <a:r>
              <a:rPr lang="es-MX" b="1" dirty="0" smtClean="0">
                <a:solidFill>
                  <a:srgbClr val="005828"/>
                </a:solidFill>
                <a:latin typeface="Calibri" pitchFamily="34" charset="0"/>
                <a:cs typeface="Calibri" pitchFamily="34" charset="0"/>
              </a:rPr>
              <a:t>BÁSICA PARA LA ATENCIÓN DE LOS PUEBLOS INDÍGENAS</a:t>
            </a:r>
            <a:endParaRPr lang="es-MX" sz="2800" b="1" dirty="0" smtClean="0">
              <a:solidFill>
                <a:srgbClr val="005828"/>
              </a:solidFill>
              <a:latin typeface="Calibri" pitchFamily="34" charset="0"/>
              <a:cs typeface="Calibri" pitchFamily="34" charset="0"/>
            </a:endParaRPr>
          </a:p>
        </p:txBody>
      </p:sp>
      <p:sp>
        <p:nvSpPr>
          <p:cNvPr id="93199" name="4 Rectángulo"/>
          <p:cNvSpPr>
            <a:spLocks noChangeArrowheads="1"/>
          </p:cNvSpPr>
          <p:nvPr/>
        </p:nvSpPr>
        <p:spPr bwMode="auto">
          <a:xfrm>
            <a:off x="467544" y="2060848"/>
            <a:ext cx="6072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 typeface="Arial" charset="0"/>
              <a:buNone/>
            </a:pPr>
            <a:r>
              <a:rPr lang="es-MX" altLang="es-MX" sz="1800" b="1" dirty="0">
                <a:solidFill>
                  <a:schemeClr val="tx1">
                    <a:lumMod val="50000"/>
                    <a:lumOff val="50000"/>
                  </a:schemeClr>
                </a:solidFill>
                <a:ea typeface="Calibri" pitchFamily="34" charset="0"/>
                <a:cs typeface="Calibri" pitchFamily="34" charset="0"/>
              </a:rPr>
              <a:t>Municipios con alta presencia </a:t>
            </a:r>
            <a:r>
              <a:rPr lang="es-MX" altLang="es-MX" sz="1800" b="1" dirty="0" smtClean="0">
                <a:solidFill>
                  <a:schemeClr val="tx1">
                    <a:lumMod val="50000"/>
                    <a:lumOff val="50000"/>
                  </a:schemeClr>
                </a:solidFill>
                <a:ea typeface="Calibri" pitchFamily="34" charset="0"/>
                <a:cs typeface="Calibri" pitchFamily="34" charset="0"/>
              </a:rPr>
              <a:t>indígena </a:t>
            </a:r>
            <a:endParaRPr lang="es-MX" altLang="es-MX" sz="1800" b="1" dirty="0">
              <a:solidFill>
                <a:schemeClr val="tx1">
                  <a:lumMod val="50000"/>
                  <a:lumOff val="50000"/>
                </a:schemeClr>
              </a:solidFill>
              <a:ea typeface="Calibri" pitchFamily="34" charset="0"/>
              <a:cs typeface="Calibri" pitchFamily="34" charset="0"/>
            </a:endParaRP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
        <p:nvSpPr>
          <p:cNvPr id="6" name="4 Rectángulo"/>
          <p:cNvSpPr/>
          <p:nvPr/>
        </p:nvSpPr>
        <p:spPr>
          <a:xfrm>
            <a:off x="539749" y="2492896"/>
            <a:ext cx="8064501" cy="3293209"/>
          </a:xfrm>
          <a:prstGeom prst="rect">
            <a:avLst/>
          </a:prstGeom>
        </p:spPr>
        <p:txBody>
          <a:bodyPr wrap="square">
            <a:spAutoFit/>
          </a:bodyPr>
          <a:lstStyle/>
          <a:p>
            <a:pPr algn="just" fontAlgn="auto">
              <a:spcBef>
                <a:spcPts val="0"/>
              </a:spcBef>
              <a:spcAft>
                <a:spcPts val="0"/>
              </a:spcAft>
              <a:buFont typeface="Arial" pitchFamily="34" charset="0"/>
              <a:buNone/>
              <a:defRPr/>
            </a:pPr>
            <a:r>
              <a:rPr lang="es-MX" sz="1600" b="1" dirty="0" smtClean="0">
                <a:solidFill>
                  <a:schemeClr val="tx1">
                    <a:lumMod val="65000"/>
                    <a:lumOff val="35000"/>
                  </a:schemeClr>
                </a:solidFill>
                <a:cs typeface="Calibri" pitchFamily="34" charset="0"/>
              </a:rPr>
              <a:t>Tipo de apoyos</a:t>
            </a:r>
          </a:p>
          <a:p>
            <a:pPr algn="just" fontAlgn="auto">
              <a:spcBef>
                <a:spcPts val="0"/>
              </a:spcBef>
              <a:spcAft>
                <a:spcPts val="0"/>
              </a:spcAft>
              <a:buFont typeface="Arial" pitchFamily="34" charset="0"/>
              <a:buNone/>
              <a:defRPr/>
            </a:pPr>
            <a:endParaRPr lang="es-MX" sz="1600" dirty="0" smtClean="0">
              <a:solidFill>
                <a:schemeClr val="tx1">
                  <a:lumMod val="65000"/>
                  <a:lumOff val="35000"/>
                </a:schemeClr>
              </a:solidFill>
              <a:cs typeface="Calibri" pitchFamily="34" charset="0"/>
            </a:endParaRPr>
          </a:p>
          <a:p>
            <a:pPr fontAlgn="auto">
              <a:spcBef>
                <a:spcPts val="0"/>
              </a:spcBef>
              <a:spcAft>
                <a:spcPts val="0"/>
              </a:spcAft>
              <a:buFont typeface="Arial" pitchFamily="34" charset="0"/>
              <a:buChar char="•"/>
              <a:defRPr/>
            </a:pPr>
            <a:r>
              <a:rPr lang="es-MX" sz="1600" dirty="0" smtClean="0">
                <a:solidFill>
                  <a:schemeClr val="tx1">
                    <a:lumMod val="65000"/>
                    <a:lumOff val="35000"/>
                  </a:schemeClr>
                </a:solidFill>
                <a:cs typeface="Calibri" pitchFamily="34" charset="0"/>
              </a:rPr>
              <a:t>    Caminos rurales, alimentadores y puentes vehiculares</a:t>
            </a:r>
          </a:p>
          <a:p>
            <a:pPr fontAlgn="auto">
              <a:spcBef>
                <a:spcPts val="0"/>
              </a:spcBef>
              <a:spcAft>
                <a:spcPts val="0"/>
              </a:spcAft>
              <a:buFont typeface="Arial" pitchFamily="34" charset="0"/>
              <a:buChar char="•"/>
              <a:defRPr/>
            </a:pPr>
            <a:r>
              <a:rPr lang="es-MX" sz="1600" dirty="0" smtClean="0">
                <a:solidFill>
                  <a:schemeClr val="tx1">
                    <a:lumMod val="65000"/>
                    <a:lumOff val="35000"/>
                  </a:schemeClr>
                </a:solidFill>
                <a:cs typeface="Calibri" pitchFamily="34" charset="0"/>
              </a:rPr>
              <a:t>    Electrificación </a:t>
            </a:r>
          </a:p>
          <a:p>
            <a:pPr fontAlgn="auto">
              <a:spcBef>
                <a:spcPts val="0"/>
              </a:spcBef>
              <a:spcAft>
                <a:spcPts val="0"/>
              </a:spcAft>
              <a:buFont typeface="Arial" pitchFamily="34" charset="0"/>
              <a:buChar char="•"/>
              <a:defRPr/>
            </a:pPr>
            <a:r>
              <a:rPr lang="es-MX" sz="1600" dirty="0" smtClean="0">
                <a:solidFill>
                  <a:schemeClr val="tx1">
                    <a:lumMod val="65000"/>
                    <a:lumOff val="35000"/>
                  </a:schemeClr>
                </a:solidFill>
                <a:cs typeface="Calibri" pitchFamily="34" charset="0"/>
              </a:rPr>
              <a:t>    Agua potable </a:t>
            </a:r>
          </a:p>
          <a:p>
            <a:pPr fontAlgn="auto">
              <a:spcBef>
                <a:spcPts val="0"/>
              </a:spcBef>
              <a:spcAft>
                <a:spcPts val="0"/>
              </a:spcAft>
              <a:buFont typeface="Arial" pitchFamily="34" charset="0"/>
              <a:buChar char="•"/>
              <a:defRPr/>
            </a:pPr>
            <a:r>
              <a:rPr lang="es-MX" sz="1600" dirty="0" smtClean="0">
                <a:solidFill>
                  <a:schemeClr val="tx1">
                    <a:lumMod val="65000"/>
                    <a:lumOff val="35000"/>
                  </a:schemeClr>
                </a:solidFill>
                <a:cs typeface="Calibri" pitchFamily="34" charset="0"/>
              </a:rPr>
              <a:t>    Drenaje y saneamiento </a:t>
            </a:r>
          </a:p>
          <a:p>
            <a:pPr fontAlgn="auto">
              <a:spcBef>
                <a:spcPts val="0"/>
              </a:spcBef>
              <a:spcAft>
                <a:spcPts val="0"/>
              </a:spcAft>
              <a:buFont typeface="Arial" pitchFamily="34" charset="0"/>
              <a:buChar char="•"/>
              <a:defRPr/>
            </a:pPr>
            <a:r>
              <a:rPr lang="es-MX" sz="1600" dirty="0" smtClean="0">
                <a:solidFill>
                  <a:schemeClr val="tx1">
                    <a:lumMod val="65000"/>
                    <a:lumOff val="35000"/>
                  </a:schemeClr>
                </a:solidFill>
                <a:cs typeface="Calibri" pitchFamily="34" charset="0"/>
              </a:rPr>
              <a:t>    Supervisión de obras</a:t>
            </a:r>
          </a:p>
          <a:p>
            <a:pPr algn="just" fontAlgn="auto">
              <a:spcBef>
                <a:spcPts val="0"/>
              </a:spcBef>
              <a:spcAft>
                <a:spcPts val="0"/>
              </a:spcAft>
              <a:buFont typeface="Arial" pitchFamily="34" charset="0"/>
              <a:buNone/>
              <a:defRPr/>
            </a:pPr>
            <a:endParaRPr lang="es-MX" sz="1600" dirty="0" smtClean="0">
              <a:solidFill>
                <a:schemeClr val="tx1">
                  <a:lumMod val="65000"/>
                  <a:lumOff val="35000"/>
                </a:schemeClr>
              </a:solidFill>
              <a:cs typeface="Calibri" pitchFamily="34" charset="0"/>
            </a:endParaRPr>
          </a:p>
          <a:p>
            <a:pPr algn="just" fontAlgn="auto">
              <a:spcBef>
                <a:spcPts val="0"/>
              </a:spcBef>
              <a:spcAft>
                <a:spcPts val="0"/>
              </a:spcAft>
              <a:buFont typeface="Arial" pitchFamily="34" charset="0"/>
              <a:buNone/>
              <a:defRPr/>
            </a:pPr>
            <a:endParaRPr lang="es-MX" sz="1600" dirty="0" smtClean="0">
              <a:solidFill>
                <a:schemeClr val="tx1">
                  <a:lumMod val="65000"/>
                  <a:lumOff val="35000"/>
                </a:schemeClr>
              </a:solidFill>
              <a:cs typeface="Calibri" pitchFamily="34" charset="0"/>
            </a:endParaRPr>
          </a:p>
          <a:p>
            <a:pPr algn="just" fontAlgn="auto">
              <a:spcBef>
                <a:spcPts val="0"/>
              </a:spcBef>
              <a:spcAft>
                <a:spcPts val="0"/>
              </a:spcAft>
              <a:buFont typeface="Arial" pitchFamily="34" charset="0"/>
              <a:buNone/>
              <a:defRPr/>
            </a:pPr>
            <a:r>
              <a:rPr lang="es-MX" sz="1600" b="1" dirty="0" smtClean="0">
                <a:solidFill>
                  <a:schemeClr val="tx1">
                    <a:lumMod val="65000"/>
                    <a:lumOff val="35000"/>
                  </a:schemeClr>
                </a:solidFill>
                <a:cs typeface="Calibri" pitchFamily="34" charset="0"/>
              </a:rPr>
              <a:t>Infraestructura física</a:t>
            </a:r>
          </a:p>
          <a:p>
            <a:pPr algn="just" fontAlgn="auto">
              <a:spcBef>
                <a:spcPts val="0"/>
              </a:spcBef>
              <a:spcAft>
                <a:spcPts val="0"/>
              </a:spcAft>
              <a:buFont typeface="Arial" pitchFamily="34" charset="0"/>
              <a:buNone/>
              <a:defRPr/>
            </a:pPr>
            <a:endParaRPr lang="es-MX" sz="1600" dirty="0" smtClean="0">
              <a:solidFill>
                <a:schemeClr val="tx1">
                  <a:lumMod val="65000"/>
                  <a:lumOff val="35000"/>
                </a:schemeClr>
              </a:solidFill>
              <a:cs typeface="Calibri" pitchFamily="34" charset="0"/>
            </a:endParaRPr>
          </a:p>
          <a:p>
            <a:pPr algn="just" fontAlgn="auto">
              <a:spcBef>
                <a:spcPts val="0"/>
              </a:spcBef>
              <a:spcAft>
                <a:spcPts val="0"/>
              </a:spcAft>
              <a:buFont typeface="Arial" pitchFamily="34" charset="0"/>
              <a:buNone/>
              <a:defRPr/>
            </a:pPr>
            <a:r>
              <a:rPr lang="es-MX" sz="1600" dirty="0" smtClean="0">
                <a:solidFill>
                  <a:schemeClr val="tx1">
                    <a:lumMod val="65000"/>
                    <a:lumOff val="35000"/>
                  </a:schemeClr>
                </a:solidFill>
                <a:cs typeface="Calibri" pitchFamily="34" charset="0"/>
              </a:rPr>
              <a:t>Las erogaciones que se deriven de autorizaciones ambientales, tales como manifestación de impacto ambiental, cambio de uso de suelo u otras en la materia.</a:t>
            </a:r>
            <a:endParaRPr lang="es-MX" sz="1600" dirty="0">
              <a:solidFill>
                <a:schemeClr val="tx1">
                  <a:lumMod val="65000"/>
                  <a:lumOff val="35000"/>
                </a:schemeClr>
              </a:solidFill>
              <a:cs typeface="Calibri"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6"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1350" y="2038350"/>
            <a:ext cx="2781300"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Rectángulo"/>
          <p:cNvSpPr/>
          <p:nvPr/>
        </p:nvSpPr>
        <p:spPr>
          <a:xfrm>
            <a:off x="539749" y="2492896"/>
            <a:ext cx="8064501" cy="3294063"/>
          </a:xfrm>
          <a:prstGeom prst="rect">
            <a:avLst/>
          </a:prstGeom>
        </p:spPr>
        <p:txBody>
          <a:bodyPr wrap="square">
            <a:spAutoFit/>
          </a:bodyPr>
          <a:lstStyle/>
          <a:p>
            <a:pPr algn="just" fontAlgn="auto">
              <a:spcBef>
                <a:spcPts val="0"/>
              </a:spcBef>
              <a:spcAft>
                <a:spcPts val="0"/>
              </a:spcAft>
              <a:buFont typeface="Arial" pitchFamily="34" charset="0"/>
              <a:buNone/>
              <a:defRPr/>
            </a:pPr>
            <a:r>
              <a:rPr lang="es-MX" sz="1600" dirty="0">
                <a:solidFill>
                  <a:schemeClr val="tx1">
                    <a:lumMod val="65000"/>
                    <a:lumOff val="35000"/>
                  </a:schemeClr>
                </a:solidFill>
                <a:cs typeface="Calibri" pitchFamily="34" charset="0"/>
              </a:rPr>
              <a:t>El monto máximo asignado a cada proyecto elegido será de hasta de $500,000 quinientos mil pesos. El municipio beneficiario tiene la obligación de financiar la cantidad complementaria para la ejecución del proyecto.</a:t>
            </a:r>
          </a:p>
          <a:p>
            <a:pPr algn="just" fontAlgn="auto">
              <a:spcBef>
                <a:spcPts val="0"/>
              </a:spcBef>
              <a:spcAft>
                <a:spcPts val="0"/>
              </a:spcAft>
              <a:buFont typeface="Arial" pitchFamily="34" charset="0"/>
              <a:buNone/>
              <a:defRPr/>
            </a:pPr>
            <a:endParaRPr lang="es-MX" sz="1600" dirty="0">
              <a:solidFill>
                <a:schemeClr val="tx1">
                  <a:lumMod val="65000"/>
                  <a:lumOff val="35000"/>
                </a:schemeClr>
              </a:solidFill>
              <a:latin typeface="+mn-lt"/>
              <a:cs typeface="Calibri" pitchFamily="34" charset="0"/>
            </a:endParaRPr>
          </a:p>
          <a:p>
            <a:pPr algn="just" fontAlgn="auto">
              <a:spcBef>
                <a:spcPts val="0"/>
              </a:spcBef>
              <a:spcAft>
                <a:spcPts val="0"/>
              </a:spcAft>
              <a:buFont typeface="Arial" pitchFamily="34" charset="0"/>
              <a:buNone/>
              <a:defRPr/>
            </a:pPr>
            <a:r>
              <a:rPr lang="es-MX" sz="1600" dirty="0">
                <a:solidFill>
                  <a:schemeClr val="tx1">
                    <a:lumMod val="65000"/>
                    <a:lumOff val="35000"/>
                  </a:schemeClr>
                </a:solidFill>
                <a:cs typeface="Calibri" pitchFamily="34" charset="0"/>
              </a:rPr>
              <a:t>Los proyectos deberán reflejar las funciones de Promoción de la Salud</a:t>
            </a:r>
          </a:p>
          <a:p>
            <a:pPr marL="285750" indent="-285750" algn="just" fontAlgn="auto">
              <a:spcBef>
                <a:spcPts val="0"/>
              </a:spcBef>
              <a:spcAft>
                <a:spcPts val="0"/>
              </a:spcAft>
              <a:buClr>
                <a:srgbClr val="C00000"/>
              </a:buClr>
              <a:buFont typeface="Arial" pitchFamily="34" charset="0"/>
              <a:buChar char="•"/>
              <a:defRPr/>
            </a:pPr>
            <a:r>
              <a:rPr lang="es-MX" sz="1600" dirty="0">
                <a:solidFill>
                  <a:schemeClr val="tx1">
                    <a:lumMod val="65000"/>
                    <a:lumOff val="35000"/>
                  </a:schemeClr>
                </a:solidFill>
                <a:latin typeface="+mn-lt"/>
                <a:cs typeface="Calibri" pitchFamily="34" charset="0"/>
              </a:rPr>
              <a:t>Políticas públicas saludables</a:t>
            </a:r>
          </a:p>
          <a:p>
            <a:pPr marL="285750" indent="-285750" algn="just" fontAlgn="auto">
              <a:spcBef>
                <a:spcPts val="0"/>
              </a:spcBef>
              <a:spcAft>
                <a:spcPts val="0"/>
              </a:spcAft>
              <a:buClr>
                <a:srgbClr val="C00000"/>
              </a:buClr>
              <a:buFont typeface="Arial" pitchFamily="34" charset="0"/>
              <a:buChar char="•"/>
              <a:defRPr/>
            </a:pPr>
            <a:r>
              <a:rPr lang="es-MX" sz="1600" dirty="0">
                <a:solidFill>
                  <a:schemeClr val="tx1">
                    <a:lumMod val="65000"/>
                    <a:lumOff val="35000"/>
                  </a:schemeClr>
                </a:solidFill>
                <a:cs typeface="Calibri" pitchFamily="34" charset="0"/>
              </a:rPr>
              <a:t>Fortalecimiento de acción comunitaria</a:t>
            </a:r>
          </a:p>
          <a:p>
            <a:pPr marL="285750" indent="-285750" algn="just" fontAlgn="auto">
              <a:spcBef>
                <a:spcPts val="0"/>
              </a:spcBef>
              <a:spcAft>
                <a:spcPts val="0"/>
              </a:spcAft>
              <a:buClr>
                <a:srgbClr val="C00000"/>
              </a:buClr>
              <a:buFont typeface="Arial" pitchFamily="34" charset="0"/>
              <a:buChar char="•"/>
              <a:defRPr/>
            </a:pPr>
            <a:r>
              <a:rPr lang="es-MX" sz="1600" dirty="0">
                <a:solidFill>
                  <a:schemeClr val="tx1">
                    <a:lumMod val="65000"/>
                    <a:lumOff val="35000"/>
                  </a:schemeClr>
                </a:solidFill>
                <a:latin typeface="+mn-lt"/>
                <a:cs typeface="Calibri" pitchFamily="34" charset="0"/>
              </a:rPr>
              <a:t>Creación de ambientes saludables</a:t>
            </a:r>
          </a:p>
          <a:p>
            <a:pPr marL="285750" indent="-285750" algn="just" fontAlgn="auto">
              <a:spcBef>
                <a:spcPts val="0"/>
              </a:spcBef>
              <a:spcAft>
                <a:spcPts val="0"/>
              </a:spcAft>
              <a:buClr>
                <a:srgbClr val="C00000"/>
              </a:buClr>
              <a:buFont typeface="Arial" pitchFamily="34" charset="0"/>
              <a:buChar char="•"/>
              <a:defRPr/>
            </a:pPr>
            <a:r>
              <a:rPr lang="es-MX" sz="1600" dirty="0">
                <a:solidFill>
                  <a:schemeClr val="tx1">
                    <a:lumMod val="65000"/>
                    <a:lumOff val="35000"/>
                  </a:schemeClr>
                </a:solidFill>
                <a:latin typeface="+mn-lt"/>
                <a:cs typeface="Calibri" pitchFamily="34" charset="0"/>
              </a:rPr>
              <a:t>Reorientación de servicios de salud</a:t>
            </a:r>
            <a:endParaRPr lang="es-MX" sz="1600" dirty="0">
              <a:solidFill>
                <a:schemeClr val="tx1">
                  <a:lumMod val="65000"/>
                  <a:lumOff val="35000"/>
                </a:schemeClr>
              </a:solidFill>
              <a:cs typeface="Calibri" pitchFamily="34" charset="0"/>
            </a:endParaRPr>
          </a:p>
          <a:p>
            <a:pPr algn="just" fontAlgn="auto">
              <a:spcBef>
                <a:spcPts val="0"/>
              </a:spcBef>
              <a:spcAft>
                <a:spcPts val="0"/>
              </a:spcAft>
              <a:buFont typeface="Arial" pitchFamily="34" charset="0"/>
              <a:buNone/>
              <a:defRPr/>
            </a:pPr>
            <a:endParaRPr lang="es-MX" sz="1600" dirty="0">
              <a:cs typeface="Calibri" pitchFamily="34" charset="0"/>
            </a:endParaRPr>
          </a:p>
          <a:p>
            <a:pPr algn="just" fontAlgn="auto">
              <a:spcBef>
                <a:spcPts val="0"/>
              </a:spcBef>
              <a:spcAft>
                <a:spcPts val="0"/>
              </a:spcAft>
              <a:buFont typeface="Arial" pitchFamily="34" charset="0"/>
              <a:buNone/>
              <a:defRPr/>
            </a:pPr>
            <a:r>
              <a:rPr lang="es-MX" sz="1600" dirty="0">
                <a:solidFill>
                  <a:schemeClr val="tx1">
                    <a:lumMod val="65000"/>
                    <a:lumOff val="35000"/>
                  </a:schemeClr>
                </a:solidFill>
                <a:cs typeface="Calibri" pitchFamily="34" charset="0"/>
              </a:rPr>
              <a:t>Se puede presentar </a:t>
            </a:r>
            <a:r>
              <a:rPr lang="es-MX" sz="1600" b="1" dirty="0">
                <a:solidFill>
                  <a:schemeClr val="tx1">
                    <a:lumMod val="65000"/>
                    <a:lumOff val="35000"/>
                  </a:schemeClr>
                </a:solidFill>
                <a:cs typeface="Calibri" pitchFamily="34" charset="0"/>
              </a:rPr>
              <a:t>Proyectos Intermunicipales</a:t>
            </a:r>
            <a:r>
              <a:rPr lang="es-MX" sz="1600" dirty="0">
                <a:solidFill>
                  <a:schemeClr val="tx1">
                    <a:lumMod val="65000"/>
                    <a:lumOff val="35000"/>
                  </a:schemeClr>
                </a:solidFill>
                <a:cs typeface="Calibri" pitchFamily="34" charset="0"/>
              </a:rPr>
              <a:t>, se pueden unir dos o como máximo tres municipios para presentar un proyecto de carácter intermunicipal, (colaborativo) que beneficie a todos los involucrados sobre una problemática en común.</a:t>
            </a:r>
          </a:p>
        </p:txBody>
      </p:sp>
      <p:sp>
        <p:nvSpPr>
          <p:cNvPr id="3" name="3 CuadroTexto"/>
          <p:cNvSpPr txBox="1">
            <a:spLocks noChangeArrowheads="1"/>
          </p:cNvSpPr>
          <p:nvPr/>
        </p:nvSpPr>
        <p:spPr bwMode="auto">
          <a:xfrm>
            <a:off x="539750" y="1009603"/>
            <a:ext cx="8064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itchFamily="34" charset="0"/>
                <a:cs typeface="Calibri" pitchFamily="34" charset="0"/>
              </a:rPr>
              <a:t>PROGRAMA DE ENTORNOS Y COMUNIDADES SALUDABLES</a:t>
            </a:r>
            <a:endParaRPr lang="es-MX" b="1" dirty="0" smtClean="0">
              <a:solidFill>
                <a:srgbClr val="005828"/>
              </a:solidFill>
              <a:latin typeface="Calibri" pitchFamily="34" charset="0"/>
              <a:cs typeface="Calibri" pitchFamily="34" charset="0"/>
            </a:endParaRPr>
          </a:p>
        </p:txBody>
      </p:sp>
      <p:sp>
        <p:nvSpPr>
          <p:cNvPr id="6" name="5 CuadroTexto"/>
          <p:cNvSpPr txBox="1"/>
          <p:nvPr/>
        </p:nvSpPr>
        <p:spPr>
          <a:xfrm>
            <a:off x="539750" y="1700808"/>
            <a:ext cx="7286625" cy="368300"/>
          </a:xfrm>
          <a:prstGeom prst="rect">
            <a:avLst/>
          </a:prstGeom>
          <a:noFill/>
        </p:spPr>
        <p:txBody>
          <a:bodyPr>
            <a:spAutoFit/>
          </a:bodyPr>
          <a:lstStyle/>
          <a:p>
            <a:pPr fontAlgn="auto">
              <a:spcBef>
                <a:spcPts val="0"/>
              </a:spcBef>
              <a:spcAft>
                <a:spcPts val="0"/>
              </a:spcAft>
              <a:defRPr/>
            </a:pPr>
            <a:r>
              <a:rPr lang="es-MX" b="1" dirty="0" smtClean="0">
                <a:solidFill>
                  <a:schemeClr val="tx1">
                    <a:lumMod val="65000"/>
                    <a:lumOff val="35000"/>
                  </a:schemeClr>
                </a:solidFill>
                <a:latin typeface="+mn-lt"/>
                <a:cs typeface="+mn-cs"/>
              </a:rPr>
              <a:t>Programa Dirigido a municipios </a:t>
            </a:r>
            <a:r>
              <a:rPr lang="es-MX" b="1" dirty="0">
                <a:solidFill>
                  <a:schemeClr val="tx1">
                    <a:lumMod val="65000"/>
                    <a:lumOff val="35000"/>
                  </a:schemeClr>
                </a:solidFill>
                <a:latin typeface="+mn-lt"/>
                <a:cs typeface="+mn-cs"/>
              </a:rPr>
              <a:t>con localidades de 500 a 2500 habitantes</a:t>
            </a: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1943100"/>
            <a:ext cx="2743200"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1099252606"/>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sp>
        <p:nvSpPr>
          <p:cNvPr id="14" name="13 Rectángulo"/>
          <p:cNvSpPr/>
          <p:nvPr/>
        </p:nvSpPr>
        <p:spPr>
          <a:xfrm>
            <a:off x="143519" y="4653136"/>
            <a:ext cx="2592388" cy="180005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Escuelas de calidad</a:t>
            </a:r>
          </a:p>
          <a:p>
            <a:pPr marL="171450" indent="-171450" algn="r" fontAlgn="t">
              <a:buFont typeface="Arial" panose="020B0604020202020204" pitchFamily="34" charset="0"/>
              <a:buChar char="•"/>
            </a:pPr>
            <a:r>
              <a:rPr lang="es-MX" sz="1200" dirty="0" smtClean="0">
                <a:solidFill>
                  <a:schemeClr val="tx1"/>
                </a:solidFill>
              </a:rPr>
              <a:t>Escuelas de tiempo completo</a:t>
            </a:r>
          </a:p>
          <a:p>
            <a:pPr marL="171450" indent="-171450" algn="r" fontAlgn="t">
              <a:buFont typeface="Arial" panose="020B0604020202020204" pitchFamily="34" charset="0"/>
              <a:buChar char="•"/>
            </a:pPr>
            <a:r>
              <a:rPr lang="es-MX" sz="1200" dirty="0" smtClean="0">
                <a:solidFill>
                  <a:schemeClr val="tx1"/>
                </a:solidFill>
              </a:rPr>
              <a:t>Programa Nacional de Becas</a:t>
            </a:r>
          </a:p>
          <a:p>
            <a:pPr marL="171450" indent="-171450" algn="r" fontAlgn="t">
              <a:buFont typeface="Arial" panose="020B0604020202020204" pitchFamily="34" charset="0"/>
              <a:buChar char="•"/>
            </a:pPr>
            <a:r>
              <a:rPr lang="es-MX" sz="1200" dirty="0" smtClean="0">
                <a:solidFill>
                  <a:schemeClr val="tx1"/>
                </a:solidFill>
              </a:rPr>
              <a:t>FOREMOBA</a:t>
            </a:r>
          </a:p>
          <a:p>
            <a:pPr marL="171450" indent="-171450" algn="r" fontAlgn="t">
              <a:buFont typeface="Arial" panose="020B0604020202020204" pitchFamily="34" charset="0"/>
              <a:buChar char="•"/>
            </a:pPr>
            <a:r>
              <a:rPr lang="es-MX" sz="1200" dirty="0" smtClean="0">
                <a:solidFill>
                  <a:schemeClr val="tx1"/>
                </a:solidFill>
              </a:rPr>
              <a:t>Apoyo a la Infraestructura Cultural de los Estados</a:t>
            </a:r>
          </a:p>
          <a:p>
            <a:pPr marL="171450" indent="-171450" algn="r" fontAlgn="t">
              <a:buFont typeface="Arial" panose="020B0604020202020204" pitchFamily="34" charset="0"/>
              <a:buChar char="•"/>
            </a:pPr>
            <a:r>
              <a:rPr lang="es-MX" sz="1200" dirty="0" smtClean="0">
                <a:solidFill>
                  <a:schemeClr val="tx1"/>
                </a:solidFill>
              </a:rPr>
              <a:t>Cultura Física</a:t>
            </a:r>
          </a:p>
          <a:p>
            <a:pPr marL="171450" indent="-171450" algn="r" fontAlgn="t">
              <a:buFont typeface="Arial" panose="020B0604020202020204" pitchFamily="34" charset="0"/>
              <a:buChar char="•"/>
            </a:pPr>
            <a:r>
              <a:rPr lang="es-MX" sz="1200" dirty="0" smtClean="0">
                <a:solidFill>
                  <a:schemeClr val="tx1"/>
                </a:solidFill>
              </a:rPr>
              <a:t>Centros del Deporte Escolar y Municipal</a:t>
            </a:r>
          </a:p>
          <a:p>
            <a:pPr marL="171450" indent="-171450" algn="r" fontAlgn="t">
              <a:buFont typeface="Arial" panose="020B0604020202020204" pitchFamily="34" charset="0"/>
              <a:buChar char="•"/>
            </a:pPr>
            <a:r>
              <a:rPr lang="es-MX" sz="1200" dirty="0" smtClean="0">
                <a:solidFill>
                  <a:schemeClr val="tx1"/>
                </a:solidFill>
              </a:rPr>
              <a:t>Deporte</a:t>
            </a:r>
            <a:endParaRPr lang="es-MX" sz="1200" dirty="0">
              <a:solidFill>
                <a:schemeClr val="tx1"/>
              </a:solidFill>
            </a:endParaRPr>
          </a:p>
        </p:txBody>
      </p:sp>
      <p:cxnSp>
        <p:nvCxnSpPr>
          <p:cNvPr id="20" name="19 Conector recto de flecha"/>
          <p:cNvCxnSpPr>
            <a:endCxn id="14" idx="3"/>
          </p:cNvCxnSpPr>
          <p:nvPr/>
        </p:nvCxnSpPr>
        <p:spPr>
          <a:xfrm flipH="1">
            <a:off x="2735907" y="4869160"/>
            <a:ext cx="683966" cy="684002"/>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52777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CuadroTexto"/>
          <p:cNvSpPr txBox="1">
            <a:spLocks noChangeArrowheads="1"/>
          </p:cNvSpPr>
          <p:nvPr/>
        </p:nvSpPr>
        <p:spPr bwMode="auto">
          <a:xfrm>
            <a:off x="539750" y="1065603"/>
            <a:ext cx="8064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itchFamily="34" charset="0"/>
                <a:cs typeface="Calibri" pitchFamily="34" charset="0"/>
              </a:rPr>
              <a:t>PROGRAMA DE MEJORAMIENTO DE INFRAESTRUCTURA ESCUELA DIGNA</a:t>
            </a:r>
          </a:p>
        </p:txBody>
      </p:sp>
      <p:sp>
        <p:nvSpPr>
          <p:cNvPr id="10" name="4 Rectángulo"/>
          <p:cNvSpPr/>
          <p:nvPr/>
        </p:nvSpPr>
        <p:spPr>
          <a:xfrm>
            <a:off x="532390" y="1918573"/>
            <a:ext cx="8071860" cy="646331"/>
          </a:xfrm>
          <a:prstGeom prst="rect">
            <a:avLst/>
          </a:prstGeom>
        </p:spPr>
        <p:txBody>
          <a:bodyPr wrap="square">
            <a:spAutoFit/>
          </a:bodyPr>
          <a:lstStyle/>
          <a:p>
            <a:pPr algn="just" fontAlgn="auto">
              <a:spcBef>
                <a:spcPts val="0"/>
              </a:spcBef>
              <a:spcAft>
                <a:spcPts val="0"/>
              </a:spcAft>
              <a:buFont typeface="Arial" pitchFamily="34" charset="0"/>
              <a:buNone/>
              <a:defRPr/>
            </a:pPr>
            <a:r>
              <a:rPr lang="es-MX" dirty="0">
                <a:solidFill>
                  <a:schemeClr val="tx1">
                    <a:lumMod val="65000"/>
                    <a:lumOff val="35000"/>
                  </a:schemeClr>
                </a:solidFill>
                <a:cs typeface="Calibri" pitchFamily="34" charset="0"/>
              </a:rPr>
              <a:t>Monto máximo del subsidio por escuela beneficiada </a:t>
            </a:r>
            <a:r>
              <a:rPr lang="es-MX" b="1" dirty="0">
                <a:solidFill>
                  <a:schemeClr val="tx1">
                    <a:lumMod val="65000"/>
                    <a:lumOff val="35000"/>
                  </a:schemeClr>
                </a:solidFill>
                <a:cs typeface="Calibri" pitchFamily="34" charset="0"/>
              </a:rPr>
              <a:t>será hasta de $1,000,000 un millón de pesos</a:t>
            </a:r>
            <a:r>
              <a:rPr lang="es-MX" dirty="0">
                <a:solidFill>
                  <a:schemeClr val="tx1">
                    <a:lumMod val="65000"/>
                    <a:lumOff val="35000"/>
                  </a:schemeClr>
                </a:solidFill>
                <a:cs typeface="Calibri" pitchFamily="34" charset="0"/>
              </a:rPr>
              <a:t> de conformidad con el Proyecto Técnico elaborado por el INIFED.</a:t>
            </a:r>
          </a:p>
        </p:txBody>
      </p:sp>
      <p:sp>
        <p:nvSpPr>
          <p:cNvPr id="12" name="7 Rectángulo"/>
          <p:cNvSpPr/>
          <p:nvPr/>
        </p:nvSpPr>
        <p:spPr>
          <a:xfrm>
            <a:off x="532390" y="3717032"/>
            <a:ext cx="8071860" cy="584775"/>
          </a:xfrm>
          <a:prstGeom prst="rect">
            <a:avLst/>
          </a:prstGeom>
        </p:spPr>
        <p:txBody>
          <a:bodyPr wrap="square">
            <a:spAutoFit/>
          </a:bodyPr>
          <a:lstStyle/>
          <a:p>
            <a:pPr marL="285750" indent="-285750" algn="just" fontAlgn="auto">
              <a:spcBef>
                <a:spcPts val="0"/>
              </a:spcBef>
              <a:spcAft>
                <a:spcPts val="0"/>
              </a:spcAft>
              <a:buClr>
                <a:srgbClr val="C00000"/>
              </a:buClr>
              <a:buFont typeface="Wingdings" pitchFamily="2" charset="2"/>
              <a:buChar char="§"/>
              <a:defRPr/>
            </a:pPr>
            <a:r>
              <a:rPr lang="es-MX" sz="1600" dirty="0">
                <a:solidFill>
                  <a:schemeClr val="tx1">
                    <a:lumMod val="65000"/>
                    <a:lumOff val="35000"/>
                  </a:schemeClr>
                </a:solidFill>
                <a:cs typeface="Calibri" pitchFamily="34" charset="0"/>
              </a:rPr>
              <a:t>Presentar condiciones físicas malas, muy malas y pésimas, según clasificación de la Unidad de Planeación y Evaluación de Políticas Educativas, (UPEPE) de la SEP.</a:t>
            </a:r>
          </a:p>
        </p:txBody>
      </p:sp>
      <p:sp>
        <p:nvSpPr>
          <p:cNvPr id="13" name="8 Rectángulo"/>
          <p:cNvSpPr/>
          <p:nvPr/>
        </p:nvSpPr>
        <p:spPr>
          <a:xfrm>
            <a:off x="532390" y="4437112"/>
            <a:ext cx="8071860" cy="585787"/>
          </a:xfrm>
          <a:prstGeom prst="rect">
            <a:avLst/>
          </a:prstGeom>
        </p:spPr>
        <p:txBody>
          <a:bodyPr wrap="square">
            <a:spAutoFit/>
          </a:bodyPr>
          <a:lstStyle/>
          <a:p>
            <a:pPr marL="285750" indent="-285750" algn="just" fontAlgn="auto">
              <a:spcBef>
                <a:spcPts val="0"/>
              </a:spcBef>
              <a:spcAft>
                <a:spcPts val="0"/>
              </a:spcAft>
              <a:buClr>
                <a:srgbClr val="C00000"/>
              </a:buClr>
              <a:buFont typeface="Wingdings" pitchFamily="2" charset="2"/>
              <a:buChar char="§"/>
              <a:defRPr/>
            </a:pPr>
            <a:r>
              <a:rPr lang="es-MX" sz="1600" dirty="0">
                <a:solidFill>
                  <a:schemeClr val="tx1">
                    <a:lumMod val="65000"/>
                    <a:lumOff val="35000"/>
                  </a:schemeClr>
                </a:solidFill>
                <a:cs typeface="Calibri" pitchFamily="34" charset="0"/>
              </a:rPr>
              <a:t>Acciones de mejoramiento de los inmuebles educativos tales como:</a:t>
            </a:r>
          </a:p>
          <a:p>
            <a:pPr marL="285750" indent="-285750" algn="just" fontAlgn="auto">
              <a:spcBef>
                <a:spcPts val="0"/>
              </a:spcBef>
              <a:spcAft>
                <a:spcPts val="0"/>
              </a:spcAft>
              <a:defRPr/>
            </a:pPr>
            <a:endParaRPr lang="es-MX" sz="1600" dirty="0">
              <a:solidFill>
                <a:schemeClr val="tx1">
                  <a:lumMod val="65000"/>
                  <a:lumOff val="35000"/>
                </a:schemeClr>
              </a:solidFill>
              <a:cs typeface="Calibri" pitchFamily="34" charset="0"/>
            </a:endParaRPr>
          </a:p>
        </p:txBody>
      </p:sp>
      <p:sp>
        <p:nvSpPr>
          <p:cNvPr id="14" name="9 CuadroTexto"/>
          <p:cNvSpPr txBox="1"/>
          <p:nvPr/>
        </p:nvSpPr>
        <p:spPr>
          <a:xfrm>
            <a:off x="532390" y="2710852"/>
            <a:ext cx="8071860" cy="830997"/>
          </a:xfrm>
          <a:prstGeom prst="rect">
            <a:avLst/>
          </a:prstGeom>
          <a:noFill/>
        </p:spPr>
        <p:txBody>
          <a:bodyPr wrap="square">
            <a:spAutoFit/>
          </a:bodyPr>
          <a:lstStyle/>
          <a:p>
            <a:pPr marL="285750" indent="-285750" algn="just" fontAlgn="auto">
              <a:spcBef>
                <a:spcPts val="0"/>
              </a:spcBef>
              <a:spcAft>
                <a:spcPts val="0"/>
              </a:spcAft>
              <a:buClr>
                <a:srgbClr val="C00000"/>
              </a:buClr>
              <a:buFont typeface="Wingdings" pitchFamily="2" charset="2"/>
              <a:buChar char="§"/>
              <a:defRPr/>
            </a:pPr>
            <a:r>
              <a:rPr lang="es-MX" sz="1600" dirty="0">
                <a:solidFill>
                  <a:schemeClr val="tx1">
                    <a:lumMod val="65000"/>
                    <a:lumOff val="35000"/>
                  </a:schemeClr>
                </a:solidFill>
                <a:cs typeface="Calibri" pitchFamily="34" charset="0"/>
              </a:rPr>
              <a:t>Mejorar el estado físico de los inmuebles educativos mediante el otorgamiento de un subsidio directo a la comunidad educativa y la participación activa de la Organización de Participación Social en la Educación (OPSE).</a:t>
            </a:r>
          </a:p>
        </p:txBody>
      </p:sp>
      <p:sp>
        <p:nvSpPr>
          <p:cNvPr id="16" name="11 Rectángulo"/>
          <p:cNvSpPr/>
          <p:nvPr/>
        </p:nvSpPr>
        <p:spPr>
          <a:xfrm>
            <a:off x="1714501" y="4941168"/>
            <a:ext cx="1285875" cy="784225"/>
          </a:xfrm>
          <a:prstGeom prst="rect">
            <a:avLst/>
          </a:prstGeom>
        </p:spPr>
        <p:txBody>
          <a:bodyPr>
            <a:spAutoFit/>
          </a:bodyPr>
          <a:lstStyle/>
          <a:p>
            <a:pPr algn="just" fontAlgn="auto">
              <a:spcBef>
                <a:spcPts val="0"/>
              </a:spcBef>
              <a:spcAft>
                <a:spcPts val="0"/>
              </a:spcAft>
              <a:buClr>
                <a:srgbClr val="C00000"/>
              </a:buClr>
              <a:defRPr/>
            </a:pPr>
            <a:r>
              <a:rPr lang="es-MX" sz="1500" dirty="0">
                <a:cs typeface="Calibri" pitchFamily="34" charset="0"/>
              </a:rPr>
              <a:t> </a:t>
            </a:r>
            <a:r>
              <a:rPr lang="es-MX" sz="1500" dirty="0">
                <a:solidFill>
                  <a:schemeClr val="tx1">
                    <a:lumMod val="65000"/>
                    <a:lumOff val="35000"/>
                  </a:schemeClr>
                </a:solidFill>
                <a:cs typeface="Calibri" pitchFamily="34" charset="0"/>
              </a:rPr>
              <a:t>Sanitarias. </a:t>
            </a:r>
          </a:p>
          <a:p>
            <a:pPr algn="just" fontAlgn="auto">
              <a:spcBef>
                <a:spcPts val="0"/>
              </a:spcBef>
              <a:spcAft>
                <a:spcPts val="0"/>
              </a:spcAft>
              <a:buClr>
                <a:srgbClr val="C00000"/>
              </a:buClr>
              <a:defRPr/>
            </a:pPr>
            <a:r>
              <a:rPr lang="es-MX" sz="1500" dirty="0">
                <a:solidFill>
                  <a:schemeClr val="tx1">
                    <a:lumMod val="65000"/>
                    <a:lumOff val="35000"/>
                  </a:schemeClr>
                </a:solidFill>
                <a:cs typeface="Calibri" pitchFamily="34" charset="0"/>
              </a:rPr>
              <a:t>Eléctricas. </a:t>
            </a:r>
          </a:p>
          <a:p>
            <a:pPr algn="just" fontAlgn="auto">
              <a:spcBef>
                <a:spcPts val="0"/>
              </a:spcBef>
              <a:spcAft>
                <a:spcPts val="0"/>
              </a:spcAft>
              <a:buClr>
                <a:srgbClr val="C00000"/>
              </a:buClr>
              <a:defRPr/>
            </a:pPr>
            <a:r>
              <a:rPr lang="es-MX" sz="1500" dirty="0">
                <a:solidFill>
                  <a:schemeClr val="tx1">
                    <a:lumMod val="65000"/>
                    <a:lumOff val="35000"/>
                  </a:schemeClr>
                </a:solidFill>
                <a:cs typeface="Calibri" pitchFamily="34" charset="0"/>
              </a:rPr>
              <a:t>Hidráulicas. </a:t>
            </a:r>
          </a:p>
        </p:txBody>
      </p:sp>
      <p:sp>
        <p:nvSpPr>
          <p:cNvPr id="17" name="12 Rectángulo"/>
          <p:cNvSpPr/>
          <p:nvPr/>
        </p:nvSpPr>
        <p:spPr>
          <a:xfrm>
            <a:off x="2928938" y="4941168"/>
            <a:ext cx="2286000" cy="784225"/>
          </a:xfrm>
          <a:prstGeom prst="rect">
            <a:avLst/>
          </a:prstGeom>
        </p:spPr>
        <p:txBody>
          <a:bodyPr>
            <a:spAutoFit/>
          </a:bodyPr>
          <a:lstStyle/>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Reposición de cancelería.</a:t>
            </a:r>
          </a:p>
          <a:p>
            <a:pPr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Trabajos exteriores.                              Impermeabilización</a:t>
            </a:r>
            <a:r>
              <a:rPr lang="es-MX" sz="1500" dirty="0">
                <a:cs typeface="Calibri" pitchFamily="34" charset="0"/>
              </a:rPr>
              <a:t>.</a:t>
            </a:r>
          </a:p>
        </p:txBody>
      </p:sp>
      <p:sp>
        <p:nvSpPr>
          <p:cNvPr id="18" name="13 Rectángulo"/>
          <p:cNvSpPr/>
          <p:nvPr/>
        </p:nvSpPr>
        <p:spPr>
          <a:xfrm>
            <a:off x="5286376" y="4941168"/>
            <a:ext cx="1143000" cy="784225"/>
          </a:xfrm>
          <a:prstGeom prst="rect">
            <a:avLst/>
          </a:prstGeom>
        </p:spPr>
        <p:txBody>
          <a:bodyPr>
            <a:spAutoFit/>
          </a:bodyPr>
          <a:lstStyle/>
          <a:p>
            <a:pPr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Techos.</a:t>
            </a:r>
          </a:p>
          <a:p>
            <a:pPr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Escaleras. </a:t>
            </a:r>
          </a:p>
          <a:p>
            <a:pPr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Pasillos.</a:t>
            </a:r>
            <a:endParaRPr lang="es-ES" sz="1500" dirty="0">
              <a:solidFill>
                <a:schemeClr val="tx1">
                  <a:lumMod val="65000"/>
                  <a:lumOff val="35000"/>
                </a:schemeClr>
              </a:solidFill>
              <a:latin typeface="+mn-lt"/>
              <a:cs typeface="+mn-cs"/>
            </a:endParaRPr>
          </a:p>
        </p:txBody>
      </p:sp>
      <p:sp>
        <p:nvSpPr>
          <p:cNvPr id="19" name="14 Rectángulo"/>
          <p:cNvSpPr/>
          <p:nvPr/>
        </p:nvSpPr>
        <p:spPr>
          <a:xfrm>
            <a:off x="6643688" y="4941168"/>
            <a:ext cx="928688" cy="554038"/>
          </a:xfrm>
          <a:prstGeom prst="rect">
            <a:avLst/>
          </a:prstGeom>
        </p:spPr>
        <p:txBody>
          <a:bodyPr>
            <a:spAutoFit/>
          </a:bodyPr>
          <a:lstStyle/>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Muros.</a:t>
            </a:r>
          </a:p>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Pisos</a:t>
            </a:r>
            <a:r>
              <a:rPr lang="es-MX" sz="1500" dirty="0">
                <a:cs typeface="Calibri" pitchFamily="34" charset="0"/>
              </a:rPr>
              <a:t>.</a:t>
            </a:r>
          </a:p>
        </p:txBody>
      </p:sp>
      <p:sp>
        <p:nvSpPr>
          <p:cNvPr id="11" name="10 CuadroTexto"/>
          <p:cNvSpPr txBox="1"/>
          <p:nvPr/>
        </p:nvSpPr>
        <p:spPr>
          <a:xfrm>
            <a:off x="8604250" y="6525344"/>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txBox="1">
            <a:spLocks noChangeArrowheads="1"/>
          </p:cNvSpPr>
          <p:nvPr/>
        </p:nvSpPr>
        <p:spPr bwMode="auto">
          <a:xfrm>
            <a:off x="755650" y="1530797"/>
            <a:ext cx="76327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defRPr/>
            </a:pPr>
            <a:r>
              <a:rPr lang="es-ES" sz="3600" b="1" cap="small" dirty="0" smtClean="0">
                <a:cs typeface="Calibri" pitchFamily="34" charset="0"/>
              </a:rPr>
              <a:t>COMISIÓN NACIONAL DEL DEPORTE </a:t>
            </a:r>
            <a:r>
              <a:rPr lang="es-ES" sz="4800" b="1" cap="small" dirty="0" smtClean="0">
                <a:cs typeface="Calibri" pitchFamily="34" charset="0"/>
              </a:rPr>
              <a:t>CONADE</a:t>
            </a:r>
          </a:p>
        </p:txBody>
      </p:sp>
      <p:sp>
        <p:nvSpPr>
          <p:cNvPr id="99336"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11"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3808" y="3215142"/>
            <a:ext cx="3419001" cy="2154513"/>
          </a:xfrm>
          <a:prstGeom prst="roundRect">
            <a:avLst/>
          </a:prstGeom>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2 CuadroTexto"/>
          <p:cNvSpPr txBox="1">
            <a:spLocks noChangeArrowheads="1"/>
          </p:cNvSpPr>
          <p:nvPr/>
        </p:nvSpPr>
        <p:spPr bwMode="auto">
          <a:xfrm>
            <a:off x="539750" y="6289674"/>
            <a:ext cx="8064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r>
              <a:rPr lang="es-MX" altLang="es-MX" sz="1200" b="1" dirty="0">
                <a:solidFill>
                  <a:schemeClr val="tx1">
                    <a:lumMod val="50000"/>
                    <a:lumOff val="50000"/>
                  </a:schemeClr>
                </a:solidFill>
                <a:ea typeface="Calibri" pitchFamily="34" charset="0"/>
                <a:cs typeface="Calibri" pitchFamily="34" charset="0"/>
              </a:rPr>
              <a:t>Es indispensable tener la documentación que ACREDITE LA PROPIEDAD del terreno en donde se ubica o ubicará la obra.</a:t>
            </a:r>
          </a:p>
        </p:txBody>
      </p:sp>
      <p:sp>
        <p:nvSpPr>
          <p:cNvPr id="5" name="4 CuadroTexto"/>
          <p:cNvSpPr txBox="1">
            <a:spLocks noChangeArrowheads="1"/>
          </p:cNvSpPr>
          <p:nvPr/>
        </p:nvSpPr>
        <p:spPr bwMode="auto">
          <a:xfrm>
            <a:off x="539750" y="1023119"/>
            <a:ext cx="8064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itchFamily="34" charset="0"/>
                <a:cs typeface="Calibri" pitchFamily="34" charset="0"/>
              </a:rPr>
              <a:t>CENTROS DEL DEPORTE ESCOLAR Y MUNICIPAL</a:t>
            </a:r>
          </a:p>
        </p:txBody>
      </p:sp>
      <p:sp>
        <p:nvSpPr>
          <p:cNvPr id="6" name="5 Rectángulo"/>
          <p:cNvSpPr/>
          <p:nvPr/>
        </p:nvSpPr>
        <p:spPr>
          <a:xfrm>
            <a:off x="873125" y="2028825"/>
            <a:ext cx="7429500" cy="3139321"/>
          </a:xfrm>
          <a:prstGeom prst="rect">
            <a:avLst/>
          </a:prstGeom>
        </p:spPr>
        <p:txBody>
          <a:bodyPr>
            <a:spAutoFit/>
          </a:bodyPr>
          <a:lstStyle/>
          <a:p>
            <a:pPr marL="285750" indent="-285750" algn="just" fontAlgn="auto">
              <a:spcBef>
                <a:spcPts val="0"/>
              </a:spcBef>
              <a:spcAft>
                <a:spcPts val="0"/>
              </a:spcAft>
              <a:buFont typeface="Arial" pitchFamily="34" charset="0"/>
              <a:buChar char="•"/>
              <a:defRPr/>
            </a:pPr>
            <a:r>
              <a:rPr lang="es-MX" b="1" dirty="0">
                <a:solidFill>
                  <a:schemeClr val="tx1">
                    <a:lumMod val="65000"/>
                    <a:lumOff val="35000"/>
                  </a:schemeClr>
                </a:solidFill>
                <a:cs typeface="Calibri" pitchFamily="34" charset="0"/>
              </a:rPr>
              <a:t>Centro Deportivo Escolar.- </a:t>
            </a:r>
            <a:r>
              <a:rPr lang="es-MX" dirty="0">
                <a:solidFill>
                  <a:schemeClr val="tx1">
                    <a:lumMod val="65000"/>
                    <a:lumOff val="35000"/>
                  </a:schemeClr>
                </a:solidFill>
                <a:cs typeface="Calibri" pitchFamily="34" charset="0"/>
              </a:rPr>
              <a:t>Es un espacio físico ubicado en un plantel educativo, que se encuentre en condiciones para la práctica de alguna disciplina deportiva involucrando para ello a los alumnos que cursen la educación primaria, media superior y superior, orientados a desarrollar las habilidades deportivas y fomentando la integración en ellos.</a:t>
            </a:r>
          </a:p>
          <a:p>
            <a:pPr algn="ctr" fontAlgn="auto">
              <a:spcBef>
                <a:spcPts val="0"/>
              </a:spcBef>
              <a:spcAft>
                <a:spcPts val="0"/>
              </a:spcAft>
              <a:buFont typeface="Arial" pitchFamily="34" charset="0"/>
              <a:buNone/>
              <a:defRPr/>
            </a:pPr>
            <a:endParaRPr lang="es-MX" b="1" dirty="0">
              <a:solidFill>
                <a:schemeClr val="tx1">
                  <a:lumMod val="65000"/>
                  <a:lumOff val="35000"/>
                </a:schemeClr>
              </a:solidFill>
              <a:cs typeface="Calibri" pitchFamily="34" charset="0"/>
            </a:endParaRPr>
          </a:p>
          <a:p>
            <a:pPr marL="285750" indent="-285750" algn="just" fontAlgn="auto">
              <a:spcBef>
                <a:spcPts val="0"/>
              </a:spcBef>
              <a:spcAft>
                <a:spcPts val="0"/>
              </a:spcAft>
              <a:buFont typeface="Arial" pitchFamily="34" charset="0"/>
              <a:buChar char="•"/>
              <a:defRPr/>
            </a:pPr>
            <a:r>
              <a:rPr lang="es-MX" b="1" dirty="0">
                <a:solidFill>
                  <a:schemeClr val="tx1">
                    <a:lumMod val="65000"/>
                    <a:lumOff val="35000"/>
                  </a:schemeClr>
                </a:solidFill>
                <a:cs typeface="Calibri" pitchFamily="34" charset="0"/>
              </a:rPr>
              <a:t>Centro Deportivo Municipal.- </a:t>
            </a:r>
            <a:r>
              <a:rPr lang="es-MX" dirty="0">
                <a:solidFill>
                  <a:schemeClr val="tx1">
                    <a:lumMod val="65000"/>
                    <a:lumOff val="35000"/>
                  </a:schemeClr>
                </a:solidFill>
                <a:cs typeface="Calibri" pitchFamily="34" charset="0"/>
              </a:rPr>
              <a:t>Espacio físico o instalación deportiva pública que se encuentre en condiciones para la práctica de alguna disciplina deportiva (ligas deportivas), involucrando para ello a la población en general, orientados a desarrollar las habilidades deportivas y fomentando la integración entre la comunidad.</a:t>
            </a:r>
          </a:p>
        </p:txBody>
      </p:sp>
      <p:sp>
        <p:nvSpPr>
          <p:cNvPr id="7" name="6 CuadroTexto"/>
          <p:cNvSpPr txBox="1"/>
          <p:nvPr/>
        </p:nvSpPr>
        <p:spPr>
          <a:xfrm>
            <a:off x="8604250" y="6525344"/>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txBox="1">
            <a:spLocks noChangeArrowheads="1"/>
          </p:cNvSpPr>
          <p:nvPr/>
        </p:nvSpPr>
        <p:spPr bwMode="auto">
          <a:xfrm>
            <a:off x="684213" y="1195918"/>
            <a:ext cx="7632700"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defRPr/>
            </a:pPr>
            <a:r>
              <a:rPr lang="es-ES" sz="3600" b="1" cap="small" dirty="0" smtClean="0">
                <a:cs typeface="Calibri" pitchFamily="34" charset="0"/>
              </a:rPr>
              <a:t>CONSEJO NACIONAL PARA LA CULTURA Y LAS ARTES</a:t>
            </a:r>
            <a:endParaRPr lang="es-ES" sz="3600" b="1" cap="small" dirty="0">
              <a:cs typeface="Calibri" pitchFamily="34" charset="0"/>
            </a:endParaRPr>
          </a:p>
          <a:p>
            <a:pPr>
              <a:defRPr/>
            </a:pPr>
            <a:r>
              <a:rPr lang="es-ES" sz="3600" b="1" cap="small" dirty="0" smtClean="0">
                <a:cs typeface="Calibri" pitchFamily="34" charset="0"/>
              </a:rPr>
              <a:t> </a:t>
            </a:r>
            <a:r>
              <a:rPr lang="es-ES" sz="4500" b="1" cap="small" dirty="0" smtClean="0">
                <a:cs typeface="Calibri" pitchFamily="34" charset="0"/>
              </a:rPr>
              <a:t>CONACULTA</a:t>
            </a:r>
          </a:p>
        </p:txBody>
      </p:sp>
      <p:sp>
        <p:nvSpPr>
          <p:cNvPr id="101384"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101385" name="3 Imagen"/>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3175" y="3141663"/>
            <a:ext cx="4295775"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CuadroTexto"/>
          <p:cNvSpPr txBox="1">
            <a:spLocks noChangeArrowheads="1"/>
          </p:cNvSpPr>
          <p:nvPr/>
        </p:nvSpPr>
        <p:spPr bwMode="auto">
          <a:xfrm>
            <a:off x="539750" y="851694"/>
            <a:ext cx="8064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itchFamily="34" charset="0"/>
                <a:cs typeface="Calibri" pitchFamily="34" charset="0"/>
              </a:rPr>
              <a:t>PROGRAMA DE APOYO A LA INFRAESTRUCTURA CULTURAL DE LOS ESTADOS (PAICE)</a:t>
            </a:r>
            <a:endParaRPr lang="es-MX" sz="3200" b="1" dirty="0" smtClean="0">
              <a:solidFill>
                <a:srgbClr val="005828"/>
              </a:solidFill>
              <a:latin typeface="Calibri" pitchFamily="34" charset="0"/>
              <a:cs typeface="Calibri" pitchFamily="34" charset="0"/>
            </a:endParaRPr>
          </a:p>
        </p:txBody>
      </p:sp>
      <p:sp>
        <p:nvSpPr>
          <p:cNvPr id="4" name="4 Rectángulo"/>
          <p:cNvSpPr/>
          <p:nvPr/>
        </p:nvSpPr>
        <p:spPr>
          <a:xfrm>
            <a:off x="539750" y="3068638"/>
            <a:ext cx="8064500" cy="2308324"/>
          </a:xfrm>
          <a:prstGeom prst="rect">
            <a:avLst/>
          </a:prstGeom>
        </p:spPr>
        <p:txBody>
          <a:bodyPr wrap="square">
            <a:spAutoFit/>
          </a:bodyPr>
          <a:lstStyle/>
          <a:p>
            <a:pPr algn="just" fontAlgn="auto">
              <a:spcBef>
                <a:spcPts val="0"/>
              </a:spcBef>
              <a:spcAft>
                <a:spcPts val="0"/>
              </a:spcAft>
              <a:buFont typeface="Arial" pitchFamily="34" charset="0"/>
              <a:buNone/>
              <a:defRPr/>
            </a:pPr>
            <a:r>
              <a:rPr lang="es-MX" dirty="0" smtClean="0">
                <a:solidFill>
                  <a:schemeClr val="tx1">
                    <a:lumMod val="65000"/>
                    <a:lumOff val="35000"/>
                  </a:schemeClr>
                </a:solidFill>
                <a:latin typeface="+mn-lt"/>
                <a:cs typeface="+mn-cs"/>
              </a:rPr>
              <a:t>Su objetivo es contribuir </a:t>
            </a:r>
            <a:r>
              <a:rPr lang="es-MX" dirty="0">
                <a:solidFill>
                  <a:schemeClr val="tx1">
                    <a:lumMod val="65000"/>
                    <a:lumOff val="35000"/>
                  </a:schemeClr>
                </a:solidFill>
                <a:latin typeface="+mn-lt"/>
                <a:cs typeface="+mn-cs"/>
              </a:rPr>
              <a:t>junto con los gobiernos estatales, del Distrito Federal, delegacionales, municipales, de las universidades públicas y con la sociedad civil organizada a la creación, mantenimiento y optimización de los bienes muebles e inmuebles que dan cabida a las múltiples y diversas expresiones artísticas y culturales del país que requieren por sus propias características de espacios que de manera natural originan procesos de crecimiento e impacto social. </a:t>
            </a:r>
            <a:endParaRPr lang="es-MX" dirty="0">
              <a:solidFill>
                <a:schemeClr val="tx1">
                  <a:lumMod val="65000"/>
                  <a:lumOff val="35000"/>
                </a:schemeClr>
              </a:solidFill>
              <a:cs typeface="Calibri" pitchFamily="34" charset="0"/>
            </a:endParaRPr>
          </a:p>
          <a:p>
            <a:pPr algn="just" fontAlgn="auto">
              <a:spcBef>
                <a:spcPts val="0"/>
              </a:spcBef>
              <a:spcAft>
                <a:spcPts val="0"/>
              </a:spcAft>
              <a:buFont typeface="Arial" pitchFamily="34" charset="0"/>
              <a:buNone/>
              <a:defRPr/>
            </a:pPr>
            <a:endParaRPr lang="es-MX" b="1" dirty="0">
              <a:solidFill>
                <a:srgbClr val="0081C6"/>
              </a:solidFill>
              <a:cs typeface="Calibri" pitchFamily="34" charset="0"/>
            </a:endParaRPr>
          </a:p>
          <a:p>
            <a:pPr algn="just" fontAlgn="auto">
              <a:spcBef>
                <a:spcPts val="0"/>
              </a:spcBef>
              <a:spcAft>
                <a:spcPts val="0"/>
              </a:spcAft>
              <a:buFont typeface="Arial" pitchFamily="34" charset="0"/>
              <a:buNone/>
              <a:defRPr/>
            </a:pPr>
            <a:endParaRPr lang="es-MX" b="1" dirty="0">
              <a:solidFill>
                <a:srgbClr val="0081C6"/>
              </a:solidFill>
              <a:cs typeface="Calibri"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633641131"/>
              </p:ext>
            </p:extLst>
          </p:nvPr>
        </p:nvGraphicFramePr>
        <p:xfrm>
          <a:off x="1370397" y="1845841"/>
          <a:ext cx="6462714" cy="515937"/>
        </p:xfrm>
        <a:graphic>
          <a:graphicData uri="http://schemas.openxmlformats.org/drawingml/2006/table">
            <a:tbl>
              <a:tblPr firstRow="1" firstCol="1" bandRow="1">
                <a:tableStyleId>{5C22544A-7EE6-4342-B048-85BDC9FD1C3A}</a:tableStyleId>
              </a:tblPr>
              <a:tblGrid>
                <a:gridCol w="1449074"/>
                <a:gridCol w="1718353"/>
                <a:gridCol w="1647966"/>
                <a:gridCol w="1647321"/>
              </a:tblGrid>
              <a:tr h="515937">
                <a:tc>
                  <a:txBody>
                    <a:bodyPr/>
                    <a:lstStyle/>
                    <a:p>
                      <a:pPr algn="ctr">
                        <a:lnSpc>
                          <a:spcPct val="115000"/>
                        </a:lnSpc>
                        <a:spcAft>
                          <a:spcPts val="0"/>
                        </a:spcAft>
                      </a:pPr>
                      <a:r>
                        <a:rPr lang="es-MX" sz="1000" dirty="0">
                          <a:solidFill>
                            <a:schemeClr val="tx1">
                              <a:lumMod val="65000"/>
                              <a:lumOff val="35000"/>
                            </a:schemeClr>
                          </a:solidFill>
                          <a:effectLst/>
                        </a:rPr>
                        <a:t>INDIRECTO</a:t>
                      </a:r>
                      <a:endParaRPr lang="es-MX" sz="1100" dirty="0">
                        <a:solidFill>
                          <a:schemeClr val="tx1">
                            <a:lumMod val="65000"/>
                            <a:lumOff val="35000"/>
                          </a:schemeClr>
                        </a:solidFill>
                        <a:effectLst/>
                        <a:latin typeface="Calibri"/>
                        <a:ea typeface="Calibri"/>
                        <a:cs typeface="Times New Roman"/>
                      </a:endParaRPr>
                    </a:p>
                  </a:txBody>
                  <a:tcPr marL="68586" marR="68586"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EL ESTADO TIENE QUE APROBAR</a:t>
                      </a:r>
                      <a:endParaRPr lang="es-MX" sz="1100" dirty="0">
                        <a:solidFill>
                          <a:schemeClr val="tx1">
                            <a:lumMod val="65000"/>
                            <a:lumOff val="35000"/>
                          </a:schemeClr>
                        </a:solidFill>
                        <a:effectLst/>
                        <a:latin typeface="Calibri"/>
                        <a:ea typeface="Calibri"/>
                        <a:cs typeface="Times New Roman"/>
                      </a:endParaRPr>
                    </a:p>
                  </a:txBody>
                  <a:tcPr marL="68586" marR="68586"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CON RECURSOS COMPLEMENTARIOS</a:t>
                      </a:r>
                      <a:endParaRPr lang="es-MX" sz="1100" dirty="0">
                        <a:solidFill>
                          <a:schemeClr val="tx1">
                            <a:lumMod val="65000"/>
                            <a:lumOff val="35000"/>
                          </a:schemeClr>
                        </a:solidFill>
                        <a:effectLst/>
                        <a:latin typeface="Calibri"/>
                        <a:ea typeface="Calibri"/>
                        <a:cs typeface="Times New Roman"/>
                      </a:endParaRPr>
                    </a:p>
                  </a:txBody>
                  <a:tcPr marL="68586" marR="68586" marT="0" marB="0" anchor="ctr">
                    <a:noFill/>
                  </a:tcPr>
                </a:tc>
                <a:tc>
                  <a:txBody>
                    <a:bodyPr/>
                    <a:lstStyle/>
                    <a:p>
                      <a:pPr algn="ctr">
                        <a:lnSpc>
                          <a:spcPct val="115000"/>
                        </a:lnSpc>
                        <a:spcAft>
                          <a:spcPts val="0"/>
                        </a:spcAft>
                      </a:pPr>
                      <a:r>
                        <a:rPr lang="es-MX" sz="1000" dirty="0">
                          <a:solidFill>
                            <a:schemeClr val="tx1">
                              <a:lumMod val="65000"/>
                              <a:lumOff val="35000"/>
                            </a:schemeClr>
                          </a:solidFill>
                          <a:effectLst/>
                        </a:rPr>
                        <a:t>VENTANILLAS</a:t>
                      </a:r>
                      <a:endParaRPr lang="es-MX" sz="1100" dirty="0">
                        <a:solidFill>
                          <a:schemeClr val="tx1">
                            <a:lumMod val="65000"/>
                            <a:lumOff val="35000"/>
                          </a:schemeClr>
                        </a:solidFill>
                        <a:effectLst/>
                      </a:endParaRPr>
                    </a:p>
                    <a:p>
                      <a:pPr algn="ctr">
                        <a:lnSpc>
                          <a:spcPct val="115000"/>
                        </a:lnSpc>
                        <a:spcAft>
                          <a:spcPts val="0"/>
                        </a:spcAft>
                      </a:pPr>
                      <a:r>
                        <a:rPr lang="es-MX" sz="1000" dirty="0">
                          <a:solidFill>
                            <a:schemeClr val="tx1">
                              <a:lumMod val="65000"/>
                              <a:lumOff val="35000"/>
                            </a:schemeClr>
                          </a:solidFill>
                          <a:effectLst/>
                        </a:rPr>
                        <a:t>HASTA EL </a:t>
                      </a:r>
                      <a:r>
                        <a:rPr lang="es-MX" sz="1000" dirty="0" smtClean="0">
                          <a:solidFill>
                            <a:schemeClr val="tx1">
                              <a:lumMod val="65000"/>
                              <a:lumOff val="35000"/>
                            </a:schemeClr>
                          </a:solidFill>
                          <a:effectLst/>
                        </a:rPr>
                        <a:t>6 DE</a:t>
                      </a:r>
                      <a:r>
                        <a:rPr lang="es-MX" sz="1000" baseline="0" dirty="0" smtClean="0">
                          <a:solidFill>
                            <a:schemeClr val="tx1">
                              <a:lumMod val="65000"/>
                              <a:lumOff val="35000"/>
                            </a:schemeClr>
                          </a:solidFill>
                          <a:effectLst/>
                        </a:rPr>
                        <a:t> MARZO</a:t>
                      </a:r>
                      <a:endParaRPr lang="es-MX" sz="1100" dirty="0">
                        <a:solidFill>
                          <a:schemeClr val="tx1">
                            <a:lumMod val="65000"/>
                            <a:lumOff val="35000"/>
                          </a:schemeClr>
                        </a:solidFill>
                        <a:effectLst/>
                        <a:latin typeface="Calibri"/>
                        <a:ea typeface="Calibri"/>
                        <a:cs typeface="Times New Roman"/>
                      </a:endParaRPr>
                    </a:p>
                  </a:txBody>
                  <a:tcPr marL="68586" marR="68586" marT="0" marB="0" anchor="ctr">
                    <a:noFill/>
                  </a:tcPr>
                </a:tc>
              </a:tr>
            </a:tbl>
          </a:graphicData>
        </a:graphic>
      </p:graphicFrame>
      <p:sp>
        <p:nvSpPr>
          <p:cNvPr id="102418" name="6 Rectángulo redondeado"/>
          <p:cNvSpPr>
            <a:spLocks noChangeArrowheads="1"/>
          </p:cNvSpPr>
          <p:nvPr/>
        </p:nvSpPr>
        <p:spPr bwMode="auto">
          <a:xfrm>
            <a:off x="1298960" y="1772816"/>
            <a:ext cx="6534150" cy="606425"/>
          </a:xfrm>
          <a:prstGeom prst="roundRect">
            <a:avLst>
              <a:gd name="adj" fmla="val 15556"/>
            </a:avLst>
          </a:prstGeom>
          <a:noFill/>
          <a:ln w="25400" algn="ctr">
            <a:solidFill>
              <a:srgbClr val="00521E"/>
            </a:solidFill>
            <a:round/>
            <a:headEnd/>
            <a:tailEnd/>
          </a:ln>
          <a:effectLst>
            <a:prstShdw prst="shdw17" dist="17961" dir="2700000">
              <a:srgbClr val="00521E"/>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2419" name="Rectangle 3"/>
          <p:cNvSpPr>
            <a:spLocks noChangeArrowheads="1"/>
          </p:cNvSpPr>
          <p:nvPr/>
        </p:nvSpPr>
        <p:spPr bwMode="auto">
          <a:xfrm>
            <a:off x="1393825" y="4057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latin typeface="Arial" charset="0"/>
            </a:endParaRPr>
          </a:p>
        </p:txBody>
      </p:sp>
      <p:sp>
        <p:nvSpPr>
          <p:cNvPr id="7" name="6 CuadroTexto"/>
          <p:cNvSpPr txBox="1"/>
          <p:nvPr/>
        </p:nvSpPr>
        <p:spPr>
          <a:xfrm>
            <a:off x="8604250" y="6525344"/>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71550" y="1341438"/>
            <a:ext cx="7200900" cy="768350"/>
          </a:xfrm>
          <a:prstGeom prst="rect">
            <a:avLst/>
          </a:prstGeom>
          <a:noFill/>
        </p:spPr>
        <p:txBody>
          <a:bodyPr>
            <a:spAutoFit/>
          </a:bodyPr>
          <a:lstStyle/>
          <a:p>
            <a:pPr algn="ctr" fontAlgn="auto">
              <a:spcBef>
                <a:spcPts val="0"/>
              </a:spcBef>
              <a:spcAft>
                <a:spcPts val="0"/>
              </a:spcAft>
              <a:defRPr/>
            </a:pPr>
            <a:r>
              <a:rPr lang="es-MX" sz="2400" b="1" dirty="0">
                <a:latin typeface="+mn-lt"/>
                <a:cs typeface="+mn-cs"/>
              </a:rPr>
              <a:t>   </a:t>
            </a:r>
            <a:r>
              <a:rPr lang="es-MX" sz="2000" b="1" dirty="0">
                <a:solidFill>
                  <a:schemeClr val="tx1">
                    <a:lumMod val="65000"/>
                    <a:lumOff val="35000"/>
                  </a:schemeClr>
                </a:solidFill>
                <a:latin typeface="+mn-lt"/>
                <a:cs typeface="+mn-cs"/>
              </a:rPr>
              <a:t>TIPOS DE PROGRAMAS</a:t>
            </a:r>
          </a:p>
          <a:p>
            <a:pPr fontAlgn="auto">
              <a:spcBef>
                <a:spcPts val="0"/>
              </a:spcBef>
              <a:spcAft>
                <a:spcPts val="0"/>
              </a:spcAft>
              <a:defRPr/>
            </a:pPr>
            <a:endParaRPr lang="es-MX" sz="2000" b="1" dirty="0">
              <a:solidFill>
                <a:schemeClr val="tx1">
                  <a:lumMod val="65000"/>
                  <a:lumOff val="35000"/>
                </a:schemeClr>
              </a:solidFill>
              <a:latin typeface="+mn-lt"/>
              <a:cs typeface="+mn-cs"/>
            </a:endParaRPr>
          </a:p>
        </p:txBody>
      </p:sp>
      <p:graphicFrame>
        <p:nvGraphicFramePr>
          <p:cNvPr id="19" name="18 Tabla"/>
          <p:cNvGraphicFramePr>
            <a:graphicFrameLocks noGrp="1"/>
          </p:cNvGraphicFramePr>
          <p:nvPr/>
        </p:nvGraphicFramePr>
        <p:xfrm>
          <a:off x="539750" y="2204864"/>
          <a:ext cx="8064501" cy="3117944"/>
        </p:xfrm>
        <a:graphic>
          <a:graphicData uri="http://schemas.openxmlformats.org/drawingml/2006/table">
            <a:tbl>
              <a:tblPr firstRow="1" bandRow="1">
                <a:tableStyleId>{7E9639D4-E3E2-4D34-9284-5A2195B3D0D7}</a:tableStyleId>
              </a:tblPr>
              <a:tblGrid>
                <a:gridCol w="2688167"/>
                <a:gridCol w="2688167"/>
                <a:gridCol w="2688167"/>
              </a:tblGrid>
              <a:tr h="576064">
                <a:tc>
                  <a:txBody>
                    <a:bodyPr/>
                    <a:lstStyle/>
                    <a:p>
                      <a:pPr algn="ctr"/>
                      <a:r>
                        <a:rPr lang="es-MX" dirty="0" smtClean="0"/>
                        <a:t>Característica </a:t>
                      </a:r>
                      <a:endParaRPr lang="es-MX" dirty="0"/>
                    </a:p>
                  </a:txBody>
                  <a:tcPr>
                    <a:solidFill>
                      <a:schemeClr val="tx1">
                        <a:lumMod val="65000"/>
                        <a:lumOff val="35000"/>
                      </a:schemeClr>
                    </a:solidFill>
                  </a:tcPr>
                </a:tc>
                <a:tc>
                  <a:txBody>
                    <a:bodyPr/>
                    <a:lstStyle/>
                    <a:p>
                      <a:pPr algn="ctr"/>
                      <a:r>
                        <a:rPr lang="es-MX" dirty="0" smtClean="0"/>
                        <a:t>Directos</a:t>
                      </a:r>
                      <a:endParaRPr lang="es-MX" dirty="0"/>
                    </a:p>
                  </a:txBody>
                  <a:tcPr>
                    <a:solidFill>
                      <a:schemeClr val="tx1">
                        <a:lumMod val="65000"/>
                        <a:lumOff val="35000"/>
                      </a:schemeClr>
                    </a:solidFill>
                  </a:tcPr>
                </a:tc>
                <a:tc>
                  <a:txBody>
                    <a:bodyPr/>
                    <a:lstStyle/>
                    <a:p>
                      <a:pPr algn="ctr"/>
                      <a:r>
                        <a:rPr lang="es-MX" dirty="0" smtClean="0"/>
                        <a:t>Indirectos</a:t>
                      </a:r>
                      <a:endParaRPr lang="es-MX" dirty="0"/>
                    </a:p>
                  </a:txBody>
                  <a:tcPr>
                    <a:solidFill>
                      <a:schemeClr val="tx1">
                        <a:lumMod val="65000"/>
                        <a:lumOff val="35000"/>
                      </a:schemeClr>
                    </a:solidFill>
                  </a:tcPr>
                </a:tc>
              </a:tr>
              <a:tr h="525656">
                <a:tc>
                  <a:txBody>
                    <a:bodyPr/>
                    <a:lstStyle/>
                    <a:p>
                      <a:r>
                        <a:rPr lang="es-MX" dirty="0" smtClean="0"/>
                        <a:t>Aportación</a:t>
                      </a:r>
                      <a:r>
                        <a:rPr lang="es-MX" baseline="0" dirty="0" smtClean="0"/>
                        <a:t> local</a:t>
                      </a:r>
                      <a:endParaRPr lang="es-MX" dirty="0"/>
                    </a:p>
                  </a:txBody>
                  <a:tcPr>
                    <a:lnR w="12700" cap="flat" cmpd="sng" algn="ctr">
                      <a:solidFill>
                        <a:schemeClr val="bg1">
                          <a:lumMod val="75000"/>
                        </a:schemeClr>
                      </a:solidFill>
                      <a:prstDash val="solid"/>
                      <a:round/>
                      <a:headEnd type="none" w="med" len="med"/>
                      <a:tailEnd type="none" w="med" len="med"/>
                    </a:lnR>
                  </a:tcPr>
                </a:tc>
                <a:tc>
                  <a:txBody>
                    <a:bodyPr/>
                    <a:lstStyle/>
                    <a:p>
                      <a:r>
                        <a:rPr lang="es-MX" dirty="0" smtClean="0"/>
                        <a:t>Necesaria</a:t>
                      </a:r>
                      <a:endParaRPr lang="es-MX"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tcPr>
                </a:tc>
                <a:tc>
                  <a:txBody>
                    <a:bodyPr/>
                    <a:lstStyle/>
                    <a:p>
                      <a:r>
                        <a:rPr lang="es-MX" dirty="0" smtClean="0"/>
                        <a:t>Necesaria</a:t>
                      </a:r>
                      <a:endParaRPr lang="es-MX" dirty="0"/>
                    </a:p>
                  </a:txBody>
                  <a:tcPr>
                    <a:lnL w="12700" cap="flat" cmpd="sng" algn="ctr">
                      <a:solidFill>
                        <a:schemeClr val="bg1">
                          <a:lumMod val="75000"/>
                        </a:schemeClr>
                      </a:solidFill>
                      <a:prstDash val="solid"/>
                      <a:round/>
                      <a:headEnd type="none" w="med" len="med"/>
                      <a:tailEnd type="none" w="med" len="med"/>
                    </a:lnL>
                  </a:tcPr>
                </a:tc>
              </a:tr>
              <a:tr h="504056">
                <a:tc>
                  <a:txBody>
                    <a:bodyPr/>
                    <a:lstStyle/>
                    <a:p>
                      <a:r>
                        <a:rPr lang="es-MX" dirty="0" smtClean="0"/>
                        <a:t>Convenio de colaboración</a:t>
                      </a:r>
                      <a:endParaRPr lang="es-MX" dirty="0"/>
                    </a:p>
                  </a:txBody>
                  <a:tcPr>
                    <a:lnR w="12700" cap="flat" cmpd="sng" algn="ctr">
                      <a:solidFill>
                        <a:schemeClr val="bg1">
                          <a:lumMod val="75000"/>
                        </a:schemeClr>
                      </a:solidFill>
                      <a:prstDash val="solid"/>
                      <a:round/>
                      <a:headEnd type="none" w="med" len="med"/>
                      <a:tailEnd type="none" w="med" len="med"/>
                    </a:lnR>
                  </a:tcPr>
                </a:tc>
                <a:tc>
                  <a:txBody>
                    <a:bodyPr/>
                    <a:lstStyle/>
                    <a:p>
                      <a:r>
                        <a:rPr lang="es-MX" dirty="0" smtClean="0"/>
                        <a:t>Recomendable</a:t>
                      </a:r>
                      <a:endParaRPr lang="es-MX"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tcPr>
                </a:tc>
                <a:tc>
                  <a:txBody>
                    <a:bodyPr/>
                    <a:lstStyle/>
                    <a:p>
                      <a:r>
                        <a:rPr lang="es-MX" dirty="0" smtClean="0"/>
                        <a:t>Obligatoria</a:t>
                      </a:r>
                      <a:endParaRPr lang="es-MX" dirty="0"/>
                    </a:p>
                  </a:txBody>
                  <a:tcPr>
                    <a:lnL w="12700" cap="flat" cmpd="sng" algn="ctr">
                      <a:solidFill>
                        <a:schemeClr val="bg1">
                          <a:lumMod val="75000"/>
                        </a:schemeClr>
                      </a:solidFill>
                      <a:prstDash val="solid"/>
                      <a:round/>
                      <a:headEnd type="none" w="med" len="med"/>
                      <a:tailEnd type="none" w="med" len="med"/>
                    </a:lnL>
                  </a:tcPr>
                </a:tc>
              </a:tr>
              <a:tr h="370840">
                <a:tc>
                  <a:txBody>
                    <a:bodyPr/>
                    <a:lstStyle/>
                    <a:p>
                      <a:r>
                        <a:rPr lang="es-MX" dirty="0" smtClean="0"/>
                        <a:t>Participación del gobierno local</a:t>
                      </a:r>
                      <a:endParaRPr lang="es-MX" dirty="0"/>
                    </a:p>
                  </a:txBody>
                  <a:tcPr>
                    <a:lnR w="12700" cap="flat" cmpd="sng" algn="ctr">
                      <a:solidFill>
                        <a:schemeClr val="bg1">
                          <a:lumMod val="75000"/>
                        </a:schemeClr>
                      </a:solidFill>
                      <a:prstDash val="solid"/>
                      <a:round/>
                      <a:headEnd type="none" w="med" len="med"/>
                      <a:tailEnd type="none" w="med" len="med"/>
                    </a:lnR>
                  </a:tcPr>
                </a:tc>
                <a:tc>
                  <a:txBody>
                    <a:bodyPr/>
                    <a:lstStyle/>
                    <a:p>
                      <a:r>
                        <a:rPr lang="es-MX" dirty="0" smtClean="0"/>
                        <a:t>Colaborador</a:t>
                      </a:r>
                    </a:p>
                    <a:p>
                      <a:r>
                        <a:rPr lang="es-MX" dirty="0" smtClean="0"/>
                        <a:t>Coordinador</a:t>
                      </a:r>
                    </a:p>
                    <a:p>
                      <a:r>
                        <a:rPr lang="es-MX" dirty="0" smtClean="0"/>
                        <a:t>Promotor</a:t>
                      </a:r>
                      <a:endParaRPr lang="es-MX"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tcPr>
                </a:tc>
                <a:tc>
                  <a:txBody>
                    <a:bodyPr/>
                    <a:lstStyle/>
                    <a:p>
                      <a:r>
                        <a:rPr lang="es-MX" dirty="0" smtClean="0"/>
                        <a:t>Ejecutor</a:t>
                      </a:r>
                      <a:endParaRPr lang="es-MX" dirty="0"/>
                    </a:p>
                  </a:txBody>
                  <a:tcPr>
                    <a:lnL w="12700" cap="flat" cmpd="sng" algn="ctr">
                      <a:solidFill>
                        <a:schemeClr val="bg1">
                          <a:lumMod val="75000"/>
                        </a:schemeClr>
                      </a:solidFill>
                      <a:prstDash val="solid"/>
                      <a:round/>
                      <a:headEnd type="none" w="med" len="med"/>
                      <a:tailEnd type="none" w="med" len="med"/>
                    </a:lnL>
                  </a:tcPr>
                </a:tc>
              </a:tr>
              <a:tr h="597768">
                <a:tc>
                  <a:txBody>
                    <a:bodyPr/>
                    <a:lstStyle/>
                    <a:p>
                      <a:r>
                        <a:rPr lang="es-MX" dirty="0" smtClean="0"/>
                        <a:t>Ejecutor</a:t>
                      </a:r>
                      <a:endParaRPr lang="es-MX" dirty="0"/>
                    </a:p>
                  </a:txBody>
                  <a:tcPr>
                    <a:lnR w="12700" cap="flat" cmpd="sng" algn="ctr">
                      <a:solidFill>
                        <a:schemeClr val="bg1">
                          <a:lumMod val="75000"/>
                        </a:schemeClr>
                      </a:solidFill>
                      <a:prstDash val="solid"/>
                      <a:round/>
                      <a:headEnd type="none" w="med" len="med"/>
                      <a:tailEnd type="none" w="med" len="med"/>
                    </a:lnR>
                  </a:tcPr>
                </a:tc>
                <a:tc>
                  <a:txBody>
                    <a:bodyPr/>
                    <a:lstStyle/>
                    <a:p>
                      <a:r>
                        <a:rPr lang="es-MX" dirty="0" smtClean="0"/>
                        <a:t>La</a:t>
                      </a:r>
                      <a:r>
                        <a:rPr lang="es-MX" baseline="0" dirty="0" smtClean="0"/>
                        <a:t> dependencia federal</a:t>
                      </a:r>
                      <a:endParaRPr lang="es-MX"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tcPr>
                </a:tc>
                <a:tc>
                  <a:txBody>
                    <a:bodyPr/>
                    <a:lstStyle/>
                    <a:p>
                      <a:r>
                        <a:rPr lang="es-MX" dirty="0" smtClean="0"/>
                        <a:t>Estado,</a:t>
                      </a:r>
                      <a:r>
                        <a:rPr lang="es-MX" baseline="0" dirty="0" smtClean="0"/>
                        <a:t> municipio, otro.</a:t>
                      </a:r>
                      <a:endParaRPr lang="es-MX" dirty="0"/>
                    </a:p>
                  </a:txBody>
                  <a:tcPr>
                    <a:lnL w="12700" cap="flat" cmpd="sng" algn="ctr">
                      <a:solidFill>
                        <a:schemeClr val="bg1">
                          <a:lumMod val="75000"/>
                        </a:schemeClr>
                      </a:solidFill>
                      <a:prstDash val="solid"/>
                      <a:round/>
                      <a:headEnd type="none" w="med" len="med"/>
                      <a:tailEnd type="none" w="med" len="med"/>
                    </a:lnL>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32"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0838" y="2129383"/>
            <a:ext cx="3362325" cy="3171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1 Gráfico"/>
          <p:cNvGraphicFramePr/>
          <p:nvPr>
            <p:extLst>
              <p:ext uri="{D42A27DB-BD31-4B8C-83A1-F6EECF244321}">
                <p14:modId xmlns:p14="http://schemas.microsoft.com/office/powerpoint/2010/main" val="1486423756"/>
              </p:ext>
            </p:extLst>
          </p:nvPr>
        </p:nvGraphicFramePr>
        <p:xfrm>
          <a:off x="2339255" y="25649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10 CuadroTexto"/>
          <p:cNvSpPr txBox="1"/>
          <p:nvPr/>
        </p:nvSpPr>
        <p:spPr>
          <a:xfrm>
            <a:off x="539750" y="1198344"/>
            <a:ext cx="8064698" cy="369332"/>
          </a:xfrm>
          <a:prstGeom prst="rect">
            <a:avLst/>
          </a:prstGeom>
          <a:noFill/>
        </p:spPr>
        <p:txBody>
          <a:bodyPr wrap="square" rtlCol="0">
            <a:spAutoFit/>
          </a:bodyPr>
          <a:lstStyle/>
          <a:p>
            <a:pPr algn="ctr"/>
            <a:r>
              <a:rPr lang="es-MX" b="1" dirty="0" smtClean="0"/>
              <a:t>Rubros de atención de los programas federales</a:t>
            </a:r>
            <a:endParaRPr lang="es-MX" b="1" dirty="0"/>
          </a:p>
        </p:txBody>
      </p:sp>
      <p:sp>
        <p:nvSpPr>
          <p:cNvPr id="14" name="13 Rectángulo"/>
          <p:cNvSpPr/>
          <p:nvPr/>
        </p:nvSpPr>
        <p:spPr>
          <a:xfrm>
            <a:off x="6274771" y="1595309"/>
            <a:ext cx="2592388" cy="180005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fontAlgn="t">
              <a:buFont typeface="Arial" panose="020B0604020202020204" pitchFamily="34" charset="0"/>
              <a:buChar char="•"/>
            </a:pPr>
            <a:r>
              <a:rPr lang="es-MX" sz="1200" dirty="0" smtClean="0">
                <a:solidFill>
                  <a:schemeClr val="tx1"/>
                </a:solidFill>
              </a:rPr>
              <a:t>Gestión Integral de Residuos Sólidos</a:t>
            </a:r>
          </a:p>
          <a:p>
            <a:pPr marL="171450" indent="-171450" fontAlgn="t">
              <a:buFont typeface="Arial" panose="020B0604020202020204" pitchFamily="34" charset="0"/>
              <a:buChar char="•"/>
            </a:pPr>
            <a:r>
              <a:rPr lang="es-MX" sz="1200" dirty="0" smtClean="0">
                <a:solidFill>
                  <a:schemeClr val="tx1"/>
                </a:solidFill>
              </a:rPr>
              <a:t>Agua Potable y Alcantarillado en Zonas Urbanas</a:t>
            </a:r>
          </a:p>
          <a:p>
            <a:pPr marL="171450" indent="-171450" fontAlgn="t">
              <a:buFont typeface="Arial" panose="020B0604020202020204" pitchFamily="34" charset="0"/>
              <a:buChar char="•"/>
            </a:pPr>
            <a:r>
              <a:rPr lang="es-MX" sz="1200" dirty="0" smtClean="0">
                <a:solidFill>
                  <a:schemeClr val="tx1"/>
                </a:solidFill>
              </a:rPr>
              <a:t>Construcción y Rehabilitación de Sistemas de Agua Potable en Zonas Rurales</a:t>
            </a:r>
          </a:p>
          <a:p>
            <a:pPr marL="171450" indent="-171450" fontAlgn="t">
              <a:buFont typeface="Arial" panose="020B0604020202020204" pitchFamily="34" charset="0"/>
              <a:buChar char="•"/>
            </a:pPr>
            <a:r>
              <a:rPr lang="es-MX" sz="1200" dirty="0" smtClean="0">
                <a:solidFill>
                  <a:schemeClr val="tx1"/>
                </a:solidFill>
              </a:rPr>
              <a:t>Agua Limpia</a:t>
            </a:r>
          </a:p>
          <a:p>
            <a:pPr marL="171450" indent="-171450" fontAlgn="t">
              <a:buFont typeface="Arial" panose="020B0604020202020204" pitchFamily="34" charset="0"/>
              <a:buChar char="•"/>
            </a:pPr>
            <a:r>
              <a:rPr lang="es-MX" sz="1200" dirty="0" smtClean="0">
                <a:solidFill>
                  <a:schemeClr val="tx1"/>
                </a:solidFill>
              </a:rPr>
              <a:t>Tratamiento de Aguas Residuales</a:t>
            </a:r>
          </a:p>
        </p:txBody>
      </p:sp>
      <p:cxnSp>
        <p:nvCxnSpPr>
          <p:cNvPr id="20" name="19 Conector recto de flecha"/>
          <p:cNvCxnSpPr>
            <a:endCxn id="14" idx="1"/>
          </p:cNvCxnSpPr>
          <p:nvPr/>
        </p:nvCxnSpPr>
        <p:spPr>
          <a:xfrm flipV="1">
            <a:off x="5219700" y="2495335"/>
            <a:ext cx="1055071" cy="242460"/>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a:endCxn id="8" idx="3"/>
          </p:cNvCxnSpPr>
          <p:nvPr/>
        </p:nvCxnSpPr>
        <p:spPr>
          <a:xfrm flipH="1" flipV="1">
            <a:off x="2771775" y="2492896"/>
            <a:ext cx="1109808" cy="216024"/>
          </a:xfrm>
          <a:prstGeom prst="straightConnector1">
            <a:avLst/>
          </a:prstGeom>
          <a:ln w="44450">
            <a:solidFill>
              <a:schemeClr val="tx1">
                <a:lumMod val="50000"/>
                <a:lumOff val="50000"/>
              </a:schemeClr>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179387" y="1592870"/>
            <a:ext cx="2592388" cy="1800052"/>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r" fontAlgn="t">
              <a:buFont typeface="Arial" panose="020B0604020202020204" pitchFamily="34" charset="0"/>
              <a:buChar char="•"/>
            </a:pPr>
            <a:r>
              <a:rPr lang="es-MX" sz="1200" dirty="0" smtClean="0">
                <a:solidFill>
                  <a:schemeClr val="tx1"/>
                </a:solidFill>
              </a:rPr>
              <a:t>Gestión Integral de Residuos Sólidos</a:t>
            </a:r>
          </a:p>
          <a:p>
            <a:pPr marL="171450" indent="-171450" algn="r" fontAlgn="t">
              <a:buFont typeface="Arial" panose="020B0604020202020204" pitchFamily="34" charset="0"/>
              <a:buChar char="•"/>
            </a:pPr>
            <a:r>
              <a:rPr lang="es-MX" sz="1200" dirty="0" smtClean="0">
                <a:solidFill>
                  <a:schemeClr val="tx1"/>
                </a:solidFill>
              </a:rPr>
              <a:t>Agua Potable y Alcantarillado en Zonas Urbanas</a:t>
            </a:r>
          </a:p>
          <a:p>
            <a:pPr marL="171450" indent="-171450" algn="r" fontAlgn="t">
              <a:buFont typeface="Arial" panose="020B0604020202020204" pitchFamily="34" charset="0"/>
              <a:buChar char="•"/>
            </a:pPr>
            <a:r>
              <a:rPr lang="es-MX" sz="1200" dirty="0" smtClean="0">
                <a:solidFill>
                  <a:schemeClr val="tx1"/>
                </a:solidFill>
              </a:rPr>
              <a:t>Construcción y Rehabilitación de Sistemas de Agua Potable en Zonas Rurales</a:t>
            </a:r>
          </a:p>
          <a:p>
            <a:pPr marL="171450" indent="-171450" algn="r" fontAlgn="t">
              <a:buFont typeface="Arial" panose="020B0604020202020204" pitchFamily="34" charset="0"/>
              <a:buChar char="•"/>
            </a:pPr>
            <a:r>
              <a:rPr lang="es-MX" sz="1200" dirty="0" smtClean="0">
                <a:solidFill>
                  <a:schemeClr val="tx1"/>
                </a:solidFill>
              </a:rPr>
              <a:t>Agua Limpia</a:t>
            </a:r>
          </a:p>
          <a:p>
            <a:pPr marL="171450" indent="-171450" algn="r" fontAlgn="t">
              <a:buFont typeface="Arial" panose="020B0604020202020204" pitchFamily="34" charset="0"/>
              <a:buChar char="•"/>
            </a:pPr>
            <a:r>
              <a:rPr lang="es-MX" sz="1200" dirty="0" smtClean="0">
                <a:solidFill>
                  <a:schemeClr val="tx1"/>
                </a:solidFill>
              </a:rPr>
              <a:t>Tratamiento de Aguas Residuales</a:t>
            </a:r>
          </a:p>
        </p:txBody>
      </p:sp>
    </p:spTree>
    <p:extLst>
      <p:ext uri="{BB962C8B-B14F-4D97-AF65-F5344CB8AC3E}">
        <p14:creationId xmlns:p14="http://schemas.microsoft.com/office/powerpoint/2010/main" val="61942531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3 CuadroTexto"/>
          <p:cNvSpPr txBox="1">
            <a:spLocks noChangeArrowheads="1"/>
          </p:cNvSpPr>
          <p:nvPr/>
        </p:nvSpPr>
        <p:spPr bwMode="auto">
          <a:xfrm>
            <a:off x="506692" y="1013494"/>
            <a:ext cx="80975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b="1" dirty="0" smtClean="0">
                <a:solidFill>
                  <a:srgbClr val="005828"/>
                </a:solidFill>
                <a:latin typeface="Calibri" pitchFamily="34" charset="0"/>
                <a:cs typeface="Calibri" pitchFamily="34" charset="0"/>
              </a:rPr>
              <a:t>PROGRAMA DE GESTIÓN INTEGRAL DE RESIDUOS SÓLIDOS</a:t>
            </a:r>
            <a:endParaRPr lang="es-MX" b="1" dirty="0" smtClean="0">
              <a:solidFill>
                <a:srgbClr val="005828"/>
              </a:solidFill>
              <a:latin typeface="Calibri" pitchFamily="34" charset="0"/>
              <a:cs typeface="Calibri" pitchFamily="34" charset="0"/>
            </a:endParaRPr>
          </a:p>
        </p:txBody>
      </p:sp>
      <p:sp>
        <p:nvSpPr>
          <p:cNvPr id="4" name="4 Rectángulo"/>
          <p:cNvSpPr/>
          <p:nvPr/>
        </p:nvSpPr>
        <p:spPr>
          <a:xfrm>
            <a:off x="523220" y="1772816"/>
            <a:ext cx="8064500" cy="4724370"/>
          </a:xfrm>
          <a:prstGeom prst="rect">
            <a:avLst/>
          </a:prstGeom>
        </p:spPr>
        <p:txBody>
          <a:bodyPr wrap="square">
            <a:spAutoFit/>
          </a:bodyPr>
          <a:lstStyle/>
          <a:p>
            <a:pPr algn="just" fontAlgn="auto">
              <a:spcBef>
                <a:spcPts val="0"/>
              </a:spcBef>
              <a:spcAft>
                <a:spcPts val="0"/>
              </a:spcAft>
              <a:buFont typeface="Arial" pitchFamily="34" charset="0"/>
              <a:buNone/>
              <a:defRPr/>
            </a:pPr>
            <a:r>
              <a:rPr lang="es-MX" sz="1600" dirty="0">
                <a:solidFill>
                  <a:schemeClr val="dk1"/>
                </a:solidFill>
                <a:cs typeface="Calibri" pitchFamily="34" charset="0"/>
              </a:rPr>
              <a:t>Los proyectos propuestos varían dependiendo de su objeto, </a:t>
            </a:r>
            <a:r>
              <a:rPr lang="es-MX" sz="1600" b="1" dirty="0">
                <a:solidFill>
                  <a:schemeClr val="accent6">
                    <a:lumMod val="75000"/>
                  </a:schemeClr>
                </a:solidFill>
                <a:cs typeface="Calibri" pitchFamily="34" charset="0"/>
              </a:rPr>
              <a:t>de 500,000 a 15 millones de pesos</a:t>
            </a:r>
            <a:r>
              <a:rPr lang="es-MX" sz="1600" dirty="0">
                <a:solidFill>
                  <a:schemeClr val="accent6">
                    <a:lumMod val="75000"/>
                  </a:schemeClr>
                </a:solidFill>
                <a:cs typeface="Calibri" pitchFamily="34" charset="0"/>
              </a:rPr>
              <a:t> </a:t>
            </a:r>
            <a:r>
              <a:rPr lang="es-MX" sz="1600" dirty="0">
                <a:solidFill>
                  <a:schemeClr val="dk1"/>
                </a:solidFill>
                <a:cs typeface="Calibri" pitchFamily="34" charset="0"/>
              </a:rPr>
              <a:t>para proyectos de: </a:t>
            </a:r>
          </a:p>
          <a:p>
            <a:pPr marL="342900" indent="-342900" algn="just" fontAlgn="auto">
              <a:spcBef>
                <a:spcPts val="600"/>
              </a:spcBef>
              <a:spcAft>
                <a:spcPts val="600"/>
              </a:spcAft>
              <a:buClr>
                <a:srgbClr val="C00000"/>
              </a:buClr>
              <a:buFont typeface="+mj-lt"/>
              <a:buAutoNum type="arabicPeriod"/>
              <a:defRPr/>
            </a:pPr>
            <a:r>
              <a:rPr lang="es-MX" sz="1600" dirty="0">
                <a:solidFill>
                  <a:schemeClr val="dk1"/>
                </a:solidFill>
                <a:cs typeface="Calibri" pitchFamily="34" charset="0"/>
              </a:rPr>
              <a:t>Ampliación de cobertura en el servicio de recolección a través de vehículos de recolección nuevos o de renovación de todo el parque vehicular, la adquisición e instalación de contenedores de acuerdo a la localidad y problemática específica y la adquisición o construcción de estaciones de transferencia en esquemas regionales de manejo de residuos.</a:t>
            </a:r>
          </a:p>
          <a:p>
            <a:pPr marL="342900" indent="-342900" algn="just" fontAlgn="auto">
              <a:spcBef>
                <a:spcPts val="600"/>
              </a:spcBef>
              <a:spcAft>
                <a:spcPts val="600"/>
              </a:spcAft>
              <a:buClr>
                <a:srgbClr val="C00000"/>
              </a:buClr>
              <a:buFont typeface="+mj-lt"/>
              <a:buAutoNum type="arabicPeriod"/>
              <a:defRPr/>
            </a:pPr>
            <a:r>
              <a:rPr lang="es-MX" sz="1600" dirty="0">
                <a:solidFill>
                  <a:schemeClr val="dk1"/>
                </a:solidFill>
                <a:cs typeface="Calibri" pitchFamily="34" charset="0"/>
              </a:rPr>
              <a:t>Saneamiento y clausura de tiraderos a cielo abierto. </a:t>
            </a:r>
          </a:p>
          <a:p>
            <a:pPr marL="342900" indent="-342900" algn="just" fontAlgn="auto">
              <a:spcBef>
                <a:spcPts val="600"/>
              </a:spcBef>
              <a:spcAft>
                <a:spcPts val="600"/>
              </a:spcAft>
              <a:buClr>
                <a:srgbClr val="C00000"/>
              </a:buClr>
              <a:buFont typeface="+mj-lt"/>
              <a:buAutoNum type="arabicPeriod"/>
              <a:defRPr/>
            </a:pPr>
            <a:r>
              <a:rPr lang="es-MX" sz="1600" dirty="0">
                <a:solidFill>
                  <a:schemeClr val="dk1"/>
                </a:solidFill>
                <a:cs typeface="Calibri" pitchFamily="34" charset="0"/>
              </a:rPr>
              <a:t>Construcción de rellenos sanitarios que cumplan con lo especificado en la NOM-083-SEMARNAT- 2003, preferentemente con una capacidad de recepción y manejo superior o igual a 400 ton/día de residuos y con una cobertura regional o intermunicipal.</a:t>
            </a:r>
          </a:p>
          <a:p>
            <a:pPr marL="342900" indent="-342900" algn="just" fontAlgn="auto">
              <a:spcBef>
                <a:spcPts val="600"/>
              </a:spcBef>
              <a:spcAft>
                <a:spcPts val="600"/>
              </a:spcAft>
              <a:buClr>
                <a:srgbClr val="C00000"/>
              </a:buClr>
              <a:buFont typeface="+mj-lt"/>
              <a:buAutoNum type="arabicPeriod"/>
              <a:defRPr/>
            </a:pPr>
            <a:r>
              <a:rPr lang="es-MX" sz="1600" dirty="0">
                <a:solidFill>
                  <a:schemeClr val="dk1"/>
                </a:solidFill>
                <a:cs typeface="Calibri" pitchFamily="34" charset="0"/>
              </a:rPr>
              <a:t>Construcción de plantas de selección, asociadas a los rellenos sanitarios mencionados anteriormente o con capacidades similares ya construidos y en operación. </a:t>
            </a:r>
          </a:p>
          <a:p>
            <a:pPr marL="342900" indent="-342900" algn="just" fontAlgn="auto">
              <a:spcBef>
                <a:spcPts val="600"/>
              </a:spcBef>
              <a:spcAft>
                <a:spcPts val="600"/>
              </a:spcAft>
              <a:buClr>
                <a:srgbClr val="C00000"/>
              </a:buClr>
              <a:buFont typeface="+mj-lt"/>
              <a:buAutoNum type="arabicPeriod"/>
              <a:defRPr/>
            </a:pPr>
            <a:r>
              <a:rPr lang="es-MX" sz="1600" dirty="0">
                <a:solidFill>
                  <a:schemeClr val="dk1"/>
                </a:solidFill>
                <a:cs typeface="Calibri" pitchFamily="34" charset="0"/>
              </a:rPr>
              <a:t>Construcción de plantas industriales para el tratamiento o aprovechamiento de residuos, entre las que se encuentran: instalaciones para residuos orgánicos, papel, metales, plásticos y hules, con procesos físicos, químicos, térmicos o biológicos.)</a:t>
            </a:r>
          </a:p>
        </p:txBody>
      </p:sp>
      <p:sp>
        <p:nvSpPr>
          <p:cNvPr id="5" name="4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a:spLocks noChangeArrowheads="1"/>
          </p:cNvSpPr>
          <p:nvPr/>
        </p:nvSpPr>
        <p:spPr bwMode="auto">
          <a:xfrm>
            <a:off x="539750" y="908720"/>
            <a:ext cx="803644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sz="2000" b="1" dirty="0" smtClean="0">
                <a:solidFill>
                  <a:srgbClr val="005828"/>
                </a:solidFill>
                <a:latin typeface="Calibri" pitchFamily="34" charset="0"/>
                <a:cs typeface="Calibri" pitchFamily="34" charset="0"/>
              </a:rPr>
              <a:t>PROGRAMA AGUA POTABLE, ALCANTARILLADO Y SANEAMIENTO EN ZONAS URBANAS</a:t>
            </a:r>
          </a:p>
        </p:txBody>
      </p:sp>
      <p:sp>
        <p:nvSpPr>
          <p:cNvPr id="4" name="6 Rectángulo"/>
          <p:cNvSpPr/>
          <p:nvPr/>
        </p:nvSpPr>
        <p:spPr>
          <a:xfrm>
            <a:off x="428625" y="1729839"/>
            <a:ext cx="7500938" cy="3139321"/>
          </a:xfrm>
          <a:prstGeom prst="rect">
            <a:avLst/>
          </a:prstGeom>
        </p:spPr>
        <p:txBody>
          <a:bodyPr>
            <a:spAutoFit/>
          </a:bodyPr>
          <a:lstStyle/>
          <a:p>
            <a:pPr algn="just" fontAlgn="auto">
              <a:spcBef>
                <a:spcPts val="0"/>
              </a:spcBef>
              <a:spcAft>
                <a:spcPts val="0"/>
              </a:spcAft>
              <a:buFont typeface="Arial" pitchFamily="34" charset="0"/>
              <a:buNone/>
              <a:defRPr/>
            </a:pPr>
            <a:r>
              <a:rPr lang="es-MX" dirty="0">
                <a:solidFill>
                  <a:schemeClr val="tx1">
                    <a:lumMod val="65000"/>
                    <a:lumOff val="35000"/>
                  </a:schemeClr>
                </a:solidFill>
                <a:cs typeface="Calibri" pitchFamily="34" charset="0"/>
              </a:rPr>
              <a:t>Programa dirigido a Organismo Operadores encargados de la prestación de servicios en comunidades urbanas con población mayor a 2,500 habitantes</a:t>
            </a:r>
            <a:r>
              <a:rPr lang="es-MX" dirty="0">
                <a:solidFill>
                  <a:schemeClr val="dk1"/>
                </a:solidFill>
                <a:cs typeface="Calibri" pitchFamily="34" charset="0"/>
              </a:rPr>
              <a:t>.</a:t>
            </a: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endParaRPr lang="es-MX" sz="1400" dirty="0">
              <a:solidFill>
                <a:schemeClr val="dk1"/>
              </a:solidFill>
              <a:cs typeface="Calibri" pitchFamily="34" charset="0"/>
            </a:endParaRPr>
          </a:p>
          <a:p>
            <a:pPr algn="just" fontAlgn="auto">
              <a:spcBef>
                <a:spcPts val="0"/>
              </a:spcBef>
              <a:spcAft>
                <a:spcPts val="0"/>
              </a:spcAft>
              <a:buFont typeface="Arial" pitchFamily="34" charset="0"/>
              <a:buNone/>
              <a:defRPr/>
            </a:pPr>
            <a:r>
              <a:rPr lang="es-MX" dirty="0">
                <a:solidFill>
                  <a:schemeClr val="tx1">
                    <a:lumMod val="65000"/>
                    <a:lumOff val="35000"/>
                  </a:schemeClr>
                </a:solidFill>
                <a:cs typeface="Calibri" pitchFamily="34" charset="0"/>
              </a:rPr>
              <a:t>Dentro de los cuales los siguientes apartados pueden considerarse para integrar el POA.</a:t>
            </a:r>
          </a:p>
        </p:txBody>
      </p:sp>
      <p:sp>
        <p:nvSpPr>
          <p:cNvPr id="107524" name="11 Rectángulo"/>
          <p:cNvSpPr>
            <a:spLocks noChangeArrowheads="1"/>
          </p:cNvSpPr>
          <p:nvPr/>
        </p:nvSpPr>
        <p:spPr bwMode="auto">
          <a:xfrm>
            <a:off x="3429000" y="2303289"/>
            <a:ext cx="1625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b="1" dirty="0">
                <a:solidFill>
                  <a:schemeClr val="tx1">
                    <a:lumMod val="65000"/>
                    <a:lumOff val="35000"/>
                  </a:schemeClr>
                </a:solidFill>
                <a:ea typeface="Calibri" pitchFamily="34" charset="0"/>
                <a:cs typeface="Calibri" pitchFamily="34" charset="0"/>
              </a:rPr>
              <a:t>Componentes: </a:t>
            </a:r>
            <a:endParaRPr lang="es-ES" altLang="es-MX" sz="1800" b="1" dirty="0">
              <a:solidFill>
                <a:schemeClr val="tx1">
                  <a:lumMod val="65000"/>
                  <a:lumOff val="35000"/>
                </a:schemeClr>
              </a:solidFill>
            </a:endParaRPr>
          </a:p>
        </p:txBody>
      </p:sp>
      <p:graphicFrame>
        <p:nvGraphicFramePr>
          <p:cNvPr id="6" name="12 Diagrama"/>
          <p:cNvGraphicFramePr/>
          <p:nvPr>
            <p:extLst>
              <p:ext uri="{D42A27DB-BD31-4B8C-83A1-F6EECF244321}">
                <p14:modId xmlns:p14="http://schemas.microsoft.com/office/powerpoint/2010/main" val="1530289992"/>
              </p:ext>
            </p:extLst>
          </p:nvPr>
        </p:nvGraphicFramePr>
        <p:xfrm>
          <a:off x="1571607" y="1410375"/>
          <a:ext cx="5214974" cy="3778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7526" name="Picture 2" descr="C:\Documents and Settings\Administrador\Escritorio\Daniela\Diapositiva II\Imagenes\forma 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51500" y="3517726"/>
            <a:ext cx="135731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7" name="Picture 2" descr="C:\Documents and Settings\Administrador\Escritorio\Daniela\Diapositiva II\Imagenes\forma 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78238" y="3517726"/>
            <a:ext cx="135890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8" name="Picture 2" descr="C:\Documents and Settings\Administrador\Escritorio\Daniela\Diapositiva II\Imagenes\forma 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43063" y="3517726"/>
            <a:ext cx="1357312"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14 Rectángulo"/>
          <p:cNvSpPr/>
          <p:nvPr/>
        </p:nvSpPr>
        <p:spPr>
          <a:xfrm>
            <a:off x="500063" y="4803601"/>
            <a:ext cx="3857625" cy="1477963"/>
          </a:xfrm>
          <a:prstGeom prst="rect">
            <a:avLst/>
          </a:prstGeom>
        </p:spPr>
        <p:txBody>
          <a:bodyPr>
            <a:spAutoFit/>
          </a:bodyPr>
          <a:lstStyle/>
          <a:p>
            <a:pPr marL="285750" indent="-285750" algn="just" fontAlgn="auto">
              <a:spcBef>
                <a:spcPts val="0"/>
              </a:spcBef>
              <a:spcAft>
                <a:spcPts val="0"/>
              </a:spcAft>
              <a:buClr>
                <a:srgbClr val="C00000"/>
              </a:buClr>
              <a:buFont typeface="Arial" panose="020B0604020202020204" pitchFamily="34" charset="0"/>
              <a:buChar char="•"/>
              <a:defRPr/>
            </a:pPr>
            <a:r>
              <a:rPr lang="es-MX" sz="1500" dirty="0" smtClean="0">
                <a:solidFill>
                  <a:schemeClr val="tx1">
                    <a:lumMod val="65000"/>
                    <a:lumOff val="35000"/>
                  </a:schemeClr>
                </a:solidFill>
                <a:cs typeface="Calibri" pitchFamily="34" charset="0"/>
              </a:rPr>
              <a:t>Agua </a:t>
            </a:r>
            <a:r>
              <a:rPr lang="es-MX" sz="1500" dirty="0">
                <a:solidFill>
                  <a:schemeClr val="tx1">
                    <a:lumMod val="65000"/>
                    <a:lumOff val="35000"/>
                  </a:schemeClr>
                </a:solidFill>
                <a:cs typeface="Calibri" pitchFamily="34" charset="0"/>
              </a:rPr>
              <a:t>potable.</a:t>
            </a:r>
          </a:p>
          <a:p>
            <a:pPr marL="285750" indent="-285750" algn="just" fontAlgn="auto">
              <a:spcBef>
                <a:spcPts val="0"/>
              </a:spcBef>
              <a:spcAft>
                <a:spcPts val="0"/>
              </a:spcAft>
              <a:buClr>
                <a:srgbClr val="C00000"/>
              </a:buClr>
              <a:buFont typeface="Arial" panose="020B0604020202020204" pitchFamily="34" charset="0"/>
              <a:buChar char="•"/>
              <a:defRPr/>
            </a:pPr>
            <a:r>
              <a:rPr lang="es-MX" sz="1500" dirty="0">
                <a:solidFill>
                  <a:schemeClr val="tx1">
                    <a:lumMod val="65000"/>
                    <a:lumOff val="35000"/>
                  </a:schemeClr>
                </a:solidFill>
                <a:cs typeface="Calibri" pitchFamily="34" charset="0"/>
              </a:rPr>
              <a:t>Plantas potabilizadoras.</a:t>
            </a:r>
          </a:p>
          <a:p>
            <a:pPr marL="285750" indent="-285750" algn="just" fontAlgn="auto">
              <a:spcBef>
                <a:spcPts val="0"/>
              </a:spcBef>
              <a:spcAft>
                <a:spcPts val="0"/>
              </a:spcAft>
              <a:buClr>
                <a:srgbClr val="C00000"/>
              </a:buClr>
              <a:buFont typeface="Arial" panose="020B0604020202020204" pitchFamily="34" charset="0"/>
              <a:buChar char="•"/>
              <a:defRPr/>
            </a:pPr>
            <a:r>
              <a:rPr lang="es-MX" sz="1500" dirty="0">
                <a:solidFill>
                  <a:schemeClr val="tx1">
                    <a:lumMod val="65000"/>
                    <a:lumOff val="35000"/>
                  </a:schemeClr>
                </a:solidFill>
                <a:cs typeface="Calibri" pitchFamily="34" charset="0"/>
              </a:rPr>
              <a:t>Mejoramiento de eficiencia.</a:t>
            </a:r>
          </a:p>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   (Macro medición, Padrón de usuarios </a:t>
            </a:r>
          </a:p>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    Facturación y Cobranza; Micro medición,</a:t>
            </a:r>
          </a:p>
          <a:p>
            <a:pPr algn="just" fontAlgn="auto">
              <a:spcBef>
                <a:spcPts val="0"/>
              </a:spcBef>
              <a:spcAft>
                <a:spcPts val="0"/>
              </a:spcAft>
              <a:buFont typeface="Arial" pitchFamily="34" charset="0"/>
              <a:buNone/>
              <a:defRPr/>
            </a:pPr>
            <a:r>
              <a:rPr lang="es-MX" sz="1500" dirty="0">
                <a:solidFill>
                  <a:schemeClr val="tx1">
                    <a:lumMod val="65000"/>
                    <a:lumOff val="35000"/>
                  </a:schemeClr>
                </a:solidFill>
                <a:cs typeface="Calibri" pitchFamily="34" charset="0"/>
              </a:rPr>
              <a:t>    Sectorización).</a:t>
            </a:r>
          </a:p>
        </p:txBody>
      </p:sp>
      <p:sp>
        <p:nvSpPr>
          <p:cNvPr id="107530" name="15 Rectángulo"/>
          <p:cNvSpPr>
            <a:spLocks noChangeArrowheads="1"/>
          </p:cNvSpPr>
          <p:nvPr/>
        </p:nvSpPr>
        <p:spPr bwMode="auto">
          <a:xfrm>
            <a:off x="533657" y="6258545"/>
            <a:ext cx="8286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 typeface="Arial" charset="0"/>
              <a:buNone/>
            </a:pPr>
            <a:r>
              <a:rPr lang="es-MX" altLang="es-MX" sz="1800" b="1" u="sng" dirty="0">
                <a:solidFill>
                  <a:schemeClr val="tx1">
                    <a:lumMod val="65000"/>
                    <a:lumOff val="35000"/>
                  </a:schemeClr>
                </a:solidFill>
                <a:ea typeface="Calibri" pitchFamily="34" charset="0"/>
                <a:cs typeface="Calibri" pitchFamily="34" charset="0"/>
              </a:rPr>
              <a:t>No tiene tope presupuestario el proyecto, pero debe estar validado por CONAGUA.</a:t>
            </a:r>
          </a:p>
        </p:txBody>
      </p:sp>
      <p:sp>
        <p:nvSpPr>
          <p:cNvPr id="13" name="16 Rectángulo"/>
          <p:cNvSpPr/>
          <p:nvPr/>
        </p:nvSpPr>
        <p:spPr>
          <a:xfrm>
            <a:off x="4357688" y="4803601"/>
            <a:ext cx="4572000" cy="784225"/>
          </a:xfrm>
          <a:prstGeom prst="rect">
            <a:avLst/>
          </a:prstGeom>
        </p:spPr>
        <p:txBody>
          <a:bodyPr>
            <a:spAutoFit/>
          </a:bodyPr>
          <a:lstStyle/>
          <a:p>
            <a:pPr marL="285750" indent="-285750" algn="just" fontAlgn="auto">
              <a:spcBef>
                <a:spcPts val="0"/>
              </a:spcBef>
              <a:spcAft>
                <a:spcPts val="0"/>
              </a:spcAft>
              <a:buClr>
                <a:srgbClr val="C00000"/>
              </a:buClr>
              <a:buFont typeface="Arial" panose="020B0604020202020204" pitchFamily="34" charset="0"/>
              <a:buChar char="•"/>
              <a:defRPr/>
            </a:pPr>
            <a:r>
              <a:rPr lang="es-MX" sz="1500" dirty="0" smtClean="0">
                <a:solidFill>
                  <a:schemeClr val="tx1">
                    <a:lumMod val="65000"/>
                    <a:lumOff val="35000"/>
                  </a:schemeClr>
                </a:solidFill>
                <a:cs typeface="Calibri" pitchFamily="34" charset="0"/>
              </a:rPr>
              <a:t>Estudios </a:t>
            </a:r>
            <a:r>
              <a:rPr lang="es-MX" sz="1500" dirty="0">
                <a:solidFill>
                  <a:schemeClr val="tx1">
                    <a:lumMod val="65000"/>
                    <a:lumOff val="35000"/>
                  </a:schemeClr>
                </a:solidFill>
                <a:cs typeface="Calibri" pitchFamily="34" charset="0"/>
              </a:rPr>
              <a:t>y proyectos.</a:t>
            </a:r>
          </a:p>
          <a:p>
            <a:pPr marL="285750" indent="-285750" algn="just" fontAlgn="auto">
              <a:spcBef>
                <a:spcPts val="0"/>
              </a:spcBef>
              <a:spcAft>
                <a:spcPts val="0"/>
              </a:spcAft>
              <a:buClr>
                <a:srgbClr val="C00000"/>
              </a:buClr>
              <a:buFont typeface="Arial" panose="020B0604020202020204" pitchFamily="34" charset="0"/>
              <a:buChar char="•"/>
              <a:defRPr/>
            </a:pPr>
            <a:r>
              <a:rPr lang="es-MX" sz="1500" dirty="0">
                <a:solidFill>
                  <a:schemeClr val="tx1">
                    <a:lumMod val="65000"/>
                    <a:lumOff val="35000"/>
                  </a:schemeClr>
                </a:solidFill>
                <a:cs typeface="Calibri" pitchFamily="34" charset="0"/>
              </a:rPr>
              <a:t> Drenaje pluvial urbano.</a:t>
            </a:r>
          </a:p>
          <a:p>
            <a:pPr marL="285750" indent="-285750" algn="just" fontAlgn="auto">
              <a:spcBef>
                <a:spcPts val="0"/>
              </a:spcBef>
              <a:spcAft>
                <a:spcPts val="0"/>
              </a:spcAft>
              <a:buClr>
                <a:srgbClr val="C00000"/>
              </a:buClr>
              <a:buFont typeface="Arial" panose="020B0604020202020204" pitchFamily="34" charset="0"/>
              <a:buChar char="•"/>
              <a:defRPr/>
            </a:pPr>
            <a:r>
              <a:rPr lang="es-MX" sz="1500" dirty="0">
                <a:solidFill>
                  <a:schemeClr val="tx1">
                    <a:lumMod val="65000"/>
                    <a:lumOff val="35000"/>
                  </a:schemeClr>
                </a:solidFill>
                <a:cs typeface="Calibri" pitchFamily="34" charset="0"/>
              </a:rPr>
              <a:t> Saneamiento.</a:t>
            </a:r>
          </a:p>
        </p:txBody>
      </p:sp>
      <p:sp>
        <p:nvSpPr>
          <p:cNvPr id="12" name="11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683667" y="1628800"/>
            <a:ext cx="7776666" cy="4340854"/>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CuadroTexto"/>
          <p:cNvSpPr txBox="1">
            <a:spLocks noChangeArrowheads="1"/>
          </p:cNvSpPr>
          <p:nvPr/>
        </p:nvSpPr>
        <p:spPr bwMode="auto">
          <a:xfrm>
            <a:off x="536295" y="908720"/>
            <a:ext cx="806795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sz="2000" b="1" dirty="0" smtClean="0">
                <a:solidFill>
                  <a:srgbClr val="005828"/>
                </a:solidFill>
                <a:latin typeface="Calibri" pitchFamily="34" charset="0"/>
                <a:cs typeface="Calibri" pitchFamily="34" charset="0"/>
              </a:rPr>
              <a:t>PROGRAMA CONSTRUCCIÓN Y  REHABILITACIÓN DE SISTEMAS DE </a:t>
            </a:r>
          </a:p>
          <a:p>
            <a:pPr algn="ctr" fontAlgn="auto">
              <a:spcBef>
                <a:spcPts val="0"/>
              </a:spcBef>
              <a:spcAft>
                <a:spcPts val="0"/>
              </a:spcAft>
              <a:defRPr/>
            </a:pPr>
            <a:r>
              <a:rPr lang="es-ES" sz="2000" b="1" dirty="0" smtClean="0">
                <a:solidFill>
                  <a:srgbClr val="005828"/>
                </a:solidFill>
                <a:latin typeface="Calibri" pitchFamily="34" charset="0"/>
                <a:cs typeface="Calibri" pitchFamily="34" charset="0"/>
              </a:rPr>
              <a:t>AGUA POTABLE Y SANEAMIENTO EN ZONAS RURALES PROSAPYS</a:t>
            </a:r>
          </a:p>
        </p:txBody>
      </p:sp>
      <p:sp>
        <p:nvSpPr>
          <p:cNvPr id="4" name="5 Rectángulo"/>
          <p:cNvSpPr/>
          <p:nvPr/>
        </p:nvSpPr>
        <p:spPr>
          <a:xfrm>
            <a:off x="539552" y="1735014"/>
            <a:ext cx="6929438" cy="1477962"/>
          </a:xfrm>
          <a:prstGeom prst="rect">
            <a:avLst/>
          </a:prstGeom>
        </p:spPr>
        <p:txBody>
          <a:bodyPr>
            <a:spAutoFit/>
          </a:bodyPr>
          <a:lstStyle/>
          <a:p>
            <a:pPr algn="just" fontAlgn="auto">
              <a:spcBef>
                <a:spcPts val="0"/>
              </a:spcBef>
              <a:spcAft>
                <a:spcPts val="0"/>
              </a:spcAft>
              <a:buFont typeface="Arial" pitchFamily="34" charset="0"/>
              <a:buNone/>
              <a:defRPr/>
            </a:pPr>
            <a:r>
              <a:rPr lang="es-MX" dirty="0">
                <a:solidFill>
                  <a:schemeClr val="tx1">
                    <a:lumMod val="65000"/>
                    <a:lumOff val="35000"/>
                  </a:schemeClr>
                </a:solidFill>
                <a:cs typeface="Calibri" pitchFamily="34" charset="0"/>
              </a:rPr>
              <a:t>Programa dirigido a localidades rurales del país con población menor o igual a 2,500 habitantes.</a:t>
            </a:r>
          </a:p>
          <a:p>
            <a:pPr algn="just" fontAlgn="auto">
              <a:spcBef>
                <a:spcPts val="0"/>
              </a:spcBef>
              <a:spcAft>
                <a:spcPts val="0"/>
              </a:spcAft>
              <a:buFont typeface="Arial" pitchFamily="34" charset="0"/>
              <a:buNone/>
              <a:defRPr/>
            </a:pPr>
            <a:endParaRPr lang="es-MX" dirty="0">
              <a:solidFill>
                <a:schemeClr val="dk1"/>
              </a:solidFill>
              <a:cs typeface="Calibri" pitchFamily="34" charset="0"/>
            </a:endParaRPr>
          </a:p>
          <a:p>
            <a:pPr algn="just" fontAlgn="auto">
              <a:spcBef>
                <a:spcPts val="0"/>
              </a:spcBef>
              <a:spcAft>
                <a:spcPts val="0"/>
              </a:spcAft>
              <a:buFont typeface="Arial" pitchFamily="34" charset="0"/>
              <a:buNone/>
              <a:defRPr/>
            </a:pPr>
            <a:r>
              <a:rPr lang="es-MX" b="1" dirty="0">
                <a:solidFill>
                  <a:schemeClr val="tx1">
                    <a:lumMod val="65000"/>
                    <a:lumOff val="35000"/>
                  </a:schemeClr>
                </a:solidFill>
                <a:cs typeface="Calibri" pitchFamily="34" charset="0"/>
              </a:rPr>
              <a:t>Infraestructura</a:t>
            </a:r>
            <a:r>
              <a:rPr lang="es-MX" dirty="0">
                <a:solidFill>
                  <a:schemeClr val="tx1">
                    <a:lumMod val="65000"/>
                    <a:lumOff val="35000"/>
                  </a:schemeClr>
                </a:solidFill>
                <a:cs typeface="Calibri" pitchFamily="34" charset="0"/>
              </a:rPr>
              <a:t>.- Este componente podrá apoyar lo siguiente:</a:t>
            </a:r>
          </a:p>
          <a:p>
            <a:pPr algn="just" fontAlgn="auto">
              <a:spcBef>
                <a:spcPts val="0"/>
              </a:spcBef>
              <a:spcAft>
                <a:spcPts val="0"/>
              </a:spcAft>
              <a:buFont typeface="Arial" pitchFamily="34" charset="0"/>
              <a:buNone/>
              <a:defRPr/>
            </a:pPr>
            <a:endParaRPr lang="es-MX" dirty="0">
              <a:solidFill>
                <a:schemeClr val="dk1"/>
              </a:solidFill>
              <a:cs typeface="Calibri" pitchFamily="34" charset="0"/>
            </a:endParaRPr>
          </a:p>
        </p:txBody>
      </p:sp>
      <p:sp>
        <p:nvSpPr>
          <p:cNvPr id="109572" name="8 Rectángulo"/>
          <p:cNvSpPr>
            <a:spLocks noChangeArrowheads="1"/>
          </p:cNvSpPr>
          <p:nvPr/>
        </p:nvSpPr>
        <p:spPr bwMode="auto">
          <a:xfrm>
            <a:off x="500063" y="5214938"/>
            <a:ext cx="8358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b="1" u="sng">
                <a:solidFill>
                  <a:schemeClr val="tx1">
                    <a:lumMod val="50000"/>
                    <a:lumOff val="50000"/>
                  </a:schemeClr>
                </a:solidFill>
                <a:ea typeface="Calibri" pitchFamily="34" charset="0"/>
                <a:cs typeface="Calibri" pitchFamily="34" charset="0"/>
              </a:rPr>
              <a:t>No tiene tope presupuestario el proyecto, pero debe estar validado por CONAGUA.</a:t>
            </a:r>
          </a:p>
        </p:txBody>
      </p:sp>
      <p:sp>
        <p:nvSpPr>
          <p:cNvPr id="7" name="9 Rectángulo"/>
          <p:cNvSpPr/>
          <p:nvPr/>
        </p:nvSpPr>
        <p:spPr>
          <a:xfrm>
            <a:off x="1285875" y="2968625"/>
            <a:ext cx="6643688" cy="2032000"/>
          </a:xfrm>
          <a:prstGeom prst="rect">
            <a:avLst/>
          </a:prstGeom>
        </p:spPr>
        <p:txBody>
          <a:bodyPr>
            <a:spAutoFit/>
          </a:bodyPr>
          <a:lstStyle/>
          <a:p>
            <a:pPr marL="285750" indent="-285750" fontAlgn="auto">
              <a:spcBef>
                <a:spcPts val="0"/>
              </a:spcBef>
              <a:spcAft>
                <a:spcPts val="0"/>
              </a:spcAft>
              <a:buClr>
                <a:srgbClr val="C00000"/>
              </a:buClr>
              <a:buFont typeface="Wingdings" pitchFamily="2" charset="2"/>
              <a:buChar char="§"/>
              <a:defRPr/>
            </a:pPr>
            <a:r>
              <a:rPr lang="es-MX" dirty="0">
                <a:solidFill>
                  <a:schemeClr val="tx1">
                    <a:lumMod val="65000"/>
                    <a:lumOff val="35000"/>
                  </a:schemeClr>
                </a:solidFill>
                <a:cs typeface="Calibri" pitchFamily="34" charset="0"/>
              </a:rPr>
              <a:t>Estudios de factibilidad y proyectos ejecutivos.</a:t>
            </a:r>
          </a:p>
          <a:p>
            <a:pPr marL="285750" indent="-285750" fontAlgn="auto">
              <a:spcBef>
                <a:spcPts val="0"/>
              </a:spcBef>
              <a:spcAft>
                <a:spcPts val="0"/>
              </a:spcAft>
              <a:buClr>
                <a:srgbClr val="C00000"/>
              </a:buClr>
              <a:buFont typeface="Wingdings" pitchFamily="2" charset="2"/>
              <a:buChar char="§"/>
              <a:defRPr/>
            </a:pPr>
            <a:r>
              <a:rPr lang="es-MX" dirty="0">
                <a:solidFill>
                  <a:schemeClr val="tx1">
                    <a:lumMod val="65000"/>
                    <a:lumOff val="35000"/>
                  </a:schemeClr>
                </a:solidFill>
                <a:cs typeface="Calibri" pitchFamily="34" charset="0"/>
              </a:rPr>
              <a:t>Construcción y ampliación de obras de agua potable, alcantarillado   y saneamiento.</a:t>
            </a:r>
          </a:p>
          <a:p>
            <a:pPr marL="285750" indent="-285750" fontAlgn="auto">
              <a:spcBef>
                <a:spcPts val="0"/>
              </a:spcBef>
              <a:spcAft>
                <a:spcPts val="0"/>
              </a:spcAft>
              <a:buClr>
                <a:srgbClr val="C00000"/>
              </a:buClr>
              <a:buFont typeface="Wingdings" pitchFamily="2" charset="2"/>
              <a:buChar char="§"/>
              <a:defRPr/>
            </a:pPr>
            <a:r>
              <a:rPr lang="es-MX" dirty="0">
                <a:solidFill>
                  <a:schemeClr val="tx1">
                    <a:lumMod val="65000"/>
                    <a:lumOff val="35000"/>
                  </a:schemeClr>
                </a:solidFill>
                <a:cs typeface="Calibri" pitchFamily="34" charset="0"/>
              </a:rPr>
              <a:t>Supervisión técnica y normativa de las obras.</a:t>
            </a:r>
          </a:p>
          <a:p>
            <a:pPr marL="285750" indent="-285750" fontAlgn="auto">
              <a:spcBef>
                <a:spcPts val="0"/>
              </a:spcBef>
              <a:spcAft>
                <a:spcPts val="0"/>
              </a:spcAft>
              <a:buClr>
                <a:srgbClr val="C00000"/>
              </a:buClr>
              <a:buFont typeface="Wingdings" pitchFamily="2" charset="2"/>
              <a:buChar char="§"/>
              <a:defRPr/>
            </a:pPr>
            <a:r>
              <a:rPr lang="es-MX" dirty="0">
                <a:solidFill>
                  <a:schemeClr val="tx1">
                    <a:lumMod val="65000"/>
                    <a:lumOff val="35000"/>
                  </a:schemeClr>
                </a:solidFill>
                <a:cs typeface="Calibri" pitchFamily="34" charset="0"/>
              </a:rPr>
              <a:t>Monitoreo del mantenimiento de las obras ejecutadas en años             </a:t>
            </a:r>
          </a:p>
          <a:p>
            <a:pPr fontAlgn="auto">
              <a:spcBef>
                <a:spcPts val="0"/>
              </a:spcBef>
              <a:spcAft>
                <a:spcPts val="0"/>
              </a:spcAft>
              <a:buClr>
                <a:srgbClr val="C00000"/>
              </a:buClr>
              <a:defRPr/>
            </a:pPr>
            <a:r>
              <a:rPr lang="es-MX" dirty="0">
                <a:solidFill>
                  <a:schemeClr val="tx1">
                    <a:lumMod val="65000"/>
                    <a:lumOff val="35000"/>
                  </a:schemeClr>
                </a:solidFill>
                <a:cs typeface="Calibri" pitchFamily="34" charset="0"/>
              </a:rPr>
              <a:t>     anteriores con el programa.</a:t>
            </a:r>
          </a:p>
          <a:p>
            <a:pPr marL="285750" indent="-285750" fontAlgn="auto">
              <a:spcBef>
                <a:spcPts val="0"/>
              </a:spcBef>
              <a:spcAft>
                <a:spcPts val="0"/>
              </a:spcAft>
              <a:buClr>
                <a:srgbClr val="C00000"/>
              </a:buClr>
              <a:buFont typeface="Wingdings" pitchFamily="2" charset="2"/>
              <a:buChar char="§"/>
              <a:defRPr/>
            </a:pPr>
            <a:r>
              <a:rPr lang="es-MX" dirty="0">
                <a:solidFill>
                  <a:schemeClr val="tx1">
                    <a:lumMod val="65000"/>
                    <a:lumOff val="35000"/>
                  </a:schemeClr>
                </a:solidFill>
                <a:cs typeface="Calibri" pitchFamily="34" charset="0"/>
              </a:rPr>
              <a:t>Desarrollo de proyectos piloto para saneamiento</a:t>
            </a:r>
            <a:r>
              <a:rPr lang="es-MX" dirty="0">
                <a:solidFill>
                  <a:schemeClr val="dk1"/>
                </a:solidFill>
                <a:cs typeface="Calibri" pitchFamily="34" charset="0"/>
              </a:rPr>
              <a:t>.</a:t>
            </a:r>
          </a:p>
        </p:txBody>
      </p:sp>
      <p:sp>
        <p:nvSpPr>
          <p:cNvPr id="6" name="5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755675" y="1830902"/>
            <a:ext cx="7632650" cy="3921005"/>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642938" y="3086100"/>
            <a:ext cx="7927975" cy="314960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7 CuadroTexto"/>
          <p:cNvSpPr txBox="1">
            <a:spLocks noChangeArrowheads="1"/>
          </p:cNvSpPr>
          <p:nvPr/>
        </p:nvSpPr>
        <p:spPr bwMode="auto">
          <a:xfrm>
            <a:off x="539750" y="1075049"/>
            <a:ext cx="80645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fontAlgn="auto">
              <a:spcBef>
                <a:spcPts val="0"/>
              </a:spcBef>
              <a:spcAft>
                <a:spcPts val="0"/>
              </a:spcAft>
              <a:defRPr/>
            </a:pPr>
            <a:r>
              <a:rPr lang="es-ES" sz="2000" b="1" dirty="0" smtClean="0">
                <a:solidFill>
                  <a:srgbClr val="005828"/>
                </a:solidFill>
                <a:latin typeface="Calibri" pitchFamily="34" charset="0"/>
                <a:cs typeface="Calibri" pitchFamily="34" charset="0"/>
              </a:rPr>
              <a:t>PROGRAMA PLANTAS DE TRATAMIENTO DE AGUAS RESIDUALES</a:t>
            </a:r>
            <a:endParaRPr lang="es-MX" sz="2000" b="1" dirty="0" smtClean="0">
              <a:solidFill>
                <a:srgbClr val="005828"/>
              </a:solidFill>
              <a:latin typeface="Calibri" pitchFamily="34" charset="0"/>
              <a:cs typeface="Calibri" pitchFamily="34" charset="0"/>
            </a:endParaRPr>
          </a:p>
        </p:txBody>
      </p:sp>
      <p:sp>
        <p:nvSpPr>
          <p:cNvPr id="111621" name="8 Rectángulo"/>
          <p:cNvSpPr>
            <a:spLocks noChangeArrowheads="1"/>
          </p:cNvSpPr>
          <p:nvPr/>
        </p:nvSpPr>
        <p:spPr bwMode="auto">
          <a:xfrm>
            <a:off x="539750" y="1885950"/>
            <a:ext cx="8064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 typeface="Arial" charset="0"/>
              <a:buNone/>
            </a:pPr>
            <a:r>
              <a:rPr lang="es-MX" altLang="es-MX" sz="1600" dirty="0">
                <a:solidFill>
                  <a:srgbClr val="000000"/>
                </a:solidFill>
                <a:ea typeface="Calibri" pitchFamily="34" charset="0"/>
                <a:cs typeface="Calibri" pitchFamily="34" charset="0"/>
              </a:rPr>
              <a:t>Otorgar apoyos a los prestadores del servicio de agua potable, alcantarillado y saneamiento, para diseñar, construir, ampliar, y rehabilitar plantas de tratamiento de aguas residuales, para incrementar el volumen tratado o mejorar sus procesos de tratamiento.</a:t>
            </a:r>
          </a:p>
        </p:txBody>
      </p:sp>
      <p:sp>
        <p:nvSpPr>
          <p:cNvPr id="6" name="5 CuadroTexto"/>
          <p:cNvSpPr txBox="1"/>
          <p:nvPr/>
        </p:nvSpPr>
        <p:spPr>
          <a:xfrm>
            <a:off x="8604250" y="6453336"/>
            <a:ext cx="539750" cy="369332"/>
          </a:xfrm>
          <a:prstGeom prst="rect">
            <a:avLst/>
          </a:prstGeom>
          <a:noFill/>
        </p:spPr>
        <p:txBody>
          <a:bodyPr wrap="square" rtlCol="0">
            <a:spAutoFit/>
          </a:bodyPr>
          <a:lstStyle/>
          <a:p>
            <a:pPr algn="ctr"/>
            <a:r>
              <a:rPr lang="es-MX" dirty="0" smtClean="0"/>
              <a:t>2</a:t>
            </a:r>
            <a:endParaRPr lang="es-MX"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srcRect/>
          <a:stretch>
            <a:fillRect/>
          </a:stretch>
        </p:blipFill>
        <p:spPr bwMode="auto">
          <a:xfrm>
            <a:off x="854273" y="1949196"/>
            <a:ext cx="7435453" cy="3371353"/>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8604250" y="6453336"/>
            <a:ext cx="539750" cy="369332"/>
          </a:xfrm>
          <a:prstGeom prst="rect">
            <a:avLst/>
          </a:prstGeom>
          <a:noFill/>
        </p:spPr>
        <p:txBody>
          <a:bodyPr wrap="square" rtlCol="0">
            <a:spAutoFit/>
          </a:bodyPr>
          <a:lstStyle/>
          <a:p>
            <a:pPr algn="ctr"/>
            <a:r>
              <a:rPr lang="es-MX" dirty="0" smtClean="0"/>
              <a:t>1</a:t>
            </a:r>
            <a:endParaRPr lang="es-MX"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txBox="1">
            <a:spLocks noChangeArrowheads="1"/>
          </p:cNvSpPr>
          <p:nvPr/>
        </p:nvSpPr>
        <p:spPr bwMode="auto">
          <a:xfrm>
            <a:off x="684213" y="2439988"/>
            <a:ext cx="76327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defRPr/>
            </a:pPr>
            <a:r>
              <a:rPr lang="es-ES" sz="4500" b="1" cap="small" dirty="0" smtClean="0">
                <a:cs typeface="Calibri" pitchFamily="34" charset="0"/>
              </a:rPr>
              <a:t>MUCHAS GRACIAS</a:t>
            </a:r>
          </a:p>
        </p:txBody>
      </p:sp>
      <p:sp>
        <p:nvSpPr>
          <p:cNvPr id="119816" name="Rectangle 2"/>
          <p:cNvSpPr>
            <a:spLocks noChangeArrowheads="1"/>
          </p:cNvSpPr>
          <p:nvPr/>
        </p:nvSpPr>
        <p:spPr bwMode="auto">
          <a:xfrm>
            <a:off x="4452938"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s-MX" altLang="es-MX" sz="1800" u="sng">
                <a:hlinkClick r:id="rId2" tooltip="Secretaría de Desarrollo Social"/>
              </a:rPr>
              <a:t> </a:t>
            </a:r>
            <a:endParaRPr lang="es-MX" altLang="es-MX" sz="1800"/>
          </a:p>
        </p:txBody>
      </p:sp>
      <p:sp>
        <p:nvSpPr>
          <p:cNvPr id="9" name="15 Rectángulo"/>
          <p:cNvSpPr/>
          <p:nvPr/>
        </p:nvSpPr>
        <p:spPr>
          <a:xfrm>
            <a:off x="2719388" y="3421063"/>
            <a:ext cx="3562350" cy="1354217"/>
          </a:xfrm>
          <a:prstGeom prst="rect">
            <a:avLst/>
          </a:prstGeom>
        </p:spPr>
        <p:txBody>
          <a:bodyPr>
            <a:spAutoFit/>
          </a:bodyPr>
          <a:lstStyle/>
          <a:p>
            <a:pPr algn="ctr" fontAlgn="auto">
              <a:spcBef>
                <a:spcPts val="0"/>
              </a:spcBef>
              <a:spcAft>
                <a:spcPts val="0"/>
              </a:spcAft>
              <a:defRPr/>
            </a:pPr>
            <a:r>
              <a:rPr lang="en-US" sz="1200" b="1" dirty="0" smtClean="0">
                <a:solidFill>
                  <a:schemeClr val="tx1">
                    <a:lumMod val="85000"/>
                    <a:lumOff val="15000"/>
                  </a:schemeClr>
                </a:solidFill>
                <a:latin typeface="+mn-lt"/>
                <a:cs typeface="+mn-cs"/>
              </a:rPr>
              <a:t>MTRO. IGNACIO BONILLA LÓPEZ</a:t>
            </a:r>
          </a:p>
          <a:p>
            <a:pPr algn="ctr" fontAlgn="auto">
              <a:spcBef>
                <a:spcPts val="0"/>
              </a:spcBef>
              <a:spcAft>
                <a:spcPts val="0"/>
              </a:spcAft>
              <a:defRPr/>
            </a:pPr>
            <a:r>
              <a:rPr lang="en-US" sz="1200" dirty="0" smtClean="0">
                <a:solidFill>
                  <a:schemeClr val="tx1">
                    <a:lumMod val="65000"/>
                    <a:lumOff val="35000"/>
                  </a:schemeClr>
                </a:solidFill>
                <a:latin typeface="+mn-lt"/>
                <a:cs typeface="+mn-cs"/>
              </a:rPr>
              <a:t>DIRECTOR </a:t>
            </a:r>
            <a:r>
              <a:rPr lang="en-US" sz="1200" dirty="0">
                <a:solidFill>
                  <a:schemeClr val="tx1">
                    <a:lumMod val="65000"/>
                    <a:lumOff val="35000"/>
                  </a:schemeClr>
                </a:solidFill>
                <a:latin typeface="+mn-lt"/>
                <a:cs typeface="+mn-cs"/>
              </a:rPr>
              <a:t>DE </a:t>
            </a:r>
            <a:r>
              <a:rPr lang="en-US" sz="1200" dirty="0" smtClean="0">
                <a:solidFill>
                  <a:schemeClr val="tx1">
                    <a:lumMod val="65000"/>
                    <a:lumOff val="35000"/>
                  </a:schemeClr>
                </a:solidFill>
                <a:latin typeface="+mn-lt"/>
                <a:cs typeface="+mn-cs"/>
              </a:rPr>
              <a:t>ASISTENCIA TÉCNICA Y DESARROLLO REGIONAL</a:t>
            </a:r>
            <a:endParaRPr lang="es-MX" sz="1200" dirty="0">
              <a:solidFill>
                <a:schemeClr val="tx1">
                  <a:lumMod val="65000"/>
                  <a:lumOff val="35000"/>
                </a:schemeClr>
              </a:solidFill>
              <a:latin typeface="+mn-lt"/>
              <a:cs typeface="+mn-cs"/>
            </a:endParaRPr>
          </a:p>
          <a:p>
            <a:pPr algn="ctr" fontAlgn="auto">
              <a:spcBef>
                <a:spcPts val="0"/>
              </a:spcBef>
              <a:spcAft>
                <a:spcPts val="0"/>
              </a:spcAft>
              <a:defRPr/>
            </a:pPr>
            <a:r>
              <a:rPr lang="es-ES" sz="1400" u="sng" dirty="0" smtClean="0">
                <a:solidFill>
                  <a:schemeClr val="tx1">
                    <a:lumMod val="65000"/>
                    <a:lumOff val="35000"/>
                  </a:schemeClr>
                </a:solidFill>
                <a:latin typeface="+mn-lt"/>
                <a:cs typeface="Times New Roman" pitchFamily="18" charset="0"/>
              </a:rPr>
              <a:t>ibonilla</a:t>
            </a:r>
            <a:r>
              <a:rPr lang="es-ES" sz="1400" u="sng" dirty="0" smtClean="0">
                <a:solidFill>
                  <a:schemeClr val="tx1">
                    <a:lumMod val="65000"/>
                    <a:lumOff val="35000"/>
                  </a:schemeClr>
                </a:solidFill>
                <a:cs typeface="Times New Roman" pitchFamily="18" charset="0"/>
              </a:rPr>
              <a:t>@segob.gob.mx</a:t>
            </a:r>
            <a:endParaRPr lang="es-ES" sz="1400" u="sng" dirty="0">
              <a:solidFill>
                <a:schemeClr val="tx1">
                  <a:lumMod val="65000"/>
                  <a:lumOff val="35000"/>
                </a:schemeClr>
              </a:solidFill>
              <a:cs typeface="Times New Roman" pitchFamily="18" charset="0"/>
            </a:endParaRPr>
          </a:p>
          <a:p>
            <a:pPr algn="ctr" fontAlgn="auto">
              <a:spcBef>
                <a:spcPts val="0"/>
              </a:spcBef>
              <a:spcAft>
                <a:spcPts val="0"/>
              </a:spcAft>
              <a:defRPr/>
            </a:pPr>
            <a:endParaRPr lang="es-MX" sz="1600" dirty="0">
              <a:cs typeface="+mn-cs"/>
            </a:endParaRPr>
          </a:p>
          <a:p>
            <a:pPr algn="ctr" fontAlgn="auto">
              <a:spcBef>
                <a:spcPts val="0"/>
              </a:spcBef>
              <a:spcAft>
                <a:spcPts val="0"/>
              </a:spcAft>
              <a:defRPr/>
            </a:pPr>
            <a:endParaRPr lang="es-MX" sz="1600" dirty="0">
              <a:cs typeface="+mn-cs"/>
            </a:endParaRPr>
          </a:p>
        </p:txBody>
      </p:sp>
      <p:sp>
        <p:nvSpPr>
          <p:cNvPr id="119819" name="10 Rectángulo"/>
          <p:cNvSpPr>
            <a:spLocks noChangeArrowheads="1"/>
          </p:cNvSpPr>
          <p:nvPr/>
        </p:nvSpPr>
        <p:spPr bwMode="auto">
          <a:xfrm>
            <a:off x="2214563" y="4365625"/>
            <a:ext cx="457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s-ES" altLang="es-MX" sz="1800" b="1" dirty="0">
                <a:solidFill>
                  <a:schemeClr val="tx1">
                    <a:lumMod val="50000"/>
                    <a:lumOff val="50000"/>
                  </a:schemeClr>
                </a:solidFill>
              </a:rPr>
              <a:t>TELEFONOS : (55) </a:t>
            </a:r>
            <a:r>
              <a:rPr lang="es-ES" altLang="es-MX" sz="1800" b="1" dirty="0" smtClean="0">
                <a:solidFill>
                  <a:schemeClr val="tx1">
                    <a:lumMod val="50000"/>
                    <a:lumOff val="50000"/>
                  </a:schemeClr>
                </a:solidFill>
              </a:rPr>
              <a:t>5062-2000</a:t>
            </a:r>
            <a:endParaRPr lang="es-ES" altLang="es-MX" sz="1800" b="1"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71550" y="1341438"/>
            <a:ext cx="7200900" cy="4893647"/>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MARCO JURÍDICO</a:t>
            </a:r>
            <a:endParaRPr lang="es-MX" sz="2000" b="1" dirty="0">
              <a:solidFill>
                <a:schemeClr val="tx1">
                  <a:lumMod val="65000"/>
                  <a:lumOff val="35000"/>
                </a:schemeClr>
              </a:solidFill>
              <a:latin typeface="+mn-lt"/>
              <a:cs typeface="+mn-cs"/>
            </a:endParaRPr>
          </a:p>
          <a:p>
            <a:pPr fontAlgn="auto">
              <a:spcBef>
                <a:spcPts val="0"/>
              </a:spcBef>
              <a:spcAft>
                <a:spcPts val="0"/>
              </a:spcAft>
              <a:defRPr/>
            </a:pPr>
            <a:endParaRPr lang="es-MX" sz="2000" dirty="0">
              <a:solidFill>
                <a:schemeClr val="tx1">
                  <a:lumMod val="65000"/>
                  <a:lumOff val="35000"/>
                </a:schemeClr>
              </a:solidFill>
              <a:latin typeface="+mn-lt"/>
              <a:cs typeface="+mn-cs"/>
            </a:endParaRPr>
          </a:p>
          <a:p>
            <a:pPr fontAlgn="auto">
              <a:spcBef>
                <a:spcPts val="0"/>
              </a:spcBef>
              <a:spcAft>
                <a:spcPts val="0"/>
              </a:spcAft>
              <a:defRPr/>
            </a:pPr>
            <a:r>
              <a:rPr lang="es-MX" sz="2000" dirty="0">
                <a:solidFill>
                  <a:schemeClr val="tx1">
                    <a:lumMod val="65000"/>
                    <a:lumOff val="35000"/>
                  </a:schemeClr>
                </a:solidFill>
                <a:latin typeface="+mn-lt"/>
                <a:cs typeface="+mn-cs"/>
              </a:rPr>
              <a:t>Constitución </a:t>
            </a:r>
            <a:r>
              <a:rPr lang="es-MX" sz="2000" dirty="0" smtClean="0">
                <a:solidFill>
                  <a:schemeClr val="tx1">
                    <a:lumMod val="65000"/>
                    <a:lumOff val="35000"/>
                  </a:schemeClr>
                </a:solidFill>
                <a:latin typeface="+mn-lt"/>
                <a:cs typeface="+mn-cs"/>
              </a:rPr>
              <a:t>Política de los Estados Unidos Mexicanos</a:t>
            </a:r>
            <a:endParaRPr lang="es-MX" sz="1600" dirty="0" smtClean="0">
              <a:solidFill>
                <a:schemeClr val="tx1">
                  <a:lumMod val="65000"/>
                  <a:lumOff val="35000"/>
                </a:schemeClr>
              </a:solidFill>
              <a:latin typeface="+mn-lt"/>
              <a:cs typeface="+mn-cs"/>
            </a:endParaRPr>
          </a:p>
          <a:p>
            <a:pPr fontAlgn="auto">
              <a:spcBef>
                <a:spcPts val="0"/>
              </a:spcBef>
              <a:spcAft>
                <a:spcPts val="0"/>
              </a:spcAft>
              <a:defRPr/>
            </a:pPr>
            <a:r>
              <a:rPr lang="es-MX" sz="1600" dirty="0" smtClean="0">
                <a:solidFill>
                  <a:schemeClr val="tx1">
                    <a:lumMod val="65000"/>
                    <a:lumOff val="35000"/>
                  </a:schemeClr>
                </a:solidFill>
                <a:latin typeface="+mn-lt"/>
                <a:cs typeface="+mn-cs"/>
              </a:rPr>
              <a:t>Art.   26. </a:t>
            </a:r>
            <a:r>
              <a:rPr lang="es-MX" sz="1600" dirty="0">
                <a:solidFill>
                  <a:schemeClr val="tx1">
                    <a:lumMod val="65000"/>
                    <a:lumOff val="35000"/>
                  </a:schemeClr>
                </a:solidFill>
                <a:latin typeface="+mn-lt"/>
                <a:cs typeface="+mn-cs"/>
              </a:rPr>
              <a:t>Plan Nacional de </a:t>
            </a:r>
            <a:r>
              <a:rPr lang="es-MX" sz="1600" dirty="0" smtClean="0">
                <a:solidFill>
                  <a:schemeClr val="tx1">
                    <a:lumMod val="65000"/>
                    <a:lumOff val="35000"/>
                  </a:schemeClr>
                </a:solidFill>
                <a:latin typeface="+mn-lt"/>
                <a:cs typeface="+mn-cs"/>
              </a:rPr>
              <a:t>Desarrollo.</a:t>
            </a:r>
          </a:p>
          <a:p>
            <a:pPr marL="742950" lvl="1" indent="-285750" fontAlgn="auto">
              <a:spcBef>
                <a:spcPts val="0"/>
              </a:spcBef>
              <a:spcAft>
                <a:spcPts val="0"/>
              </a:spcAft>
              <a:buFont typeface="Arial" panose="020B0604020202020204" pitchFamily="34" charset="0"/>
              <a:buChar char="•"/>
              <a:defRPr/>
            </a:pPr>
            <a:r>
              <a:rPr lang="es-MX" sz="1600" dirty="0" smtClean="0">
                <a:solidFill>
                  <a:schemeClr val="tx1">
                    <a:lumMod val="65000"/>
                    <a:lumOff val="35000"/>
                  </a:schemeClr>
                </a:solidFill>
                <a:latin typeface="+mn-lt"/>
                <a:cs typeface="+mn-cs"/>
              </a:rPr>
              <a:t>Proyecto </a:t>
            </a:r>
            <a:r>
              <a:rPr lang="es-MX" sz="1600" dirty="0">
                <a:solidFill>
                  <a:schemeClr val="tx1">
                    <a:lumMod val="65000"/>
                    <a:lumOff val="35000"/>
                  </a:schemeClr>
                </a:solidFill>
                <a:latin typeface="+mn-lt"/>
                <a:cs typeface="+mn-cs"/>
              </a:rPr>
              <a:t>nacional </a:t>
            </a:r>
            <a:endParaRPr lang="es-MX" sz="1600" dirty="0" smtClean="0">
              <a:solidFill>
                <a:schemeClr val="tx1">
                  <a:lumMod val="65000"/>
                  <a:lumOff val="35000"/>
                </a:schemeClr>
              </a:solidFill>
              <a:latin typeface="+mn-lt"/>
              <a:cs typeface="+mn-cs"/>
            </a:endParaRPr>
          </a:p>
          <a:p>
            <a:pPr marL="742950" lvl="1" indent="-285750" fontAlgn="auto">
              <a:spcBef>
                <a:spcPts val="0"/>
              </a:spcBef>
              <a:spcAft>
                <a:spcPts val="0"/>
              </a:spcAft>
              <a:buFont typeface="Arial" panose="020B0604020202020204" pitchFamily="34" charset="0"/>
              <a:buChar char="•"/>
              <a:defRPr/>
            </a:pPr>
            <a:r>
              <a:rPr lang="es-MX" sz="1600" dirty="0">
                <a:solidFill>
                  <a:schemeClr val="tx1">
                    <a:lumMod val="65000"/>
                    <a:lumOff val="35000"/>
                  </a:schemeClr>
                </a:solidFill>
                <a:latin typeface="+mn-lt"/>
                <a:cs typeface="+mn-cs"/>
              </a:rPr>
              <a:t>C</a:t>
            </a:r>
            <a:r>
              <a:rPr lang="es-MX" sz="1600" dirty="0" smtClean="0">
                <a:solidFill>
                  <a:schemeClr val="tx1">
                    <a:lumMod val="65000"/>
                    <a:lumOff val="35000"/>
                  </a:schemeClr>
                </a:solidFill>
                <a:latin typeface="+mn-lt"/>
                <a:cs typeface="+mn-cs"/>
              </a:rPr>
              <a:t>arácter democrático</a:t>
            </a:r>
          </a:p>
          <a:p>
            <a:pPr algn="just" fontAlgn="auto">
              <a:spcBef>
                <a:spcPts val="0"/>
              </a:spcBef>
              <a:spcAft>
                <a:spcPts val="0"/>
              </a:spcAft>
              <a:defRPr/>
            </a:pPr>
            <a:r>
              <a:rPr lang="es-MX" sz="1600" dirty="0" smtClean="0">
                <a:solidFill>
                  <a:schemeClr val="tx1">
                    <a:lumMod val="65000"/>
                    <a:lumOff val="35000"/>
                  </a:schemeClr>
                </a:solidFill>
                <a:latin typeface="+mn-lt"/>
                <a:cs typeface="+mn-cs"/>
              </a:rPr>
              <a:t>Art. 134.</a:t>
            </a:r>
            <a:r>
              <a:rPr lang="es-MX" sz="1600" dirty="0">
                <a:solidFill>
                  <a:schemeClr val="tx1">
                    <a:lumMod val="65000"/>
                    <a:lumOff val="35000"/>
                  </a:schemeClr>
                </a:solidFill>
                <a:latin typeface="+mn-lt"/>
                <a:cs typeface="+mn-cs"/>
              </a:rPr>
              <a:t> </a:t>
            </a:r>
            <a:r>
              <a:rPr lang="es-MX" sz="1600" dirty="0" smtClean="0">
                <a:solidFill>
                  <a:schemeClr val="tx1">
                    <a:lumMod val="65000"/>
                    <a:lumOff val="35000"/>
                  </a:schemeClr>
                </a:solidFill>
                <a:latin typeface="+mn-lt"/>
                <a:cs typeface="+mn-cs"/>
              </a:rPr>
              <a:t>Los recursos </a:t>
            </a:r>
            <a:r>
              <a:rPr lang="es-MX" sz="1600" dirty="0">
                <a:solidFill>
                  <a:schemeClr val="tx1">
                    <a:lumMod val="65000"/>
                    <a:lumOff val="35000"/>
                  </a:schemeClr>
                </a:solidFill>
                <a:latin typeface="+mn-lt"/>
                <a:cs typeface="+mn-cs"/>
              </a:rPr>
              <a:t>económicos deberán administrar con eficiencia, eficacia, economía, transparencia y </a:t>
            </a:r>
            <a:r>
              <a:rPr lang="es-MX" sz="1600" dirty="0" smtClean="0">
                <a:solidFill>
                  <a:schemeClr val="tx1">
                    <a:lumMod val="65000"/>
                    <a:lumOff val="35000"/>
                  </a:schemeClr>
                </a:solidFill>
                <a:latin typeface="+mn-lt"/>
                <a:cs typeface="+mn-cs"/>
              </a:rPr>
              <a:t>honradez.</a:t>
            </a:r>
          </a:p>
          <a:p>
            <a:pPr algn="just" fontAlgn="auto">
              <a:spcBef>
                <a:spcPts val="0"/>
              </a:spcBef>
              <a:spcAft>
                <a:spcPts val="0"/>
              </a:spcAft>
              <a:defRPr/>
            </a:pPr>
            <a:endParaRPr lang="es-MX" sz="1600" dirty="0" smtClean="0">
              <a:solidFill>
                <a:schemeClr val="tx1">
                  <a:lumMod val="65000"/>
                  <a:lumOff val="35000"/>
                </a:schemeClr>
              </a:solidFill>
              <a:latin typeface="+mn-lt"/>
              <a:cs typeface="+mn-cs"/>
            </a:endParaRPr>
          </a:p>
          <a:p>
            <a:pPr fontAlgn="auto">
              <a:spcBef>
                <a:spcPts val="0"/>
              </a:spcBef>
              <a:spcAft>
                <a:spcPts val="0"/>
              </a:spcAft>
              <a:defRPr/>
            </a:pPr>
            <a:r>
              <a:rPr lang="es-MX" sz="2000" dirty="0">
                <a:solidFill>
                  <a:schemeClr val="tx1">
                    <a:lumMod val="65000"/>
                    <a:lumOff val="35000"/>
                  </a:schemeClr>
                </a:solidFill>
                <a:latin typeface="+mn-lt"/>
                <a:cs typeface="+mn-cs"/>
              </a:rPr>
              <a:t>Ley Federal de Presupuesto y Responsabilidad Hacendaria</a:t>
            </a:r>
          </a:p>
          <a:p>
            <a:pPr algn="just" fontAlgn="auto">
              <a:spcBef>
                <a:spcPts val="0"/>
              </a:spcBef>
              <a:spcAft>
                <a:spcPts val="0"/>
              </a:spcAft>
              <a:defRPr/>
            </a:pPr>
            <a:r>
              <a:rPr lang="es-MX" sz="1600" dirty="0">
                <a:solidFill>
                  <a:schemeClr val="tx1">
                    <a:lumMod val="65000"/>
                    <a:lumOff val="35000"/>
                  </a:schemeClr>
                </a:solidFill>
                <a:latin typeface="+mn-lt"/>
                <a:cs typeface="+mn-cs"/>
              </a:rPr>
              <a:t>Establece los parámetros para la elaboración y aprobación de la Ley de Ingresos y el Presupuesto de </a:t>
            </a:r>
            <a:r>
              <a:rPr lang="es-MX" sz="1600" dirty="0" smtClean="0">
                <a:solidFill>
                  <a:schemeClr val="tx1">
                    <a:lumMod val="65000"/>
                    <a:lumOff val="35000"/>
                  </a:schemeClr>
                </a:solidFill>
                <a:latin typeface="+mn-lt"/>
                <a:cs typeface="+mn-cs"/>
              </a:rPr>
              <a:t>Egresos.</a:t>
            </a:r>
          </a:p>
          <a:p>
            <a:pPr algn="just" fontAlgn="auto">
              <a:spcBef>
                <a:spcPts val="0"/>
              </a:spcBef>
              <a:spcAft>
                <a:spcPts val="0"/>
              </a:spcAft>
              <a:defRPr/>
            </a:pPr>
            <a:endParaRPr lang="es-MX" sz="1600" dirty="0">
              <a:solidFill>
                <a:schemeClr val="tx1">
                  <a:lumMod val="65000"/>
                  <a:lumOff val="35000"/>
                </a:schemeClr>
              </a:solidFill>
              <a:latin typeface="+mn-lt"/>
              <a:cs typeface="+mn-cs"/>
            </a:endParaRPr>
          </a:p>
          <a:p>
            <a:pPr algn="just" fontAlgn="auto">
              <a:spcBef>
                <a:spcPts val="0"/>
              </a:spcBef>
              <a:spcAft>
                <a:spcPts val="0"/>
              </a:spcAft>
              <a:defRPr/>
            </a:pPr>
            <a:r>
              <a:rPr lang="es-MX" sz="2000" dirty="0" smtClean="0">
                <a:solidFill>
                  <a:schemeClr val="tx1">
                    <a:lumMod val="65000"/>
                    <a:lumOff val="35000"/>
                  </a:schemeClr>
                </a:solidFill>
                <a:latin typeface="+mn-lt"/>
                <a:cs typeface="+mn-cs"/>
              </a:rPr>
              <a:t>Ley de Planeación</a:t>
            </a:r>
          </a:p>
          <a:p>
            <a:pPr algn="just" fontAlgn="auto">
              <a:spcBef>
                <a:spcPts val="0"/>
              </a:spcBef>
              <a:spcAft>
                <a:spcPts val="0"/>
              </a:spcAft>
              <a:defRPr/>
            </a:pPr>
            <a:r>
              <a:rPr lang="es-MX" sz="1600" dirty="0" smtClean="0">
                <a:solidFill>
                  <a:schemeClr val="tx1">
                    <a:lumMod val="65000"/>
                    <a:lumOff val="35000"/>
                  </a:schemeClr>
                </a:solidFill>
                <a:latin typeface="+mn-lt"/>
                <a:cs typeface="+mn-cs"/>
              </a:rPr>
              <a:t>Establece </a:t>
            </a:r>
            <a:r>
              <a:rPr lang="es-MX" sz="1600" dirty="0">
                <a:solidFill>
                  <a:schemeClr val="tx1">
                    <a:lumMod val="65000"/>
                    <a:lumOff val="35000"/>
                  </a:schemeClr>
                </a:solidFill>
                <a:latin typeface="+mn-lt"/>
                <a:cs typeface="+mn-cs"/>
              </a:rPr>
              <a:t>los principios  básicos de la Planeación </a:t>
            </a:r>
            <a:r>
              <a:rPr lang="es-MX" sz="1600" dirty="0" smtClean="0">
                <a:solidFill>
                  <a:schemeClr val="tx1">
                    <a:lumMod val="65000"/>
                    <a:lumOff val="35000"/>
                  </a:schemeClr>
                </a:solidFill>
                <a:latin typeface="+mn-lt"/>
                <a:cs typeface="+mn-cs"/>
              </a:rPr>
              <a:t>Nacional.</a:t>
            </a:r>
            <a:endParaRPr lang="es-MX" sz="1600" dirty="0">
              <a:solidFill>
                <a:schemeClr val="tx1">
                  <a:lumMod val="65000"/>
                  <a:lumOff val="35000"/>
                </a:schemeClr>
              </a:solidFill>
              <a:latin typeface="+mn-lt"/>
              <a:cs typeface="+mn-cs"/>
            </a:endParaRPr>
          </a:p>
          <a:p>
            <a:pPr algn="just" fontAlgn="auto">
              <a:spcBef>
                <a:spcPts val="0"/>
              </a:spcBef>
              <a:spcAft>
                <a:spcPts val="0"/>
              </a:spcAft>
              <a:defRPr/>
            </a:pPr>
            <a:r>
              <a:rPr lang="es-MX" sz="1600" dirty="0">
                <a:solidFill>
                  <a:schemeClr val="tx1">
                    <a:lumMod val="65000"/>
                    <a:lumOff val="35000"/>
                  </a:schemeClr>
                </a:solidFill>
                <a:latin typeface="+mn-lt"/>
                <a:cs typeface="+mn-cs"/>
              </a:rPr>
              <a:t>Indica el procedimiento para la elaboración, y vigencia del Plan Nacional de </a:t>
            </a:r>
            <a:r>
              <a:rPr lang="es-MX" sz="1600" dirty="0" smtClean="0">
                <a:solidFill>
                  <a:schemeClr val="tx1">
                    <a:lumMod val="65000"/>
                    <a:lumOff val="35000"/>
                  </a:schemeClr>
                </a:solidFill>
                <a:latin typeface="+mn-lt"/>
                <a:cs typeface="+mn-cs"/>
              </a:rPr>
              <a:t>Desarrollo.</a:t>
            </a:r>
          </a:p>
          <a:p>
            <a:pPr algn="just" fontAlgn="auto">
              <a:spcBef>
                <a:spcPts val="0"/>
              </a:spcBef>
              <a:spcAft>
                <a:spcPts val="0"/>
              </a:spcAft>
              <a:defRPr/>
            </a:pPr>
            <a:endParaRPr lang="es-MX" sz="1600" dirty="0" smtClean="0">
              <a:solidFill>
                <a:schemeClr val="tx1">
                  <a:lumMod val="65000"/>
                  <a:lumOff val="35000"/>
                </a:schemeClr>
              </a:solidFill>
              <a:latin typeface="+mn-lt"/>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8 CuadroTexto"/>
          <p:cNvSpPr txBox="1">
            <a:spLocks noChangeArrowheads="1"/>
          </p:cNvSpPr>
          <p:nvPr/>
        </p:nvSpPr>
        <p:spPr bwMode="auto">
          <a:xfrm>
            <a:off x="684213" y="1412875"/>
            <a:ext cx="72009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0" name="9 CuadroTexto"/>
          <p:cNvSpPr txBox="1"/>
          <p:nvPr/>
        </p:nvSpPr>
        <p:spPr>
          <a:xfrm>
            <a:off x="912813" y="1988840"/>
            <a:ext cx="3875211" cy="3847207"/>
          </a:xfrm>
          <a:prstGeom prst="rect">
            <a:avLst/>
          </a:prstGeom>
          <a:noFill/>
        </p:spPr>
        <p:txBody>
          <a:bodyPr wrap="square">
            <a:spAutoFit/>
          </a:bodyPr>
          <a:lstStyle/>
          <a:p>
            <a:pPr fontAlgn="auto">
              <a:spcBef>
                <a:spcPts val="0"/>
              </a:spcBef>
              <a:spcAft>
                <a:spcPts val="0"/>
              </a:spcAft>
              <a:defRPr/>
            </a:pPr>
            <a:r>
              <a:rPr lang="es-MX" sz="2000" dirty="0" smtClean="0">
                <a:solidFill>
                  <a:schemeClr val="tx1">
                    <a:lumMod val="65000"/>
                    <a:lumOff val="35000"/>
                  </a:schemeClr>
                </a:solidFill>
                <a:latin typeface="+mn-lt"/>
                <a:cs typeface="+mn-cs"/>
              </a:rPr>
              <a:t>Reglas de Operación</a:t>
            </a:r>
          </a:p>
          <a:p>
            <a:pPr fontAlgn="auto">
              <a:spcBef>
                <a:spcPts val="0"/>
              </a:spcBef>
              <a:spcAft>
                <a:spcPts val="0"/>
              </a:spcAft>
              <a:defRPr/>
            </a:pPr>
            <a:endParaRPr lang="es-MX" sz="1600" dirty="0">
              <a:solidFill>
                <a:schemeClr val="tx1">
                  <a:lumMod val="65000"/>
                  <a:lumOff val="35000"/>
                </a:schemeClr>
              </a:solidFill>
              <a:latin typeface="+mn-lt"/>
              <a:cs typeface="+mn-cs"/>
            </a:endParaRPr>
          </a:p>
          <a:p>
            <a:pPr algn="just" fontAlgn="auto">
              <a:spcBef>
                <a:spcPct val="50000"/>
              </a:spcBef>
              <a:spcAft>
                <a:spcPts val="0"/>
              </a:spcAft>
              <a:buClr>
                <a:srgbClr val="0081C6"/>
              </a:buClr>
              <a:defRPr/>
            </a:pPr>
            <a:r>
              <a:rPr lang="es-MX" sz="1600" dirty="0" smtClean="0">
                <a:solidFill>
                  <a:schemeClr val="tx1">
                    <a:lumMod val="65000"/>
                    <a:lumOff val="35000"/>
                  </a:schemeClr>
                </a:solidFill>
                <a:cs typeface="Calibri" pitchFamily="34" charset="0"/>
              </a:rPr>
              <a:t>Son </a:t>
            </a:r>
            <a:r>
              <a:rPr lang="es-MX" sz="1600" dirty="0">
                <a:solidFill>
                  <a:schemeClr val="tx1">
                    <a:lumMod val="65000"/>
                    <a:lumOff val="35000"/>
                  </a:schemeClr>
                </a:solidFill>
                <a:cs typeface="Calibri" pitchFamily="34" charset="0"/>
              </a:rPr>
              <a:t>el conjunto de disposiciones que indican la forma de  operar del </a:t>
            </a:r>
            <a:r>
              <a:rPr lang="es-MX" sz="1600" dirty="0" smtClean="0">
                <a:solidFill>
                  <a:schemeClr val="tx1">
                    <a:lumMod val="65000"/>
                    <a:lumOff val="35000"/>
                  </a:schemeClr>
                </a:solidFill>
                <a:cs typeface="Calibri" pitchFamily="34" charset="0"/>
              </a:rPr>
              <a:t>programa, manifiestan </a:t>
            </a:r>
            <a:r>
              <a:rPr lang="es-MX" sz="1600" dirty="0">
                <a:solidFill>
                  <a:schemeClr val="tx1">
                    <a:lumMod val="65000"/>
                    <a:lumOff val="35000"/>
                  </a:schemeClr>
                </a:solidFill>
                <a:cs typeface="Calibri" pitchFamily="34" charset="0"/>
              </a:rPr>
              <a:t>el objetivo, los beneficiarios, los montos de apoyo, los requisitos y el procedimiento básico de gestión del programa. </a:t>
            </a:r>
          </a:p>
          <a:p>
            <a:pPr algn="just" fontAlgn="auto">
              <a:spcBef>
                <a:spcPct val="50000"/>
              </a:spcBef>
              <a:spcAft>
                <a:spcPts val="0"/>
              </a:spcAft>
              <a:buClr>
                <a:srgbClr val="0081C6"/>
              </a:buClr>
              <a:defRPr/>
            </a:pPr>
            <a:r>
              <a:rPr lang="es-MX" sz="1600" dirty="0" smtClean="0">
                <a:solidFill>
                  <a:schemeClr val="tx1">
                    <a:lumMod val="65000"/>
                    <a:lumOff val="35000"/>
                  </a:schemeClr>
                </a:solidFill>
                <a:cs typeface="Calibri" pitchFamily="34" charset="0"/>
              </a:rPr>
              <a:t>Su aplicación</a:t>
            </a:r>
            <a:r>
              <a:rPr lang="es-MX" sz="1600" dirty="0">
                <a:solidFill>
                  <a:schemeClr val="tx1">
                    <a:lumMod val="65000"/>
                    <a:lumOff val="35000"/>
                  </a:schemeClr>
                </a:solidFill>
                <a:cs typeface="Calibri" pitchFamily="34" charset="0"/>
              </a:rPr>
              <a:t>,  procedimiento y ejecución </a:t>
            </a:r>
            <a:r>
              <a:rPr lang="es-MX" sz="1600" dirty="0" smtClean="0">
                <a:solidFill>
                  <a:schemeClr val="tx1">
                    <a:lumMod val="65000"/>
                    <a:lumOff val="35000"/>
                  </a:schemeClr>
                </a:solidFill>
                <a:cs typeface="Calibri" pitchFamily="34" charset="0"/>
              </a:rPr>
              <a:t>definidos con </a:t>
            </a:r>
            <a:r>
              <a:rPr lang="es-MX" sz="1600" dirty="0">
                <a:solidFill>
                  <a:schemeClr val="tx1">
                    <a:lumMod val="65000"/>
                    <a:lumOff val="35000"/>
                  </a:schemeClr>
                </a:solidFill>
                <a:cs typeface="Calibri" pitchFamily="34" charset="0"/>
              </a:rPr>
              <a:t>base en criterios </a:t>
            </a:r>
            <a:r>
              <a:rPr lang="es-MX" sz="1600" dirty="0">
                <a:solidFill>
                  <a:schemeClr val="tx1">
                    <a:lumMod val="65000"/>
                    <a:lumOff val="35000"/>
                  </a:schemeClr>
                </a:solidFill>
                <a:latin typeface="+mn-lt"/>
                <a:cs typeface="+mn-cs"/>
              </a:rPr>
              <a:t>de objetividad, equidad, transparencia, publicidad, selectividad y temporalidad.</a:t>
            </a:r>
            <a:endParaRPr lang="es-MX" sz="1600" dirty="0">
              <a:solidFill>
                <a:schemeClr val="tx1">
                  <a:lumMod val="65000"/>
                  <a:lumOff val="35000"/>
                </a:schemeClr>
              </a:solidFill>
              <a:cs typeface="Calibri" pitchFamily="34" charset="0"/>
            </a:endParaRPr>
          </a:p>
          <a:p>
            <a:pPr fontAlgn="auto">
              <a:spcBef>
                <a:spcPts val="0"/>
              </a:spcBef>
              <a:spcAft>
                <a:spcPts val="0"/>
              </a:spcAft>
              <a:defRPr/>
            </a:pPr>
            <a:endParaRPr lang="es-MX" sz="1600" dirty="0">
              <a:solidFill>
                <a:schemeClr val="tx1">
                  <a:lumMod val="65000"/>
                  <a:lumOff val="35000"/>
                </a:schemeClr>
              </a:solidFill>
              <a:latin typeface="+mn-lt"/>
              <a:cs typeface="+mn-cs"/>
            </a:endParaRPr>
          </a:p>
          <a:p>
            <a:pPr fontAlgn="auto">
              <a:spcBef>
                <a:spcPts val="0"/>
              </a:spcBef>
              <a:spcAft>
                <a:spcPts val="0"/>
              </a:spcAft>
              <a:defRPr/>
            </a:pPr>
            <a:endParaRPr lang="es-MX" sz="1600" dirty="0">
              <a:solidFill>
                <a:schemeClr val="tx1">
                  <a:lumMod val="65000"/>
                  <a:lumOff val="35000"/>
                </a:schemeClr>
              </a:solidFill>
              <a:latin typeface="+mn-lt"/>
              <a:cs typeface="+mn-cs"/>
            </a:endParaRPr>
          </a:p>
        </p:txBody>
      </p:sp>
      <p:sp>
        <p:nvSpPr>
          <p:cNvPr id="48136" name="10 CuadroTexto"/>
          <p:cNvSpPr txBox="1">
            <a:spLocks noChangeArrowheads="1"/>
          </p:cNvSpPr>
          <p:nvPr/>
        </p:nvSpPr>
        <p:spPr bwMode="auto">
          <a:xfrm>
            <a:off x="1476375" y="3933825"/>
            <a:ext cx="1727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48137" name="11 CuadroTexto"/>
          <p:cNvSpPr txBox="1">
            <a:spLocks noChangeArrowheads="1"/>
          </p:cNvSpPr>
          <p:nvPr/>
        </p:nvSpPr>
        <p:spPr bwMode="auto">
          <a:xfrm>
            <a:off x="1628775" y="4086225"/>
            <a:ext cx="1727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48138" name="12 CuadroTexto"/>
          <p:cNvSpPr txBox="1">
            <a:spLocks noChangeArrowheads="1"/>
          </p:cNvSpPr>
          <p:nvPr/>
        </p:nvSpPr>
        <p:spPr bwMode="auto">
          <a:xfrm>
            <a:off x="912813" y="3716338"/>
            <a:ext cx="1727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es-MX" altLang="es-MX" sz="1800"/>
          </a:p>
        </p:txBody>
      </p:sp>
      <p:sp>
        <p:nvSpPr>
          <p:cNvPr id="11" name="10 CuadroTexto"/>
          <p:cNvSpPr txBox="1"/>
          <p:nvPr/>
        </p:nvSpPr>
        <p:spPr>
          <a:xfrm>
            <a:off x="971550" y="1341438"/>
            <a:ext cx="7200900" cy="461665"/>
          </a:xfrm>
          <a:prstGeom prst="rect">
            <a:avLst/>
          </a:prstGeom>
          <a:noFill/>
        </p:spPr>
        <p:txBody>
          <a:bodyPr>
            <a:spAutoFit/>
          </a:bodyPr>
          <a:lstStyle/>
          <a:p>
            <a:pPr algn="ctr" fontAlgn="auto">
              <a:spcBef>
                <a:spcPts val="0"/>
              </a:spcBef>
              <a:spcAft>
                <a:spcPts val="0"/>
              </a:spcAft>
              <a:defRPr/>
            </a:pPr>
            <a:r>
              <a:rPr lang="es-MX" sz="2400" b="1" dirty="0">
                <a:solidFill>
                  <a:schemeClr val="tx1">
                    <a:lumMod val="65000"/>
                    <a:lumOff val="35000"/>
                  </a:schemeClr>
                </a:solidFill>
                <a:latin typeface="+mn-lt"/>
                <a:cs typeface="+mn-cs"/>
              </a:rPr>
              <a:t>MARCO </a:t>
            </a:r>
            <a:r>
              <a:rPr lang="es-MX" sz="2400" b="1" dirty="0" smtClean="0">
                <a:solidFill>
                  <a:schemeClr val="tx1">
                    <a:lumMod val="65000"/>
                    <a:lumOff val="35000"/>
                  </a:schemeClr>
                </a:solidFill>
                <a:latin typeface="+mn-lt"/>
                <a:cs typeface="+mn-cs"/>
              </a:rPr>
              <a:t>JURÍDICO</a:t>
            </a:r>
            <a:endParaRPr lang="es-MX" sz="2000" b="1" dirty="0">
              <a:solidFill>
                <a:schemeClr val="tx1">
                  <a:lumMod val="65000"/>
                  <a:lumOff val="35000"/>
                </a:schemeClr>
              </a:solidFill>
              <a:latin typeface="+mn-lt"/>
              <a:cs typeface="+mn-cs"/>
            </a:endParaRPr>
          </a:p>
        </p:txBody>
      </p:sp>
      <p:pic>
        <p:nvPicPr>
          <p:cNvPr id="1027" name="Picture 3"/>
          <p:cNvPicPr>
            <a:picLocks noChangeAspect="1" noChangeArrowheads="1"/>
          </p:cNvPicPr>
          <p:nvPr/>
        </p:nvPicPr>
        <p:blipFill>
          <a:blip r:embed="rId3" cstate="print"/>
          <a:srcRect/>
          <a:stretch>
            <a:fillRect/>
          </a:stretch>
        </p:blipFill>
        <p:spPr bwMode="auto">
          <a:xfrm>
            <a:off x="5219700" y="1844675"/>
            <a:ext cx="2998465" cy="43620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70" name="Group 1"/>
          <p:cNvGrpSpPr>
            <a:grpSpLocks/>
          </p:cNvGrpSpPr>
          <p:nvPr/>
        </p:nvGrpSpPr>
        <p:grpSpPr bwMode="auto">
          <a:xfrm>
            <a:off x="5275263" y="1338263"/>
            <a:ext cx="2017712" cy="1181100"/>
            <a:chOff x="6953577" y="220959"/>
            <a:chExt cx="1379486" cy="1198737"/>
          </a:xfrm>
        </p:grpSpPr>
        <p:sp>
          <p:nvSpPr>
            <p:cNvPr id="20" name="Rectangle 19"/>
            <p:cNvSpPr/>
            <p:nvPr/>
          </p:nvSpPr>
          <p:spPr>
            <a:xfrm>
              <a:off x="7014357" y="220959"/>
              <a:ext cx="1289402" cy="119873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1" name="Rectangle 20"/>
            <p:cNvSpPr/>
            <p:nvPr/>
          </p:nvSpPr>
          <p:spPr>
            <a:xfrm>
              <a:off x="6953577" y="220959"/>
              <a:ext cx="1379486" cy="118101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6510" tIns="16510" rIns="16510" bIns="16510" spcCol="1270" anchor="ctr"/>
            <a:lstStyle/>
            <a:p>
              <a:pPr algn="ctr" eaLnBrk="0" hangingPunct="0">
                <a:defRPr/>
              </a:pPr>
              <a:r>
                <a:rPr lang="es-ES" sz="1300" b="1" dirty="0">
                  <a:ln/>
                </a:rPr>
                <a:t>Junio a Septiembre </a:t>
              </a:r>
            </a:p>
            <a:p>
              <a:pPr algn="ctr" eaLnBrk="0" hangingPunct="0">
                <a:defRPr/>
              </a:pPr>
              <a:r>
                <a:rPr lang="es-ES" sz="1300" b="1" dirty="0">
                  <a:ln/>
                </a:rPr>
                <a:t>Propuesta ante las Comisiones de la </a:t>
              </a:r>
            </a:p>
            <a:p>
              <a:pPr algn="ctr" eaLnBrk="0" hangingPunct="0">
                <a:defRPr/>
              </a:pPr>
              <a:r>
                <a:rPr lang="es-ES" sz="1300" b="1" dirty="0">
                  <a:ln/>
                </a:rPr>
                <a:t>Cámara de Diputados </a:t>
              </a:r>
            </a:p>
          </p:txBody>
        </p:sp>
      </p:grpSp>
      <p:sp>
        <p:nvSpPr>
          <p:cNvPr id="3" name="Circular Arrow 2"/>
          <p:cNvSpPr/>
          <p:nvPr/>
        </p:nvSpPr>
        <p:spPr>
          <a:xfrm>
            <a:off x="1984375" y="1289050"/>
            <a:ext cx="5175250" cy="5175250"/>
          </a:xfrm>
          <a:prstGeom prst="circularArrow">
            <a:avLst>
              <a:gd name="adj1" fmla="val 5198"/>
              <a:gd name="adj2" fmla="val 335742"/>
              <a:gd name="adj3" fmla="val 21293937"/>
              <a:gd name="adj4" fmla="val 19765630"/>
              <a:gd name="adj5" fmla="val 6064"/>
            </a:avLst>
          </a:prstGeom>
        </p:spPr>
        <p:style>
          <a:lnRef idx="3">
            <a:schemeClr val="lt1"/>
          </a:lnRef>
          <a:fillRef idx="1">
            <a:schemeClr val="dk1"/>
          </a:fillRef>
          <a:effectRef idx="1">
            <a:schemeClr val="dk1"/>
          </a:effectRef>
          <a:fontRef idx="minor">
            <a:schemeClr val="lt1"/>
          </a:fontRef>
        </p:style>
      </p:sp>
      <p:grpSp>
        <p:nvGrpSpPr>
          <p:cNvPr id="58372" name="Group 3"/>
          <p:cNvGrpSpPr>
            <a:grpSpLocks/>
          </p:cNvGrpSpPr>
          <p:nvPr/>
        </p:nvGrpSpPr>
        <p:grpSpPr bwMode="auto">
          <a:xfrm>
            <a:off x="6065838" y="3897313"/>
            <a:ext cx="1674812" cy="1379537"/>
            <a:chOff x="7758355" y="2607448"/>
            <a:chExt cx="1522413" cy="1379486"/>
          </a:xfrm>
        </p:grpSpPr>
        <p:sp>
          <p:nvSpPr>
            <p:cNvPr id="18" name="Rectangle 17"/>
            <p:cNvSpPr/>
            <p:nvPr/>
          </p:nvSpPr>
          <p:spPr>
            <a:xfrm>
              <a:off x="7758355" y="2607448"/>
              <a:ext cx="1379552" cy="13794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9" name="Rectangle 18"/>
            <p:cNvSpPr/>
            <p:nvPr/>
          </p:nvSpPr>
          <p:spPr>
            <a:xfrm>
              <a:off x="7901216" y="2607448"/>
              <a:ext cx="1379552" cy="13794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6510" tIns="16510" rIns="16510" bIns="16510" spcCol="1270" anchor="ctr"/>
            <a:lstStyle/>
            <a:p>
              <a:pPr algn="ctr" eaLnBrk="0" hangingPunct="0">
                <a:defRPr/>
              </a:pPr>
              <a:r>
                <a:rPr lang="es-ES" sz="1300" b="1" dirty="0">
                  <a:ln/>
                </a:rPr>
                <a:t>Octubre- Noviembre </a:t>
              </a:r>
            </a:p>
            <a:p>
              <a:pPr algn="ctr" eaLnBrk="0" hangingPunct="0">
                <a:defRPr/>
              </a:pPr>
              <a:r>
                <a:rPr lang="es-ES" sz="1300" b="1" dirty="0">
                  <a:ln/>
                </a:rPr>
                <a:t>se discute el PEF y se aprueba</a:t>
              </a:r>
            </a:p>
          </p:txBody>
        </p:sp>
      </p:grpSp>
      <p:sp>
        <p:nvSpPr>
          <p:cNvPr id="5" name="Circular Arrow 4"/>
          <p:cNvSpPr/>
          <p:nvPr/>
        </p:nvSpPr>
        <p:spPr>
          <a:xfrm>
            <a:off x="2074863" y="1292225"/>
            <a:ext cx="5175250" cy="5175250"/>
          </a:xfrm>
          <a:prstGeom prst="circularArrow">
            <a:avLst>
              <a:gd name="adj1" fmla="val 5198"/>
              <a:gd name="adj2" fmla="val 335742"/>
              <a:gd name="adj3" fmla="val 4015419"/>
              <a:gd name="adj4" fmla="val 2252771"/>
              <a:gd name="adj5" fmla="val 6064"/>
            </a:avLst>
          </a:prstGeom>
        </p:spPr>
        <p:style>
          <a:lnRef idx="3">
            <a:schemeClr val="lt1"/>
          </a:lnRef>
          <a:fillRef idx="1">
            <a:schemeClr val="dk1"/>
          </a:fillRef>
          <a:effectRef idx="1">
            <a:schemeClr val="dk1"/>
          </a:effectRef>
          <a:fontRef idx="minor">
            <a:schemeClr val="lt1"/>
          </a:fontRef>
        </p:style>
      </p:sp>
      <p:grpSp>
        <p:nvGrpSpPr>
          <p:cNvPr id="58374" name="Group 5"/>
          <p:cNvGrpSpPr>
            <a:grpSpLocks/>
          </p:cNvGrpSpPr>
          <p:nvPr/>
        </p:nvGrpSpPr>
        <p:grpSpPr bwMode="auto">
          <a:xfrm>
            <a:off x="3883025" y="5276850"/>
            <a:ext cx="1377950" cy="1585913"/>
            <a:chOff x="5574532" y="3986934"/>
            <a:chExt cx="1379486" cy="1586640"/>
          </a:xfrm>
        </p:grpSpPr>
        <p:sp>
          <p:nvSpPr>
            <p:cNvPr id="16" name="Rectangle 15"/>
            <p:cNvSpPr/>
            <p:nvPr/>
          </p:nvSpPr>
          <p:spPr>
            <a:xfrm>
              <a:off x="5574532" y="4193404"/>
              <a:ext cx="1379486" cy="138017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 name="Rectangle 16"/>
            <p:cNvSpPr/>
            <p:nvPr/>
          </p:nvSpPr>
          <p:spPr>
            <a:xfrm>
              <a:off x="5574532" y="3986934"/>
              <a:ext cx="1379486" cy="15866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6510" tIns="16510" rIns="16510" bIns="16510" spcCol="1270" anchor="ctr"/>
            <a:lstStyle/>
            <a:p>
              <a:pPr algn="ctr" eaLnBrk="0" hangingPunct="0">
                <a:defRPr/>
              </a:pPr>
              <a:r>
                <a:rPr lang="es-ES" sz="1300" b="1" dirty="0">
                  <a:ln/>
                </a:rPr>
                <a:t>Publicación</a:t>
              </a:r>
              <a:r>
                <a:rPr lang="es-ES" sz="1300" b="1" dirty="0">
                  <a:ln/>
                  <a:latin typeface="Arial" charset="0"/>
                </a:rPr>
                <a:t> de DOF </a:t>
              </a:r>
            </a:p>
            <a:p>
              <a:pPr algn="ctr" eaLnBrk="0" hangingPunct="0">
                <a:defRPr/>
              </a:pPr>
              <a:r>
                <a:rPr lang="es-ES" sz="1300" b="1" dirty="0">
                  <a:ln/>
                  <a:latin typeface="Arial" charset="0"/>
                </a:rPr>
                <a:t>3</a:t>
              </a:r>
            </a:p>
            <a:p>
              <a:pPr algn="ctr" eaLnBrk="0" hangingPunct="0">
                <a:defRPr/>
              </a:pPr>
              <a:r>
                <a:rPr lang="es-ES" sz="1300" b="1" dirty="0">
                  <a:ln/>
                  <a:latin typeface="Arial" charset="0"/>
                </a:rPr>
                <a:t> de Diciembre</a:t>
              </a:r>
              <a:r>
                <a:rPr lang="es-ES" sz="1300" dirty="0">
                  <a:ln/>
                  <a:latin typeface="Arial" charset="0"/>
                </a:rPr>
                <a:t> </a:t>
              </a:r>
            </a:p>
          </p:txBody>
        </p:sp>
      </p:grpSp>
      <p:sp>
        <p:nvSpPr>
          <p:cNvPr id="7" name="Circular Arrow 6"/>
          <p:cNvSpPr/>
          <p:nvPr/>
        </p:nvSpPr>
        <p:spPr>
          <a:xfrm>
            <a:off x="1984375" y="1289050"/>
            <a:ext cx="5175250" cy="5175250"/>
          </a:xfrm>
          <a:prstGeom prst="circularArrow">
            <a:avLst>
              <a:gd name="adj1" fmla="val 5198"/>
              <a:gd name="adj2" fmla="val 335742"/>
              <a:gd name="adj3" fmla="val 8211487"/>
              <a:gd name="adj4" fmla="val 6448839"/>
              <a:gd name="adj5" fmla="val 6064"/>
            </a:avLst>
          </a:prstGeom>
        </p:spPr>
        <p:style>
          <a:lnRef idx="3">
            <a:schemeClr val="lt1"/>
          </a:lnRef>
          <a:fillRef idx="1">
            <a:schemeClr val="dk1"/>
          </a:fillRef>
          <a:effectRef idx="1">
            <a:schemeClr val="dk1"/>
          </a:effectRef>
          <a:fontRef idx="minor">
            <a:schemeClr val="lt1"/>
          </a:fontRef>
        </p:style>
      </p:sp>
      <p:grpSp>
        <p:nvGrpSpPr>
          <p:cNvPr id="58376" name="Group 7"/>
          <p:cNvGrpSpPr>
            <a:grpSpLocks/>
          </p:cNvGrpSpPr>
          <p:nvPr/>
        </p:nvGrpSpPr>
        <p:grpSpPr bwMode="auto">
          <a:xfrm>
            <a:off x="1187450" y="3897313"/>
            <a:ext cx="1890713" cy="1379537"/>
            <a:chOff x="3390709" y="2607448"/>
            <a:chExt cx="1379486" cy="1379486"/>
          </a:xfrm>
        </p:grpSpPr>
        <p:sp>
          <p:nvSpPr>
            <p:cNvPr id="14" name="Rectangle 13"/>
            <p:cNvSpPr/>
            <p:nvPr/>
          </p:nvSpPr>
          <p:spPr>
            <a:xfrm>
              <a:off x="3390709" y="2607448"/>
              <a:ext cx="1379486" cy="13794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3390709" y="2607448"/>
              <a:ext cx="1379486" cy="13794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6510" tIns="16510" rIns="16510" bIns="16510" spcCol="1270" anchor="ctr"/>
            <a:lstStyle/>
            <a:p>
              <a:pPr algn="ctr" eaLnBrk="0" hangingPunct="0">
                <a:defRPr/>
              </a:pPr>
              <a:r>
                <a:rPr lang="es-ES" sz="1300" b="1" dirty="0">
                  <a:ln/>
                </a:rPr>
                <a:t>15 enero - 31 de marzo</a:t>
              </a:r>
            </a:p>
            <a:p>
              <a:pPr algn="ctr" eaLnBrk="0" hangingPunct="0">
                <a:defRPr/>
              </a:pPr>
              <a:r>
                <a:rPr lang="es-ES" sz="1300" b="1" dirty="0">
                  <a:ln/>
                </a:rPr>
                <a:t>se abren bolsas Federales</a:t>
              </a:r>
              <a:r>
                <a:rPr lang="es-ES" sz="1300" dirty="0">
                  <a:ln/>
                </a:rPr>
                <a:t> </a:t>
              </a:r>
            </a:p>
          </p:txBody>
        </p:sp>
      </p:grpSp>
      <p:sp>
        <p:nvSpPr>
          <p:cNvPr id="9" name="Circular Arrow 8"/>
          <p:cNvSpPr/>
          <p:nvPr/>
        </p:nvSpPr>
        <p:spPr>
          <a:xfrm>
            <a:off x="1984375" y="1289050"/>
            <a:ext cx="5175250" cy="5175250"/>
          </a:xfrm>
          <a:prstGeom prst="circularArrow">
            <a:avLst>
              <a:gd name="adj1" fmla="val 5198"/>
              <a:gd name="adj2" fmla="val 335742"/>
              <a:gd name="adj3" fmla="val 12298628"/>
              <a:gd name="adj4" fmla="val 10770321"/>
              <a:gd name="adj5" fmla="val 6064"/>
            </a:avLst>
          </a:prstGeom>
        </p:spPr>
        <p:style>
          <a:lnRef idx="3">
            <a:schemeClr val="lt1"/>
          </a:lnRef>
          <a:fillRef idx="1">
            <a:schemeClr val="dk1"/>
          </a:fillRef>
          <a:effectRef idx="1">
            <a:schemeClr val="dk1"/>
          </a:effectRef>
          <a:fontRef idx="minor">
            <a:schemeClr val="lt1"/>
          </a:fontRef>
        </p:style>
      </p:sp>
      <p:grpSp>
        <p:nvGrpSpPr>
          <p:cNvPr id="58378" name="Group 9"/>
          <p:cNvGrpSpPr>
            <a:grpSpLocks/>
          </p:cNvGrpSpPr>
          <p:nvPr/>
        </p:nvGrpSpPr>
        <p:grpSpPr bwMode="auto">
          <a:xfrm>
            <a:off x="2268538" y="1330325"/>
            <a:ext cx="1643062" cy="1377950"/>
            <a:chOff x="4224855" y="40210"/>
            <a:chExt cx="1379486" cy="1379486"/>
          </a:xfrm>
        </p:grpSpPr>
        <p:sp>
          <p:nvSpPr>
            <p:cNvPr id="12" name="Rectangle 11"/>
            <p:cNvSpPr/>
            <p:nvPr/>
          </p:nvSpPr>
          <p:spPr>
            <a:xfrm>
              <a:off x="4224855" y="40210"/>
              <a:ext cx="1379486" cy="13794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Rectangle 12"/>
            <p:cNvSpPr/>
            <p:nvPr/>
          </p:nvSpPr>
          <p:spPr>
            <a:xfrm>
              <a:off x="4224855" y="40210"/>
              <a:ext cx="1379486" cy="13794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6510" tIns="16510" rIns="16510" bIns="16510" spcCol="1270" anchor="ctr"/>
            <a:lstStyle/>
            <a:p>
              <a:pPr algn="ctr" eaLnBrk="0" hangingPunct="0">
                <a:defRPr/>
              </a:pPr>
              <a:r>
                <a:rPr lang="es-ES" sz="1300" b="1" dirty="0">
                  <a:ln/>
                </a:rPr>
                <a:t>Junio – Fecha de “secas” </a:t>
              </a:r>
            </a:p>
            <a:p>
              <a:pPr algn="ctr" eaLnBrk="0" hangingPunct="0">
                <a:defRPr/>
              </a:pPr>
              <a:r>
                <a:rPr lang="es-ES" sz="1300" b="1" dirty="0">
                  <a:ln/>
                </a:rPr>
                <a:t>se pueden reasignar recursos</a:t>
              </a:r>
              <a:r>
                <a:rPr lang="es-ES" sz="1300" dirty="0">
                  <a:ln/>
                </a:rPr>
                <a:t> </a:t>
              </a:r>
            </a:p>
          </p:txBody>
        </p:sp>
      </p:grpSp>
      <p:sp>
        <p:nvSpPr>
          <p:cNvPr id="11" name="Circular Arrow 10"/>
          <p:cNvSpPr/>
          <p:nvPr/>
        </p:nvSpPr>
        <p:spPr>
          <a:xfrm>
            <a:off x="1984375" y="1289050"/>
            <a:ext cx="5175250" cy="5175250"/>
          </a:xfrm>
          <a:prstGeom prst="circularArrow">
            <a:avLst>
              <a:gd name="adj1" fmla="val 5198"/>
              <a:gd name="adj2" fmla="val 335742"/>
              <a:gd name="adj3" fmla="val 16866405"/>
              <a:gd name="adj4" fmla="val 15197853"/>
              <a:gd name="adj5" fmla="val 6064"/>
            </a:avLst>
          </a:prstGeom>
          <a:ln/>
        </p:spPr>
        <p:style>
          <a:lnRef idx="3">
            <a:schemeClr val="lt1"/>
          </a:lnRef>
          <a:fillRef idx="1">
            <a:schemeClr val="dk1"/>
          </a:fillRef>
          <a:effectRef idx="1">
            <a:schemeClr val="dk1"/>
          </a:effectRef>
          <a:fontRef idx="minor">
            <a:schemeClr val="lt1"/>
          </a:fontRef>
        </p:style>
      </p:sp>
      <p:pic>
        <p:nvPicPr>
          <p:cNvPr id="5838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8025" y="2781300"/>
            <a:ext cx="26479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21 CuadroTexto"/>
          <p:cNvSpPr txBox="1"/>
          <p:nvPr/>
        </p:nvSpPr>
        <p:spPr>
          <a:xfrm>
            <a:off x="3236913" y="3789363"/>
            <a:ext cx="2647950" cy="922337"/>
          </a:xfrm>
          <a:prstGeom prst="rect">
            <a:avLst/>
          </a:prstGeom>
          <a:noFill/>
          <a:ln>
            <a:solidFill>
              <a:schemeClr val="tx1">
                <a:lumMod val="65000"/>
                <a:lumOff val="35000"/>
              </a:schemeClr>
            </a:solidFill>
          </a:ln>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s-MX" dirty="0">
                <a:solidFill>
                  <a:schemeClr val="tx1"/>
                </a:solidFill>
              </a:rPr>
              <a:t>PRESUPUESTO DE EGRESOS DE LA FEDERACIÓN </a:t>
            </a:r>
            <a:r>
              <a:rPr lang="es-MX" dirty="0" smtClean="0">
                <a:solidFill>
                  <a:schemeClr val="tx1"/>
                </a:solidFill>
              </a:rPr>
              <a:t>2016</a:t>
            </a:r>
            <a:endParaRPr lang="es-MX"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2559</TotalTime>
  <Words>4713</Words>
  <Application>Microsoft Office PowerPoint</Application>
  <PresentationFormat>Presentación en pantalla (4:3)</PresentationFormat>
  <Paragraphs>860</Paragraphs>
  <Slides>69</Slides>
  <Notes>31</Notes>
  <HiddenSlides>0</HiddenSlides>
  <MMClips>0</MMClips>
  <ScaleCrop>false</ScaleCrop>
  <HeadingPairs>
    <vt:vector size="4" baseType="variant">
      <vt:variant>
        <vt:lpstr>Tema</vt:lpstr>
      </vt:variant>
      <vt:variant>
        <vt:i4>1</vt:i4>
      </vt:variant>
      <vt:variant>
        <vt:lpstr>Títulos de diapositiva</vt:lpstr>
      </vt:variant>
      <vt:variant>
        <vt:i4>69</vt:i4>
      </vt:variant>
    </vt:vector>
  </HeadingPairs>
  <TitlesOfParts>
    <vt:vector size="70"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Programas Federales</dc:title>
  <dc:creator>Dominguez Reyes Nayibee</dc:creator>
  <cp:lastModifiedBy>Bonilla López Ignacio</cp:lastModifiedBy>
  <cp:revision>189</cp:revision>
  <cp:lastPrinted>2015-11-24T18:57:06Z</cp:lastPrinted>
  <dcterms:created xsi:type="dcterms:W3CDTF">2015-02-17T21:26:34Z</dcterms:created>
  <dcterms:modified xsi:type="dcterms:W3CDTF">2015-11-24T19:06:10Z</dcterms:modified>
</cp:coreProperties>
</file>