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42"/>
  </p:notesMasterIdLst>
  <p:sldIdLst>
    <p:sldId id="263" r:id="rId3"/>
    <p:sldId id="257" r:id="rId4"/>
    <p:sldId id="520" r:id="rId5"/>
    <p:sldId id="522" r:id="rId6"/>
    <p:sldId id="523" r:id="rId7"/>
    <p:sldId id="524" r:id="rId8"/>
    <p:sldId id="556" r:id="rId9"/>
    <p:sldId id="384" r:id="rId10"/>
    <p:sldId id="385" r:id="rId11"/>
    <p:sldId id="525" r:id="rId12"/>
    <p:sldId id="383" r:id="rId13"/>
    <p:sldId id="375" r:id="rId14"/>
    <p:sldId id="442" r:id="rId15"/>
    <p:sldId id="557" r:id="rId16"/>
    <p:sldId id="527" r:id="rId17"/>
    <p:sldId id="528" r:id="rId18"/>
    <p:sldId id="529" r:id="rId19"/>
    <p:sldId id="558" r:id="rId20"/>
    <p:sldId id="531" r:id="rId21"/>
    <p:sldId id="532" r:id="rId22"/>
    <p:sldId id="534" r:id="rId23"/>
    <p:sldId id="533" r:id="rId24"/>
    <p:sldId id="559" r:id="rId25"/>
    <p:sldId id="536" r:id="rId26"/>
    <p:sldId id="538" r:id="rId27"/>
    <p:sldId id="537" r:id="rId28"/>
    <p:sldId id="539" r:id="rId29"/>
    <p:sldId id="542" r:id="rId30"/>
    <p:sldId id="560" r:id="rId31"/>
    <p:sldId id="544" r:id="rId32"/>
    <p:sldId id="545" r:id="rId33"/>
    <p:sldId id="546" r:id="rId34"/>
    <p:sldId id="548" r:id="rId35"/>
    <p:sldId id="549" r:id="rId36"/>
    <p:sldId id="547" r:id="rId37"/>
    <p:sldId id="561" r:id="rId38"/>
    <p:sldId id="552" r:id="rId39"/>
    <p:sldId id="553" r:id="rId40"/>
    <p:sldId id="551" r:id="rId41"/>
  </p:sldIdLst>
  <p:sldSz cx="9144000" cy="6858000" type="screen4x3"/>
  <p:notesSz cx="7000875" cy="92297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6E7F28F-715F-4366-A251-EB602B616692}">
          <p14:sldIdLst>
            <p14:sldId id="263"/>
            <p14:sldId id="257"/>
            <p14:sldId id="520"/>
            <p14:sldId id="522"/>
            <p14:sldId id="523"/>
            <p14:sldId id="524"/>
          </p14:sldIdLst>
        </p14:section>
        <p14:section name="Retos y desafíos del inicio del gobierno municipal" id="{435D4EAB-DFE9-41A8-AB62-57BAF9067CD8}">
          <p14:sldIdLst>
            <p14:sldId id="556"/>
            <p14:sldId id="384"/>
            <p14:sldId id="385"/>
            <p14:sldId id="525"/>
            <p14:sldId id="383"/>
            <p14:sldId id="375"/>
            <p14:sldId id="442"/>
          </p14:sldIdLst>
        </p14:section>
        <p14:section name="Prioridad en los servicios públicos" id="{861D0B2C-4E0B-4DFD-B48C-35D46F4D2BDF}">
          <p14:sldIdLst>
            <p14:sldId id="557"/>
            <p14:sldId id="527"/>
            <p14:sldId id="528"/>
            <p14:sldId id="529"/>
          </p14:sldIdLst>
        </p14:section>
        <p14:section name="Reordenameinto Administrativo" id="{4351E92A-0805-4528-BA73-B473828BCBB8}">
          <p14:sldIdLst>
            <p14:sldId id="558"/>
            <p14:sldId id="531"/>
            <p14:sldId id="532"/>
            <p14:sldId id="534"/>
            <p14:sldId id="533"/>
          </p14:sldIdLst>
        </p14:section>
        <p14:section name="Número de personal y salarios" id="{C024C1B2-7446-48E0-B861-DED8780DC82E}">
          <p14:sldIdLst>
            <p14:sldId id="559"/>
            <p14:sldId id="536"/>
            <p14:sldId id="538"/>
            <p14:sldId id="537"/>
            <p14:sldId id="539"/>
            <p14:sldId id="542"/>
          </p14:sldIdLst>
        </p14:section>
        <p14:section name="Saneamiento financiero" id="{9A1761D2-A7D2-471A-8094-544898DB8ED5}">
          <p14:sldIdLst>
            <p14:sldId id="560"/>
            <p14:sldId id="544"/>
            <p14:sldId id="545"/>
            <p14:sldId id="546"/>
            <p14:sldId id="548"/>
            <p14:sldId id="549"/>
            <p14:sldId id="547"/>
          </p14:sldIdLst>
        </p14:section>
        <p14:section name="Conclusiones" id="{83AAD142-9CBB-480D-8BE6-BC3089BFC9D6}">
          <p14:sldIdLst>
            <p14:sldId id="561"/>
            <p14:sldId id="552"/>
            <p14:sldId id="553"/>
            <p14:sldId id="5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15"/>
    <a:srgbClr val="CF3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54" autoAdjust="0"/>
    <p:restoredTop sz="94628" autoAdjust="0"/>
  </p:normalViewPr>
  <p:slideViewPr>
    <p:cSldViewPr>
      <p:cViewPr>
        <p:scale>
          <a:sx n="90" d="100"/>
          <a:sy n="90" d="100"/>
        </p:scale>
        <p:origin x="-58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578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14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907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Cobertura promedio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40425235913795449"/>
          <c:y val="0.1661672925198550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Cabecera municipal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51762430437021E-2"/>
                  <c:y val="0.5046718961858874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93%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endParaRPr lang="en-US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Cabecera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municipal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Hoja1!$A$2</c:f>
              <c:strCache>
                <c:ptCount val="1"/>
                <c:pt idx="0">
                  <c:v>Cobertura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Localidades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14308258678329E-2"/>
                  <c:y val="0.2238397507935187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61%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endParaRPr lang="en-US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Localidades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Hoja1!$A$2</c:f>
              <c:strCache>
                <c:ptCount val="1"/>
                <c:pt idx="0">
                  <c:v>Cobertura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968000"/>
        <c:axId val="237994368"/>
        <c:axId val="0"/>
      </c:bar3DChart>
      <c:catAx>
        <c:axId val="237968000"/>
        <c:scaling>
          <c:orientation val="minMax"/>
        </c:scaling>
        <c:delete val="1"/>
        <c:axPos val="b"/>
        <c:majorTickMark val="none"/>
        <c:minorTickMark val="none"/>
        <c:tickLblPos val="nextTo"/>
        <c:crossAx val="237994368"/>
        <c:crosses val="autoZero"/>
        <c:auto val="1"/>
        <c:lblAlgn val="ctr"/>
        <c:lblOffset val="100"/>
        <c:noMultiLvlLbl val="0"/>
      </c:catAx>
      <c:valAx>
        <c:axId val="237994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23796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94882050142578E-2"/>
          <c:y val="0.140625"/>
          <c:w val="0.94121023589971486"/>
          <c:h val="0.7195150098425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4202880"/>
        <c:axId val="244204672"/>
      </c:barChart>
      <c:catAx>
        <c:axId val="244202880"/>
        <c:scaling>
          <c:orientation val="minMax"/>
        </c:scaling>
        <c:delete val="1"/>
        <c:axPos val="b"/>
        <c:majorTickMark val="none"/>
        <c:minorTickMark val="none"/>
        <c:tickLblPos val="nextTo"/>
        <c:crossAx val="244204672"/>
        <c:crosses val="autoZero"/>
        <c:auto val="1"/>
        <c:lblAlgn val="ctr"/>
        <c:lblOffset val="100"/>
        <c:noMultiLvlLbl val="0"/>
      </c:catAx>
      <c:valAx>
        <c:axId val="24420467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44202880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Participaciones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Ingresos de los municipios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Aportaciones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Ingresos de los municipios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Ingresos propios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Ingresos de los municipios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Otros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Ingresos de los municipios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51708544"/>
        <c:axId val="251710080"/>
      </c:barChart>
      <c:catAx>
        <c:axId val="25170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251710080"/>
        <c:crosses val="autoZero"/>
        <c:auto val="1"/>
        <c:lblAlgn val="ctr"/>
        <c:lblOffset val="100"/>
        <c:noMultiLvlLbl val="0"/>
      </c:catAx>
      <c:valAx>
        <c:axId val="2517100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517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Egresos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8253957768456159"/>
          <c:y val="2.099275047595276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6785862631878E-3"/>
          <c:y val="0.33294378281925197"/>
          <c:w val="0.9915232141373681"/>
          <c:h val="0.6264348317666598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Egresos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0.18381816434810547"/>
                  <c:y val="5.3992693035159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Gasto administrativo</c:v>
                </c:pt>
                <c:pt idx="1">
                  <c:v>Inversión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0088418604139084E-2"/>
          <c:y val="0.15936142367213621"/>
          <c:w val="0.87982316279172179"/>
          <c:h val="0.13296097373302759"/>
        </c:manualLayout>
      </c:layout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7292A-5765-4D22-A394-5FE19F1FAABE}" type="doc">
      <dgm:prSet loTypeId="urn:microsoft.com/office/officeart/2005/8/layout/vList4" loCatId="pictur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823A2A62-0D12-4A7F-8BBD-D424D0A2430C}">
      <dgm:prSet phldrT="[Texto]" custT="1"/>
      <dgm:spPr/>
      <dgm:t>
        <a:bodyPr/>
        <a:lstStyle/>
        <a:p>
          <a:r>
            <a:rPr lang="es-MX" sz="1800" smtClean="0">
              <a:solidFill>
                <a:schemeClr val="tx1">
                  <a:lumMod val="65000"/>
                  <a:lumOff val="35000"/>
                </a:schemeClr>
              </a:solidFill>
            </a:rPr>
            <a:t>Agua potable, drenaje, alcantarillado, tratamiento y disposición de aguas residuales;</a:t>
          </a:r>
          <a:endParaRPr lang="es-MX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B9DA796-267E-4750-951A-D5C57B8A0852}" type="parTrans" cxnId="{A305DF1A-BB1F-4AB8-8041-5DAAA42B1038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DB53FD8-EA5A-430D-86F3-F78BABEC7629}" type="sibTrans" cxnId="{A305DF1A-BB1F-4AB8-8041-5DAAA42B1038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FE1A80F-38FC-424D-8FA4-C687372F6725}">
      <dgm:prSet phldrT="[Texto]" custT="1"/>
      <dgm:spPr/>
      <dgm:t>
        <a:bodyPr/>
        <a:lstStyle/>
        <a:p>
          <a:r>
            <a:rPr lang="es-MX" sz="1800" smtClean="0">
              <a:solidFill>
                <a:schemeClr val="tx1">
                  <a:lumMod val="65000"/>
                  <a:lumOff val="35000"/>
                </a:schemeClr>
              </a:solidFill>
            </a:rPr>
            <a:t>Alumbrado público</a:t>
          </a:r>
          <a:endParaRPr lang="es-MX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E882839-A16E-45FE-9EB5-024090DC1445}" type="parTrans" cxnId="{501286B0-1290-41C0-90DD-491EA22F09CF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C606907-6F72-4E02-B43C-1C2E077B9FC9}" type="sibTrans" cxnId="{501286B0-1290-41C0-90DD-491EA22F09CF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13D53DE-0748-4535-A7E2-360F388BD34F}">
      <dgm:prSet custT="1"/>
      <dgm:spPr/>
      <dgm:t>
        <a:bodyPr/>
        <a:lstStyle/>
        <a:p>
          <a:r>
            <a:rPr lang="es-MX" sz="1800" smtClean="0">
              <a:solidFill>
                <a:schemeClr val="tx1">
                  <a:lumMod val="65000"/>
                  <a:lumOff val="35000"/>
                </a:schemeClr>
              </a:solidFill>
            </a:rPr>
            <a:t>Limpia, recolección, traslado, tratamiento y disposición final de residuos; </a:t>
          </a:r>
          <a:endParaRPr lang="es-MX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062CF51-5426-4C66-B451-019C0533FFBC}" type="parTrans" cxnId="{BEE23392-A429-4DC3-9031-CA836CEE64AD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E6B1D3C-7572-4B99-A740-89BCA29A2C72}" type="sibTrans" cxnId="{BEE23392-A429-4DC3-9031-CA836CEE64AD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1C27C9D-A667-4526-A5BB-785087B524B3}">
      <dgm:prSet custT="1"/>
      <dgm:spPr/>
      <dgm:t>
        <a:bodyPr/>
        <a:lstStyle/>
        <a:p>
          <a:r>
            <a:rPr lang="es-MX" sz="1800" smtClean="0">
              <a:solidFill>
                <a:schemeClr val="tx1">
                  <a:lumMod val="65000"/>
                  <a:lumOff val="35000"/>
                </a:schemeClr>
              </a:solidFill>
            </a:rPr>
            <a:t>Mercados y Centrales de abasto</a:t>
          </a:r>
          <a:endParaRPr lang="es-MX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4C3BFF-4219-4A04-953D-119C04BBBB1F}" type="parTrans" cxnId="{1FC9AC5C-8705-46C0-A605-74CA14DDEA3A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E354D6D-5792-44B9-B253-4F62FC73BAB3}" type="sibTrans" cxnId="{1FC9AC5C-8705-46C0-A605-74CA14DDEA3A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EFD393F-305A-4FFF-AC42-5A4DF8DE08BE}" type="pres">
      <dgm:prSet presAssocID="{EF17292A-5765-4D22-A394-5FE19F1FAA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C02E59-5543-4CB8-9F0A-5E71A95CA164}" type="pres">
      <dgm:prSet presAssocID="{823A2A62-0D12-4A7F-8BBD-D424D0A2430C}" presName="comp" presStyleCnt="0"/>
      <dgm:spPr/>
    </dgm:pt>
    <dgm:pt modelId="{A9D56C80-2414-4866-958A-B545B25F52F2}" type="pres">
      <dgm:prSet presAssocID="{823A2A62-0D12-4A7F-8BBD-D424D0A2430C}" presName="box" presStyleLbl="node1" presStyleIdx="0" presStyleCnt="4"/>
      <dgm:spPr/>
      <dgm:t>
        <a:bodyPr/>
        <a:lstStyle/>
        <a:p>
          <a:endParaRPr lang="es-MX"/>
        </a:p>
      </dgm:t>
    </dgm:pt>
    <dgm:pt modelId="{82C59B1F-A4EC-4706-8377-69363E7B17AB}" type="pres">
      <dgm:prSet presAssocID="{823A2A62-0D12-4A7F-8BBD-D424D0A2430C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CDE65F-0951-4581-8E4E-CEACCCE3962C}" type="pres">
      <dgm:prSet presAssocID="{823A2A62-0D12-4A7F-8BBD-D424D0A2430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8C6307-9E80-4FDB-884A-E52053C30E69}" type="pres">
      <dgm:prSet presAssocID="{DDB53FD8-EA5A-430D-86F3-F78BABEC7629}" presName="spacer" presStyleCnt="0"/>
      <dgm:spPr/>
    </dgm:pt>
    <dgm:pt modelId="{0B5017BC-C328-48AA-A682-935F8B1A3F5F}" type="pres">
      <dgm:prSet presAssocID="{6FE1A80F-38FC-424D-8FA4-C687372F6725}" presName="comp" presStyleCnt="0"/>
      <dgm:spPr/>
    </dgm:pt>
    <dgm:pt modelId="{D90873CA-51B6-4A14-8AC1-15EEB55A29BE}" type="pres">
      <dgm:prSet presAssocID="{6FE1A80F-38FC-424D-8FA4-C687372F6725}" presName="box" presStyleLbl="node1" presStyleIdx="1" presStyleCnt="4"/>
      <dgm:spPr/>
      <dgm:t>
        <a:bodyPr/>
        <a:lstStyle/>
        <a:p>
          <a:endParaRPr lang="es-MX"/>
        </a:p>
      </dgm:t>
    </dgm:pt>
    <dgm:pt modelId="{F9F72D89-3C85-4EB2-98F3-1E8445949794}" type="pres">
      <dgm:prSet presAssocID="{6FE1A80F-38FC-424D-8FA4-C687372F6725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837EE91-C0BF-46AA-9184-0616EB0E2818}" type="pres">
      <dgm:prSet presAssocID="{6FE1A80F-38FC-424D-8FA4-C687372F672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963161-DFA3-48E2-989E-4C31C3F19A80}" type="pres">
      <dgm:prSet presAssocID="{9C606907-6F72-4E02-B43C-1C2E077B9FC9}" presName="spacer" presStyleCnt="0"/>
      <dgm:spPr/>
    </dgm:pt>
    <dgm:pt modelId="{288A21EE-436D-4C5F-AE6E-D345CFDEE606}" type="pres">
      <dgm:prSet presAssocID="{B13D53DE-0748-4535-A7E2-360F388BD34F}" presName="comp" presStyleCnt="0"/>
      <dgm:spPr/>
    </dgm:pt>
    <dgm:pt modelId="{EFDAA6C0-743D-4EDE-B894-8F708B6F1C63}" type="pres">
      <dgm:prSet presAssocID="{B13D53DE-0748-4535-A7E2-360F388BD34F}" presName="box" presStyleLbl="node1" presStyleIdx="2" presStyleCnt="4"/>
      <dgm:spPr/>
      <dgm:t>
        <a:bodyPr/>
        <a:lstStyle/>
        <a:p>
          <a:endParaRPr lang="es-MX"/>
        </a:p>
      </dgm:t>
    </dgm:pt>
    <dgm:pt modelId="{038A57E2-7732-41B0-A398-3E21EF8D6CA2}" type="pres">
      <dgm:prSet presAssocID="{B13D53DE-0748-4535-A7E2-360F388BD34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32FD55F-9E34-448A-8E69-B93E96B05C7A}" type="pres">
      <dgm:prSet presAssocID="{B13D53DE-0748-4535-A7E2-360F388BD34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5D699D-7F66-484A-B770-E217B7CFB2BF}" type="pres">
      <dgm:prSet presAssocID="{9E6B1D3C-7572-4B99-A740-89BCA29A2C72}" presName="spacer" presStyleCnt="0"/>
      <dgm:spPr/>
    </dgm:pt>
    <dgm:pt modelId="{F87BF8D7-4FCB-4E13-879F-3604D91E5D9F}" type="pres">
      <dgm:prSet presAssocID="{B1C27C9D-A667-4526-A5BB-785087B524B3}" presName="comp" presStyleCnt="0"/>
      <dgm:spPr/>
    </dgm:pt>
    <dgm:pt modelId="{FAD3FFEE-2F4E-4200-8D44-AA55737EC686}" type="pres">
      <dgm:prSet presAssocID="{B1C27C9D-A667-4526-A5BB-785087B524B3}" presName="box" presStyleLbl="node1" presStyleIdx="3" presStyleCnt="4"/>
      <dgm:spPr/>
      <dgm:t>
        <a:bodyPr/>
        <a:lstStyle/>
        <a:p>
          <a:endParaRPr lang="es-MX"/>
        </a:p>
      </dgm:t>
    </dgm:pt>
    <dgm:pt modelId="{8B132A00-1960-457B-B1ED-5B4A315CC3FA}" type="pres">
      <dgm:prSet presAssocID="{B1C27C9D-A667-4526-A5BB-785087B524B3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DC02F98-FF27-441A-8D72-2080DB74BC0E}" type="pres">
      <dgm:prSet presAssocID="{B1C27C9D-A667-4526-A5BB-785087B524B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FC9AC5C-8705-46C0-A605-74CA14DDEA3A}" srcId="{EF17292A-5765-4D22-A394-5FE19F1FAABE}" destId="{B1C27C9D-A667-4526-A5BB-785087B524B3}" srcOrd="3" destOrd="0" parTransId="{5A4C3BFF-4219-4A04-953D-119C04BBBB1F}" sibTransId="{EE354D6D-5792-44B9-B253-4F62FC73BAB3}"/>
    <dgm:cxn modelId="{4F1E2F64-E695-4E80-A4DE-0E0C08754704}" type="presOf" srcId="{823A2A62-0D12-4A7F-8BBD-D424D0A2430C}" destId="{A9D56C80-2414-4866-958A-B545B25F52F2}" srcOrd="0" destOrd="0" presId="urn:microsoft.com/office/officeart/2005/8/layout/vList4"/>
    <dgm:cxn modelId="{A305DF1A-BB1F-4AB8-8041-5DAAA42B1038}" srcId="{EF17292A-5765-4D22-A394-5FE19F1FAABE}" destId="{823A2A62-0D12-4A7F-8BBD-D424D0A2430C}" srcOrd="0" destOrd="0" parTransId="{4B9DA796-267E-4750-951A-D5C57B8A0852}" sibTransId="{DDB53FD8-EA5A-430D-86F3-F78BABEC7629}"/>
    <dgm:cxn modelId="{12AFD73F-05C4-419A-8629-51668BC0DD29}" type="presOf" srcId="{B1C27C9D-A667-4526-A5BB-785087B524B3}" destId="{FAD3FFEE-2F4E-4200-8D44-AA55737EC686}" srcOrd="0" destOrd="0" presId="urn:microsoft.com/office/officeart/2005/8/layout/vList4"/>
    <dgm:cxn modelId="{7961A773-FDC6-409D-996C-64613B52EEFD}" type="presOf" srcId="{823A2A62-0D12-4A7F-8BBD-D424D0A2430C}" destId="{C4CDE65F-0951-4581-8E4E-CEACCCE3962C}" srcOrd="1" destOrd="0" presId="urn:microsoft.com/office/officeart/2005/8/layout/vList4"/>
    <dgm:cxn modelId="{F958546D-C439-4355-A8E5-D68D1B353A7C}" type="presOf" srcId="{EF17292A-5765-4D22-A394-5FE19F1FAABE}" destId="{5EFD393F-305A-4FFF-AC42-5A4DF8DE08BE}" srcOrd="0" destOrd="0" presId="urn:microsoft.com/office/officeart/2005/8/layout/vList4"/>
    <dgm:cxn modelId="{B84B04AC-7F55-4B95-8E53-CA2B413CE6B4}" type="presOf" srcId="{B1C27C9D-A667-4526-A5BB-785087B524B3}" destId="{0DC02F98-FF27-441A-8D72-2080DB74BC0E}" srcOrd="1" destOrd="0" presId="urn:microsoft.com/office/officeart/2005/8/layout/vList4"/>
    <dgm:cxn modelId="{1E5146FD-EEBC-4620-A31A-1174C095FA84}" type="presOf" srcId="{B13D53DE-0748-4535-A7E2-360F388BD34F}" destId="{EFDAA6C0-743D-4EDE-B894-8F708B6F1C63}" srcOrd="0" destOrd="0" presId="urn:microsoft.com/office/officeart/2005/8/layout/vList4"/>
    <dgm:cxn modelId="{501286B0-1290-41C0-90DD-491EA22F09CF}" srcId="{EF17292A-5765-4D22-A394-5FE19F1FAABE}" destId="{6FE1A80F-38FC-424D-8FA4-C687372F6725}" srcOrd="1" destOrd="0" parTransId="{8E882839-A16E-45FE-9EB5-024090DC1445}" sibTransId="{9C606907-6F72-4E02-B43C-1C2E077B9FC9}"/>
    <dgm:cxn modelId="{BEE23392-A429-4DC3-9031-CA836CEE64AD}" srcId="{EF17292A-5765-4D22-A394-5FE19F1FAABE}" destId="{B13D53DE-0748-4535-A7E2-360F388BD34F}" srcOrd="2" destOrd="0" parTransId="{5062CF51-5426-4C66-B451-019C0533FFBC}" sibTransId="{9E6B1D3C-7572-4B99-A740-89BCA29A2C72}"/>
    <dgm:cxn modelId="{25FC74C5-BF2D-4E28-BBCA-504472027E6C}" type="presOf" srcId="{6FE1A80F-38FC-424D-8FA4-C687372F6725}" destId="{5837EE91-C0BF-46AA-9184-0616EB0E2818}" srcOrd="1" destOrd="0" presId="urn:microsoft.com/office/officeart/2005/8/layout/vList4"/>
    <dgm:cxn modelId="{0B799719-5DCC-4FB7-B54A-1A2602DF50AD}" type="presOf" srcId="{B13D53DE-0748-4535-A7E2-360F388BD34F}" destId="{032FD55F-9E34-448A-8E69-B93E96B05C7A}" srcOrd="1" destOrd="0" presId="urn:microsoft.com/office/officeart/2005/8/layout/vList4"/>
    <dgm:cxn modelId="{3443091F-9B69-4A53-9530-676E51E2E917}" type="presOf" srcId="{6FE1A80F-38FC-424D-8FA4-C687372F6725}" destId="{D90873CA-51B6-4A14-8AC1-15EEB55A29BE}" srcOrd="0" destOrd="0" presId="urn:microsoft.com/office/officeart/2005/8/layout/vList4"/>
    <dgm:cxn modelId="{95A8A770-93C4-424F-B9E8-05795316C620}" type="presParOf" srcId="{5EFD393F-305A-4FFF-AC42-5A4DF8DE08BE}" destId="{B9C02E59-5543-4CB8-9F0A-5E71A95CA164}" srcOrd="0" destOrd="0" presId="urn:microsoft.com/office/officeart/2005/8/layout/vList4"/>
    <dgm:cxn modelId="{36D089A2-A245-429D-96BA-E1F38BF5597B}" type="presParOf" srcId="{B9C02E59-5543-4CB8-9F0A-5E71A95CA164}" destId="{A9D56C80-2414-4866-958A-B545B25F52F2}" srcOrd="0" destOrd="0" presId="urn:microsoft.com/office/officeart/2005/8/layout/vList4"/>
    <dgm:cxn modelId="{5B1AFF0F-B0A9-4272-91FB-17996C203679}" type="presParOf" srcId="{B9C02E59-5543-4CB8-9F0A-5E71A95CA164}" destId="{82C59B1F-A4EC-4706-8377-69363E7B17AB}" srcOrd="1" destOrd="0" presId="urn:microsoft.com/office/officeart/2005/8/layout/vList4"/>
    <dgm:cxn modelId="{37659AA4-35B2-4144-8CDD-5684DFC3A504}" type="presParOf" srcId="{B9C02E59-5543-4CB8-9F0A-5E71A95CA164}" destId="{C4CDE65F-0951-4581-8E4E-CEACCCE3962C}" srcOrd="2" destOrd="0" presId="urn:microsoft.com/office/officeart/2005/8/layout/vList4"/>
    <dgm:cxn modelId="{0F7B047F-64C5-484E-918C-CB3872568FA6}" type="presParOf" srcId="{5EFD393F-305A-4FFF-AC42-5A4DF8DE08BE}" destId="{0D8C6307-9E80-4FDB-884A-E52053C30E69}" srcOrd="1" destOrd="0" presId="urn:microsoft.com/office/officeart/2005/8/layout/vList4"/>
    <dgm:cxn modelId="{A405E4B3-96DF-4234-9088-60A668BEBDA3}" type="presParOf" srcId="{5EFD393F-305A-4FFF-AC42-5A4DF8DE08BE}" destId="{0B5017BC-C328-48AA-A682-935F8B1A3F5F}" srcOrd="2" destOrd="0" presId="urn:microsoft.com/office/officeart/2005/8/layout/vList4"/>
    <dgm:cxn modelId="{79A95C50-23C0-44B5-B9DE-1FFE851C7FBD}" type="presParOf" srcId="{0B5017BC-C328-48AA-A682-935F8B1A3F5F}" destId="{D90873CA-51B6-4A14-8AC1-15EEB55A29BE}" srcOrd="0" destOrd="0" presId="urn:microsoft.com/office/officeart/2005/8/layout/vList4"/>
    <dgm:cxn modelId="{49609EAF-C5B9-4BEA-A8FA-688FE658BB60}" type="presParOf" srcId="{0B5017BC-C328-48AA-A682-935F8B1A3F5F}" destId="{F9F72D89-3C85-4EB2-98F3-1E8445949794}" srcOrd="1" destOrd="0" presId="urn:microsoft.com/office/officeart/2005/8/layout/vList4"/>
    <dgm:cxn modelId="{DC322145-75F3-4737-B09D-83F6251375FE}" type="presParOf" srcId="{0B5017BC-C328-48AA-A682-935F8B1A3F5F}" destId="{5837EE91-C0BF-46AA-9184-0616EB0E2818}" srcOrd="2" destOrd="0" presId="urn:microsoft.com/office/officeart/2005/8/layout/vList4"/>
    <dgm:cxn modelId="{B18DEF0F-CDAC-4553-A2A7-4961B6B6057E}" type="presParOf" srcId="{5EFD393F-305A-4FFF-AC42-5A4DF8DE08BE}" destId="{88963161-DFA3-48E2-989E-4C31C3F19A80}" srcOrd="3" destOrd="0" presId="urn:microsoft.com/office/officeart/2005/8/layout/vList4"/>
    <dgm:cxn modelId="{C9FAAE1A-CBDB-4E06-89DC-B0F065208069}" type="presParOf" srcId="{5EFD393F-305A-4FFF-AC42-5A4DF8DE08BE}" destId="{288A21EE-436D-4C5F-AE6E-D345CFDEE606}" srcOrd="4" destOrd="0" presId="urn:microsoft.com/office/officeart/2005/8/layout/vList4"/>
    <dgm:cxn modelId="{38319DAE-F199-4046-8D81-4C49639FB139}" type="presParOf" srcId="{288A21EE-436D-4C5F-AE6E-D345CFDEE606}" destId="{EFDAA6C0-743D-4EDE-B894-8F708B6F1C63}" srcOrd="0" destOrd="0" presId="urn:microsoft.com/office/officeart/2005/8/layout/vList4"/>
    <dgm:cxn modelId="{4D519CF9-9D05-4126-919D-5E5CDAA1C111}" type="presParOf" srcId="{288A21EE-436D-4C5F-AE6E-D345CFDEE606}" destId="{038A57E2-7732-41B0-A398-3E21EF8D6CA2}" srcOrd="1" destOrd="0" presId="urn:microsoft.com/office/officeart/2005/8/layout/vList4"/>
    <dgm:cxn modelId="{D832420F-567C-470D-9F3A-7C03928E6993}" type="presParOf" srcId="{288A21EE-436D-4C5F-AE6E-D345CFDEE606}" destId="{032FD55F-9E34-448A-8E69-B93E96B05C7A}" srcOrd="2" destOrd="0" presId="urn:microsoft.com/office/officeart/2005/8/layout/vList4"/>
    <dgm:cxn modelId="{A8609B6A-7494-4F24-B3C8-9D3857F366F5}" type="presParOf" srcId="{5EFD393F-305A-4FFF-AC42-5A4DF8DE08BE}" destId="{315D699D-7F66-484A-B770-E217B7CFB2BF}" srcOrd="5" destOrd="0" presId="urn:microsoft.com/office/officeart/2005/8/layout/vList4"/>
    <dgm:cxn modelId="{8E76087B-0320-473D-A1A3-C9C6AC0F35AC}" type="presParOf" srcId="{5EFD393F-305A-4FFF-AC42-5A4DF8DE08BE}" destId="{F87BF8D7-4FCB-4E13-879F-3604D91E5D9F}" srcOrd="6" destOrd="0" presId="urn:microsoft.com/office/officeart/2005/8/layout/vList4"/>
    <dgm:cxn modelId="{C2572E19-886F-4840-A0FA-A92C717CC1AD}" type="presParOf" srcId="{F87BF8D7-4FCB-4E13-879F-3604D91E5D9F}" destId="{FAD3FFEE-2F4E-4200-8D44-AA55737EC686}" srcOrd="0" destOrd="0" presId="urn:microsoft.com/office/officeart/2005/8/layout/vList4"/>
    <dgm:cxn modelId="{5BF3AADB-2027-4D55-8D4A-2BB7B96D189F}" type="presParOf" srcId="{F87BF8D7-4FCB-4E13-879F-3604D91E5D9F}" destId="{8B132A00-1960-457B-B1ED-5B4A315CC3FA}" srcOrd="1" destOrd="0" presId="urn:microsoft.com/office/officeart/2005/8/layout/vList4"/>
    <dgm:cxn modelId="{321787D4-53AF-48E2-9780-144ABCF88CFB}" type="presParOf" srcId="{F87BF8D7-4FCB-4E13-879F-3604D91E5D9F}" destId="{0DC02F98-FF27-441A-8D72-2080DB74BC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7292A-5765-4D22-A394-5FE19F1FAABE}" type="doc">
      <dgm:prSet loTypeId="urn:microsoft.com/office/officeart/2005/8/layout/vList4" loCatId="pictur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39955EA0-A1EF-4927-BA6D-D0145B59363A}">
      <dgm:prSet custT="1"/>
      <dgm:spPr/>
      <dgm:t>
        <a:bodyPr/>
        <a:lstStyle/>
        <a:p>
          <a:r>
            <a:rPr lang="es-MX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Policía preventiva municipal y tránsito</a:t>
          </a:r>
        </a:p>
      </dgm:t>
    </dgm:pt>
    <dgm:pt modelId="{6D48B7EC-7B19-4DB9-A203-36523E6D1588}" type="sibTrans" cxnId="{8AD88FD2-1163-4BB0-BF69-F2D12257F859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AFEB09D-FD60-4C07-91DD-C539CDA6EBE7}" type="parTrans" cxnId="{8AD88FD2-1163-4BB0-BF69-F2D12257F859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9BCADBB-9D63-42EB-B4CE-AFC01DE21882}">
      <dgm:prSet custT="1"/>
      <dgm:spPr/>
      <dgm:t>
        <a:bodyPr/>
        <a:lstStyle/>
        <a:p>
          <a:r>
            <a:rPr lang="es-MX" sz="1800" smtClean="0">
              <a:solidFill>
                <a:schemeClr val="tx1">
                  <a:lumMod val="65000"/>
                  <a:lumOff val="35000"/>
                </a:schemeClr>
              </a:solidFill>
            </a:rPr>
            <a:t>Calles, parques y jardines y su equipamiento</a:t>
          </a:r>
          <a:endParaRPr lang="es-MX" sz="18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75B8572-288D-4583-B9B6-BB8B76839B8E}" type="sibTrans" cxnId="{3E5BD119-5202-44E4-815E-2D6DE9F26A16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A60ABF3-E00F-47E2-B0F6-3623C9E18B8B}" type="parTrans" cxnId="{3E5BD119-5202-44E4-815E-2D6DE9F26A16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F233B8E-6290-4602-B03F-C5458B5F044C}">
      <dgm:prSet phldrT="[Texto]" custT="1"/>
      <dgm:spPr/>
      <dgm:t>
        <a:bodyPr/>
        <a:lstStyle/>
        <a:p>
          <a:r>
            <a:rPr lang="es-MX" sz="1800" smtClean="0">
              <a:solidFill>
                <a:schemeClr val="tx1">
                  <a:lumMod val="65000"/>
                  <a:lumOff val="35000"/>
                </a:schemeClr>
              </a:solidFill>
            </a:rPr>
            <a:t>Rastro</a:t>
          </a:r>
          <a:endParaRPr lang="es-MX" sz="18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270292F-6C0D-40B6-A3A4-B61972F3AF08}" type="sibTrans" cxnId="{CCB74F84-7F6A-47D8-B3E4-1D819F0F4B9C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A3D1F85-4752-4677-ABBA-32C76F1F275C}" type="parTrans" cxnId="{CCB74F84-7F6A-47D8-B3E4-1D819F0F4B9C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C3A1B97-30DD-40A1-BA78-07C23C22A27E}">
      <dgm:prSet phldrT="[Texto]" custT="1"/>
      <dgm:spPr/>
      <dgm:t>
        <a:bodyPr/>
        <a:lstStyle/>
        <a:p>
          <a:r>
            <a:rPr lang="es-MX" sz="1800" smtClean="0">
              <a:solidFill>
                <a:schemeClr val="tx1">
                  <a:lumMod val="65000"/>
                  <a:lumOff val="35000"/>
                </a:schemeClr>
              </a:solidFill>
            </a:rPr>
            <a:t>Panteones</a:t>
          </a:r>
          <a:endParaRPr lang="es-MX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C11F907-C4B5-4A9A-B5D7-7802CAEE50F6}" type="sibTrans" cxnId="{4E9A8873-CAD9-4636-A070-97339B7590EF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700EE35-EAE4-4D1D-A0A9-AB2720A5945F}" type="parTrans" cxnId="{4E9A8873-CAD9-4636-A070-97339B7590EF}">
      <dgm:prSet/>
      <dgm:spPr/>
      <dgm:t>
        <a:bodyPr/>
        <a:lstStyle/>
        <a:p>
          <a:endParaRPr lang="es-MX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3B4A760-B711-496E-8457-C264CBFF4BE8}">
      <dgm:prSet custT="1"/>
      <dgm:spPr/>
      <dgm:t>
        <a:bodyPr/>
        <a:lstStyle/>
        <a:p>
          <a:r>
            <a:rPr lang="es-MX" sz="18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Planeación del desarrollo urbano </a:t>
          </a:r>
        </a:p>
      </dgm:t>
    </dgm:pt>
    <dgm:pt modelId="{F7BBCF83-5626-4D85-987A-0685921533C1}" type="parTrans" cxnId="{2CE55811-E491-46E7-92F4-37D60376CA1B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E1D5552-ADE3-49D7-8355-A13C180FAB51}" type="sibTrans" cxnId="{2CE55811-E491-46E7-92F4-37D60376CA1B}">
      <dgm:prSet/>
      <dgm:spPr/>
      <dgm:t>
        <a:bodyPr/>
        <a:lstStyle/>
        <a:p>
          <a:endParaRPr lang="es-MX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EFD393F-305A-4FFF-AC42-5A4DF8DE08BE}" type="pres">
      <dgm:prSet presAssocID="{EF17292A-5765-4D22-A394-5FE19F1FAA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A39F437-1609-48EE-BD04-E6CC01923315}" type="pres">
      <dgm:prSet presAssocID="{4C3A1B97-30DD-40A1-BA78-07C23C22A27E}" presName="comp" presStyleCnt="0"/>
      <dgm:spPr/>
    </dgm:pt>
    <dgm:pt modelId="{F7B818B8-A9C1-4C2B-9261-0055789CBF03}" type="pres">
      <dgm:prSet presAssocID="{4C3A1B97-30DD-40A1-BA78-07C23C22A27E}" presName="box" presStyleLbl="node1" presStyleIdx="0" presStyleCnt="5"/>
      <dgm:spPr/>
      <dgm:t>
        <a:bodyPr/>
        <a:lstStyle/>
        <a:p>
          <a:endParaRPr lang="es-MX"/>
        </a:p>
      </dgm:t>
    </dgm:pt>
    <dgm:pt modelId="{04CD843C-41A6-4A7D-BD56-B665C6AFD74A}" type="pres">
      <dgm:prSet presAssocID="{4C3A1B97-30DD-40A1-BA78-07C23C22A27E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53944F3-10B9-47A0-9448-60C7A9B5025C}" type="pres">
      <dgm:prSet presAssocID="{4C3A1B97-30DD-40A1-BA78-07C23C22A27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D6480F-C5F8-4744-9D53-9D7ACE99D325}" type="pres">
      <dgm:prSet presAssocID="{7C11F907-C4B5-4A9A-B5D7-7802CAEE50F6}" presName="spacer" presStyleCnt="0"/>
      <dgm:spPr/>
    </dgm:pt>
    <dgm:pt modelId="{64BD6FB3-9ADD-4BF9-B554-0C30091CECD0}" type="pres">
      <dgm:prSet presAssocID="{DF233B8E-6290-4602-B03F-C5458B5F044C}" presName="comp" presStyleCnt="0"/>
      <dgm:spPr/>
    </dgm:pt>
    <dgm:pt modelId="{3011D41C-18C6-4BE8-B0E7-CE9A75698FB9}" type="pres">
      <dgm:prSet presAssocID="{DF233B8E-6290-4602-B03F-C5458B5F044C}" presName="box" presStyleLbl="node1" presStyleIdx="1" presStyleCnt="5"/>
      <dgm:spPr/>
      <dgm:t>
        <a:bodyPr/>
        <a:lstStyle/>
        <a:p>
          <a:endParaRPr lang="es-MX"/>
        </a:p>
      </dgm:t>
    </dgm:pt>
    <dgm:pt modelId="{F21D66D5-5480-4833-BC7F-5BB124AD773F}" type="pres">
      <dgm:prSet presAssocID="{DF233B8E-6290-4602-B03F-C5458B5F044C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340806-F63A-4BFC-AD65-1D8557A4C525}" type="pres">
      <dgm:prSet presAssocID="{DF233B8E-6290-4602-B03F-C5458B5F044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9F6F45-BD33-405E-8D10-FB8F16C51E34}" type="pres">
      <dgm:prSet presAssocID="{9270292F-6C0D-40B6-A3A4-B61972F3AF08}" presName="spacer" presStyleCnt="0"/>
      <dgm:spPr/>
    </dgm:pt>
    <dgm:pt modelId="{7B1674DE-250C-4389-9738-5232F0212074}" type="pres">
      <dgm:prSet presAssocID="{39BCADBB-9D63-42EB-B4CE-AFC01DE21882}" presName="comp" presStyleCnt="0"/>
      <dgm:spPr/>
    </dgm:pt>
    <dgm:pt modelId="{6FDF9965-2AC1-4E18-872E-9B3D04E3FFDC}" type="pres">
      <dgm:prSet presAssocID="{39BCADBB-9D63-42EB-B4CE-AFC01DE21882}" presName="box" presStyleLbl="node1" presStyleIdx="2" presStyleCnt="5"/>
      <dgm:spPr/>
      <dgm:t>
        <a:bodyPr/>
        <a:lstStyle/>
        <a:p>
          <a:endParaRPr lang="es-MX"/>
        </a:p>
      </dgm:t>
    </dgm:pt>
    <dgm:pt modelId="{071FE317-3D8E-4C7F-AD50-52B82572EF3E}" type="pres">
      <dgm:prSet presAssocID="{39BCADBB-9D63-42EB-B4CE-AFC01DE21882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AEE749-128E-47BF-92AF-B532C07DF2DB}" type="pres">
      <dgm:prSet presAssocID="{39BCADBB-9D63-42EB-B4CE-AFC01DE2188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B308EE-BEC1-4EB2-B66F-9F7F875EE021}" type="pres">
      <dgm:prSet presAssocID="{D75B8572-288D-4583-B9B6-BB8B76839B8E}" presName="spacer" presStyleCnt="0"/>
      <dgm:spPr/>
    </dgm:pt>
    <dgm:pt modelId="{DD11C787-C783-4652-B9EE-97BD17CB0372}" type="pres">
      <dgm:prSet presAssocID="{39955EA0-A1EF-4927-BA6D-D0145B59363A}" presName="comp" presStyleCnt="0"/>
      <dgm:spPr/>
    </dgm:pt>
    <dgm:pt modelId="{4D1D0969-DA18-495F-8F26-B136E201BA0E}" type="pres">
      <dgm:prSet presAssocID="{39955EA0-A1EF-4927-BA6D-D0145B59363A}" presName="box" presStyleLbl="node1" presStyleIdx="3" presStyleCnt="5"/>
      <dgm:spPr/>
      <dgm:t>
        <a:bodyPr/>
        <a:lstStyle/>
        <a:p>
          <a:endParaRPr lang="es-MX"/>
        </a:p>
      </dgm:t>
    </dgm:pt>
    <dgm:pt modelId="{932263F5-0CAF-4CF6-8318-F4DFB69A2C1A}" type="pres">
      <dgm:prSet presAssocID="{39955EA0-A1EF-4927-BA6D-D0145B59363A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022F80B-26E1-4A77-BB12-78D38193C757}" type="pres">
      <dgm:prSet presAssocID="{39955EA0-A1EF-4927-BA6D-D0145B59363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966FEC-8C7A-47B6-B7E4-891EC590ABEA}" type="pres">
      <dgm:prSet presAssocID="{6D48B7EC-7B19-4DB9-A203-36523E6D1588}" presName="spacer" presStyleCnt="0"/>
      <dgm:spPr/>
    </dgm:pt>
    <dgm:pt modelId="{FD31E094-81C0-4AE0-A82B-1DAC7CE76F18}" type="pres">
      <dgm:prSet presAssocID="{A3B4A760-B711-496E-8457-C264CBFF4BE8}" presName="comp" presStyleCnt="0"/>
      <dgm:spPr/>
    </dgm:pt>
    <dgm:pt modelId="{821091B1-407A-475E-8DC4-D50BE0559FF3}" type="pres">
      <dgm:prSet presAssocID="{A3B4A760-B711-496E-8457-C264CBFF4BE8}" presName="box" presStyleLbl="node1" presStyleIdx="4" presStyleCnt="5"/>
      <dgm:spPr/>
      <dgm:t>
        <a:bodyPr/>
        <a:lstStyle/>
        <a:p>
          <a:endParaRPr lang="es-MX"/>
        </a:p>
      </dgm:t>
    </dgm:pt>
    <dgm:pt modelId="{D57A88EE-D692-4626-A0AD-1FDE380E9126}" type="pres">
      <dgm:prSet presAssocID="{A3B4A760-B711-496E-8457-C264CBFF4BE8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8836DA1-83EF-4590-8377-64963B9DA84C}" type="pres">
      <dgm:prSet presAssocID="{A3B4A760-B711-496E-8457-C264CBFF4BE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A34670-8F8C-42A5-882D-443506AF843A}" type="presOf" srcId="{A3B4A760-B711-496E-8457-C264CBFF4BE8}" destId="{E8836DA1-83EF-4590-8377-64963B9DA84C}" srcOrd="1" destOrd="0" presId="urn:microsoft.com/office/officeart/2005/8/layout/vList4"/>
    <dgm:cxn modelId="{618B07C2-1BD9-4B51-A074-A48D5FCFC2D8}" type="presOf" srcId="{A3B4A760-B711-496E-8457-C264CBFF4BE8}" destId="{821091B1-407A-475E-8DC4-D50BE0559FF3}" srcOrd="0" destOrd="0" presId="urn:microsoft.com/office/officeart/2005/8/layout/vList4"/>
    <dgm:cxn modelId="{EB20F205-F65A-443A-B8DA-381078F6468E}" type="presOf" srcId="{DF233B8E-6290-4602-B03F-C5458B5F044C}" destId="{4B340806-F63A-4BFC-AD65-1D8557A4C525}" srcOrd="1" destOrd="0" presId="urn:microsoft.com/office/officeart/2005/8/layout/vList4"/>
    <dgm:cxn modelId="{5C1924F1-8E3E-434A-88F9-441713ED7DB8}" type="presOf" srcId="{DF233B8E-6290-4602-B03F-C5458B5F044C}" destId="{3011D41C-18C6-4BE8-B0E7-CE9A75698FB9}" srcOrd="0" destOrd="0" presId="urn:microsoft.com/office/officeart/2005/8/layout/vList4"/>
    <dgm:cxn modelId="{4E9A8873-CAD9-4636-A070-97339B7590EF}" srcId="{EF17292A-5765-4D22-A394-5FE19F1FAABE}" destId="{4C3A1B97-30DD-40A1-BA78-07C23C22A27E}" srcOrd="0" destOrd="0" parTransId="{B700EE35-EAE4-4D1D-A0A9-AB2720A5945F}" sibTransId="{7C11F907-C4B5-4A9A-B5D7-7802CAEE50F6}"/>
    <dgm:cxn modelId="{2CE55811-E491-46E7-92F4-37D60376CA1B}" srcId="{EF17292A-5765-4D22-A394-5FE19F1FAABE}" destId="{A3B4A760-B711-496E-8457-C264CBFF4BE8}" srcOrd="4" destOrd="0" parTransId="{F7BBCF83-5626-4D85-987A-0685921533C1}" sibTransId="{AE1D5552-ADE3-49D7-8355-A13C180FAB51}"/>
    <dgm:cxn modelId="{CCB74F84-7F6A-47D8-B3E4-1D819F0F4B9C}" srcId="{EF17292A-5765-4D22-A394-5FE19F1FAABE}" destId="{DF233B8E-6290-4602-B03F-C5458B5F044C}" srcOrd="1" destOrd="0" parTransId="{8A3D1F85-4752-4677-ABBA-32C76F1F275C}" sibTransId="{9270292F-6C0D-40B6-A3A4-B61972F3AF08}"/>
    <dgm:cxn modelId="{11386D6C-EEEB-4C22-9483-34C23F5609E4}" type="presOf" srcId="{39BCADBB-9D63-42EB-B4CE-AFC01DE21882}" destId="{6BAEE749-128E-47BF-92AF-B532C07DF2DB}" srcOrd="1" destOrd="0" presId="urn:microsoft.com/office/officeart/2005/8/layout/vList4"/>
    <dgm:cxn modelId="{17A70ACE-57A0-4868-9BAB-322A762DA95C}" type="presOf" srcId="{39955EA0-A1EF-4927-BA6D-D0145B59363A}" destId="{2022F80B-26E1-4A77-BB12-78D38193C757}" srcOrd="1" destOrd="0" presId="urn:microsoft.com/office/officeart/2005/8/layout/vList4"/>
    <dgm:cxn modelId="{EF0FFF16-4B1F-43AF-AD6E-AC393FE0AB07}" type="presOf" srcId="{EF17292A-5765-4D22-A394-5FE19F1FAABE}" destId="{5EFD393F-305A-4FFF-AC42-5A4DF8DE08BE}" srcOrd="0" destOrd="0" presId="urn:microsoft.com/office/officeart/2005/8/layout/vList4"/>
    <dgm:cxn modelId="{5CAD6DCA-BB5F-4C6D-AC2C-592A8E99B06E}" type="presOf" srcId="{39955EA0-A1EF-4927-BA6D-D0145B59363A}" destId="{4D1D0969-DA18-495F-8F26-B136E201BA0E}" srcOrd="0" destOrd="0" presId="urn:microsoft.com/office/officeart/2005/8/layout/vList4"/>
    <dgm:cxn modelId="{8AD88FD2-1163-4BB0-BF69-F2D12257F859}" srcId="{EF17292A-5765-4D22-A394-5FE19F1FAABE}" destId="{39955EA0-A1EF-4927-BA6D-D0145B59363A}" srcOrd="3" destOrd="0" parTransId="{AAFEB09D-FD60-4C07-91DD-C539CDA6EBE7}" sibTransId="{6D48B7EC-7B19-4DB9-A203-36523E6D1588}"/>
    <dgm:cxn modelId="{28DA50C7-38BD-494D-A0E1-15C5A0BFAF03}" type="presOf" srcId="{4C3A1B97-30DD-40A1-BA78-07C23C22A27E}" destId="{253944F3-10B9-47A0-9448-60C7A9B5025C}" srcOrd="1" destOrd="0" presId="urn:microsoft.com/office/officeart/2005/8/layout/vList4"/>
    <dgm:cxn modelId="{4BC2EFCE-D057-4BC8-B05D-BEBB9A74A37E}" type="presOf" srcId="{4C3A1B97-30DD-40A1-BA78-07C23C22A27E}" destId="{F7B818B8-A9C1-4C2B-9261-0055789CBF03}" srcOrd="0" destOrd="0" presId="urn:microsoft.com/office/officeart/2005/8/layout/vList4"/>
    <dgm:cxn modelId="{3E5BD119-5202-44E4-815E-2D6DE9F26A16}" srcId="{EF17292A-5765-4D22-A394-5FE19F1FAABE}" destId="{39BCADBB-9D63-42EB-B4CE-AFC01DE21882}" srcOrd="2" destOrd="0" parTransId="{2A60ABF3-E00F-47E2-B0F6-3623C9E18B8B}" sibTransId="{D75B8572-288D-4583-B9B6-BB8B76839B8E}"/>
    <dgm:cxn modelId="{844C7DB8-DFD6-4D1D-9DAD-82CC284B4647}" type="presOf" srcId="{39BCADBB-9D63-42EB-B4CE-AFC01DE21882}" destId="{6FDF9965-2AC1-4E18-872E-9B3D04E3FFDC}" srcOrd="0" destOrd="0" presId="urn:microsoft.com/office/officeart/2005/8/layout/vList4"/>
    <dgm:cxn modelId="{B26B6764-8210-4518-BE8E-D85CE7FAD14C}" type="presParOf" srcId="{5EFD393F-305A-4FFF-AC42-5A4DF8DE08BE}" destId="{3A39F437-1609-48EE-BD04-E6CC01923315}" srcOrd="0" destOrd="0" presId="urn:microsoft.com/office/officeart/2005/8/layout/vList4"/>
    <dgm:cxn modelId="{C8EFB1C2-2C95-4642-A982-C3C7E3A5BD81}" type="presParOf" srcId="{3A39F437-1609-48EE-BD04-E6CC01923315}" destId="{F7B818B8-A9C1-4C2B-9261-0055789CBF03}" srcOrd="0" destOrd="0" presId="urn:microsoft.com/office/officeart/2005/8/layout/vList4"/>
    <dgm:cxn modelId="{5E465CA6-E68D-42FA-AD5E-46FCC0289D78}" type="presParOf" srcId="{3A39F437-1609-48EE-BD04-E6CC01923315}" destId="{04CD843C-41A6-4A7D-BD56-B665C6AFD74A}" srcOrd="1" destOrd="0" presId="urn:microsoft.com/office/officeart/2005/8/layout/vList4"/>
    <dgm:cxn modelId="{B6949B7C-2BDC-4EC2-992D-808BD69B4C45}" type="presParOf" srcId="{3A39F437-1609-48EE-BD04-E6CC01923315}" destId="{253944F3-10B9-47A0-9448-60C7A9B5025C}" srcOrd="2" destOrd="0" presId="urn:microsoft.com/office/officeart/2005/8/layout/vList4"/>
    <dgm:cxn modelId="{8FC0949F-64B5-40C7-A9C9-4FBA4E0CC281}" type="presParOf" srcId="{5EFD393F-305A-4FFF-AC42-5A4DF8DE08BE}" destId="{7AD6480F-C5F8-4744-9D53-9D7ACE99D325}" srcOrd="1" destOrd="0" presId="urn:microsoft.com/office/officeart/2005/8/layout/vList4"/>
    <dgm:cxn modelId="{2B0D19A7-422D-458A-AD9F-0AC42A3CCE7A}" type="presParOf" srcId="{5EFD393F-305A-4FFF-AC42-5A4DF8DE08BE}" destId="{64BD6FB3-9ADD-4BF9-B554-0C30091CECD0}" srcOrd="2" destOrd="0" presId="urn:microsoft.com/office/officeart/2005/8/layout/vList4"/>
    <dgm:cxn modelId="{ADA9769D-1BFE-453A-84F5-E74981743EC9}" type="presParOf" srcId="{64BD6FB3-9ADD-4BF9-B554-0C30091CECD0}" destId="{3011D41C-18C6-4BE8-B0E7-CE9A75698FB9}" srcOrd="0" destOrd="0" presId="urn:microsoft.com/office/officeart/2005/8/layout/vList4"/>
    <dgm:cxn modelId="{8405AF22-DC81-4ED0-9126-9BBB8121567F}" type="presParOf" srcId="{64BD6FB3-9ADD-4BF9-B554-0C30091CECD0}" destId="{F21D66D5-5480-4833-BC7F-5BB124AD773F}" srcOrd="1" destOrd="0" presId="urn:microsoft.com/office/officeart/2005/8/layout/vList4"/>
    <dgm:cxn modelId="{5A7BCF17-AF7D-46DC-A7CF-3352AA9EEEE5}" type="presParOf" srcId="{64BD6FB3-9ADD-4BF9-B554-0C30091CECD0}" destId="{4B340806-F63A-4BFC-AD65-1D8557A4C525}" srcOrd="2" destOrd="0" presId="urn:microsoft.com/office/officeart/2005/8/layout/vList4"/>
    <dgm:cxn modelId="{0986B586-9CCE-4BBD-954C-9302EA940993}" type="presParOf" srcId="{5EFD393F-305A-4FFF-AC42-5A4DF8DE08BE}" destId="{2E9F6F45-BD33-405E-8D10-FB8F16C51E34}" srcOrd="3" destOrd="0" presId="urn:microsoft.com/office/officeart/2005/8/layout/vList4"/>
    <dgm:cxn modelId="{7FA46BAF-0175-4FA1-A9AE-238443C50E72}" type="presParOf" srcId="{5EFD393F-305A-4FFF-AC42-5A4DF8DE08BE}" destId="{7B1674DE-250C-4389-9738-5232F0212074}" srcOrd="4" destOrd="0" presId="urn:microsoft.com/office/officeart/2005/8/layout/vList4"/>
    <dgm:cxn modelId="{A1AAC294-E02A-4174-87AB-A12C71F27D9E}" type="presParOf" srcId="{7B1674DE-250C-4389-9738-5232F0212074}" destId="{6FDF9965-2AC1-4E18-872E-9B3D04E3FFDC}" srcOrd="0" destOrd="0" presId="urn:microsoft.com/office/officeart/2005/8/layout/vList4"/>
    <dgm:cxn modelId="{D9EDE630-9A47-4657-827A-587519D35759}" type="presParOf" srcId="{7B1674DE-250C-4389-9738-5232F0212074}" destId="{071FE317-3D8E-4C7F-AD50-52B82572EF3E}" srcOrd="1" destOrd="0" presId="urn:microsoft.com/office/officeart/2005/8/layout/vList4"/>
    <dgm:cxn modelId="{F7275070-8502-49DB-994D-5BA401CCDDD4}" type="presParOf" srcId="{7B1674DE-250C-4389-9738-5232F0212074}" destId="{6BAEE749-128E-47BF-92AF-B532C07DF2DB}" srcOrd="2" destOrd="0" presId="urn:microsoft.com/office/officeart/2005/8/layout/vList4"/>
    <dgm:cxn modelId="{9AEBC48C-E537-4AD3-A956-CB4F09FD024E}" type="presParOf" srcId="{5EFD393F-305A-4FFF-AC42-5A4DF8DE08BE}" destId="{47B308EE-BEC1-4EB2-B66F-9F7F875EE021}" srcOrd="5" destOrd="0" presId="urn:microsoft.com/office/officeart/2005/8/layout/vList4"/>
    <dgm:cxn modelId="{89102C9A-CC36-45F2-B84F-23419DDADEDF}" type="presParOf" srcId="{5EFD393F-305A-4FFF-AC42-5A4DF8DE08BE}" destId="{DD11C787-C783-4652-B9EE-97BD17CB0372}" srcOrd="6" destOrd="0" presId="urn:microsoft.com/office/officeart/2005/8/layout/vList4"/>
    <dgm:cxn modelId="{7BC3CC67-9673-4081-BD98-A1C111C9BF04}" type="presParOf" srcId="{DD11C787-C783-4652-B9EE-97BD17CB0372}" destId="{4D1D0969-DA18-495F-8F26-B136E201BA0E}" srcOrd="0" destOrd="0" presId="urn:microsoft.com/office/officeart/2005/8/layout/vList4"/>
    <dgm:cxn modelId="{909A1F6C-3AF3-4755-A23A-1754E978EC0E}" type="presParOf" srcId="{DD11C787-C783-4652-B9EE-97BD17CB0372}" destId="{932263F5-0CAF-4CF6-8318-F4DFB69A2C1A}" srcOrd="1" destOrd="0" presId="urn:microsoft.com/office/officeart/2005/8/layout/vList4"/>
    <dgm:cxn modelId="{FCF764E0-298C-4B8F-8ED0-31A2C9DCF471}" type="presParOf" srcId="{DD11C787-C783-4652-B9EE-97BD17CB0372}" destId="{2022F80B-26E1-4A77-BB12-78D38193C757}" srcOrd="2" destOrd="0" presId="urn:microsoft.com/office/officeart/2005/8/layout/vList4"/>
    <dgm:cxn modelId="{B35E7CF0-F43F-47AD-9334-1BEAEF908BFB}" type="presParOf" srcId="{5EFD393F-305A-4FFF-AC42-5A4DF8DE08BE}" destId="{BF966FEC-8C7A-47B6-B7E4-891EC590ABEA}" srcOrd="7" destOrd="0" presId="urn:microsoft.com/office/officeart/2005/8/layout/vList4"/>
    <dgm:cxn modelId="{8BAAF1EF-D9BD-4A9D-A45B-65C6E6A97CAE}" type="presParOf" srcId="{5EFD393F-305A-4FFF-AC42-5A4DF8DE08BE}" destId="{FD31E094-81C0-4AE0-A82B-1DAC7CE76F18}" srcOrd="8" destOrd="0" presId="urn:microsoft.com/office/officeart/2005/8/layout/vList4"/>
    <dgm:cxn modelId="{2A10A969-CE69-421B-87C9-E9A716C8AE1E}" type="presParOf" srcId="{FD31E094-81C0-4AE0-A82B-1DAC7CE76F18}" destId="{821091B1-407A-475E-8DC4-D50BE0559FF3}" srcOrd="0" destOrd="0" presId="urn:microsoft.com/office/officeart/2005/8/layout/vList4"/>
    <dgm:cxn modelId="{7D11E3D9-53D9-4DCE-AA32-BAEEE657916F}" type="presParOf" srcId="{FD31E094-81C0-4AE0-A82B-1DAC7CE76F18}" destId="{D57A88EE-D692-4626-A0AD-1FDE380E9126}" srcOrd="1" destOrd="0" presId="urn:microsoft.com/office/officeart/2005/8/layout/vList4"/>
    <dgm:cxn modelId="{0838DB91-B331-45E0-A6A8-D7D3B7ADEBC5}" type="presParOf" srcId="{FD31E094-81C0-4AE0-A82B-1DAC7CE76F18}" destId="{E8836DA1-83EF-4590-8377-64963B9DA8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56C80-2414-4866-958A-B545B25F52F2}">
      <dsp:nvSpPr>
        <dsp:cNvPr id="0" name=""/>
        <dsp:cNvSpPr/>
      </dsp:nvSpPr>
      <dsp:spPr>
        <a:xfrm>
          <a:off x="0" y="0"/>
          <a:ext cx="8064896" cy="1037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Agua potable, drenaje, alcantarillado, tratamiento y disposición de aguas residuales;</a:t>
          </a:r>
          <a:endParaRPr lang="es-MX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16743" y="0"/>
        <a:ext cx="6348152" cy="1037646"/>
      </dsp:txXfrm>
    </dsp:sp>
    <dsp:sp modelId="{82C59B1F-A4EC-4706-8377-69363E7B17AB}">
      <dsp:nvSpPr>
        <dsp:cNvPr id="0" name=""/>
        <dsp:cNvSpPr/>
      </dsp:nvSpPr>
      <dsp:spPr>
        <a:xfrm>
          <a:off x="103764" y="103764"/>
          <a:ext cx="1612979" cy="8301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0873CA-51B6-4A14-8AC1-15EEB55A29BE}">
      <dsp:nvSpPr>
        <dsp:cNvPr id="0" name=""/>
        <dsp:cNvSpPr/>
      </dsp:nvSpPr>
      <dsp:spPr>
        <a:xfrm>
          <a:off x="0" y="1141411"/>
          <a:ext cx="8064896" cy="1037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Alumbrado público</a:t>
          </a:r>
          <a:endParaRPr lang="es-MX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16743" y="1141411"/>
        <a:ext cx="6348152" cy="1037646"/>
      </dsp:txXfrm>
    </dsp:sp>
    <dsp:sp modelId="{F9F72D89-3C85-4EB2-98F3-1E8445949794}">
      <dsp:nvSpPr>
        <dsp:cNvPr id="0" name=""/>
        <dsp:cNvSpPr/>
      </dsp:nvSpPr>
      <dsp:spPr>
        <a:xfrm>
          <a:off x="103764" y="1245175"/>
          <a:ext cx="1612979" cy="8301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DAA6C0-743D-4EDE-B894-8F708B6F1C63}">
      <dsp:nvSpPr>
        <dsp:cNvPr id="0" name=""/>
        <dsp:cNvSpPr/>
      </dsp:nvSpPr>
      <dsp:spPr>
        <a:xfrm>
          <a:off x="0" y="2282822"/>
          <a:ext cx="8064896" cy="1037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Limpia, recolección, traslado, tratamiento y disposición final de residuos; </a:t>
          </a:r>
          <a:endParaRPr lang="es-MX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16743" y="2282822"/>
        <a:ext cx="6348152" cy="1037646"/>
      </dsp:txXfrm>
    </dsp:sp>
    <dsp:sp modelId="{038A57E2-7732-41B0-A398-3E21EF8D6CA2}">
      <dsp:nvSpPr>
        <dsp:cNvPr id="0" name=""/>
        <dsp:cNvSpPr/>
      </dsp:nvSpPr>
      <dsp:spPr>
        <a:xfrm>
          <a:off x="103764" y="2386587"/>
          <a:ext cx="1612979" cy="8301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D3FFEE-2F4E-4200-8D44-AA55737EC686}">
      <dsp:nvSpPr>
        <dsp:cNvPr id="0" name=""/>
        <dsp:cNvSpPr/>
      </dsp:nvSpPr>
      <dsp:spPr>
        <a:xfrm>
          <a:off x="0" y="3424233"/>
          <a:ext cx="8064896" cy="1037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Mercados y Centrales de abasto</a:t>
          </a:r>
          <a:endParaRPr lang="es-MX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16743" y="3424233"/>
        <a:ext cx="6348152" cy="1037646"/>
      </dsp:txXfrm>
    </dsp:sp>
    <dsp:sp modelId="{8B132A00-1960-457B-B1ED-5B4A315CC3FA}">
      <dsp:nvSpPr>
        <dsp:cNvPr id="0" name=""/>
        <dsp:cNvSpPr/>
      </dsp:nvSpPr>
      <dsp:spPr>
        <a:xfrm>
          <a:off x="103764" y="3527998"/>
          <a:ext cx="1612979" cy="8301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818B8-A9C1-4C2B-9261-0055789CBF03}">
      <dsp:nvSpPr>
        <dsp:cNvPr id="0" name=""/>
        <dsp:cNvSpPr/>
      </dsp:nvSpPr>
      <dsp:spPr>
        <a:xfrm>
          <a:off x="0" y="0"/>
          <a:ext cx="8280920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Panteones</a:t>
          </a:r>
          <a:endParaRPr lang="es-MX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48131" y="0"/>
        <a:ext cx="6532788" cy="919473"/>
      </dsp:txXfrm>
    </dsp:sp>
    <dsp:sp modelId="{04CD843C-41A6-4A7D-BD56-B665C6AFD74A}">
      <dsp:nvSpPr>
        <dsp:cNvPr id="0" name=""/>
        <dsp:cNvSpPr/>
      </dsp:nvSpPr>
      <dsp:spPr>
        <a:xfrm>
          <a:off x="91947" y="91947"/>
          <a:ext cx="1656184" cy="735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1D41C-18C6-4BE8-B0E7-CE9A75698FB9}">
      <dsp:nvSpPr>
        <dsp:cNvPr id="0" name=""/>
        <dsp:cNvSpPr/>
      </dsp:nvSpPr>
      <dsp:spPr>
        <a:xfrm>
          <a:off x="0" y="1011420"/>
          <a:ext cx="8280920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Rastro</a:t>
          </a:r>
          <a:endParaRPr lang="es-MX" sz="1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48131" y="1011420"/>
        <a:ext cx="6532788" cy="919473"/>
      </dsp:txXfrm>
    </dsp:sp>
    <dsp:sp modelId="{F21D66D5-5480-4833-BC7F-5BB124AD773F}">
      <dsp:nvSpPr>
        <dsp:cNvPr id="0" name=""/>
        <dsp:cNvSpPr/>
      </dsp:nvSpPr>
      <dsp:spPr>
        <a:xfrm>
          <a:off x="91947" y="1103367"/>
          <a:ext cx="1656184" cy="735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DF9965-2AC1-4E18-872E-9B3D04E3FFDC}">
      <dsp:nvSpPr>
        <dsp:cNvPr id="0" name=""/>
        <dsp:cNvSpPr/>
      </dsp:nvSpPr>
      <dsp:spPr>
        <a:xfrm>
          <a:off x="0" y="2022841"/>
          <a:ext cx="8280920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>
                  <a:lumMod val="65000"/>
                  <a:lumOff val="35000"/>
                </a:schemeClr>
              </a:solidFill>
            </a:rPr>
            <a:t>Calles, parques y jardines y su equipamiento</a:t>
          </a:r>
          <a:endParaRPr lang="es-MX" sz="1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48131" y="2022841"/>
        <a:ext cx="6532788" cy="919473"/>
      </dsp:txXfrm>
    </dsp:sp>
    <dsp:sp modelId="{071FE317-3D8E-4C7F-AD50-52B82572EF3E}">
      <dsp:nvSpPr>
        <dsp:cNvPr id="0" name=""/>
        <dsp:cNvSpPr/>
      </dsp:nvSpPr>
      <dsp:spPr>
        <a:xfrm>
          <a:off x="91947" y="2114788"/>
          <a:ext cx="1656184" cy="735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1D0969-DA18-495F-8F26-B136E201BA0E}">
      <dsp:nvSpPr>
        <dsp:cNvPr id="0" name=""/>
        <dsp:cNvSpPr/>
      </dsp:nvSpPr>
      <dsp:spPr>
        <a:xfrm>
          <a:off x="0" y="3034261"/>
          <a:ext cx="8280920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Policía preventiva municipal y tránsito</a:t>
          </a:r>
        </a:p>
      </dsp:txBody>
      <dsp:txXfrm>
        <a:off x="1748131" y="3034261"/>
        <a:ext cx="6532788" cy="919473"/>
      </dsp:txXfrm>
    </dsp:sp>
    <dsp:sp modelId="{932263F5-0CAF-4CF6-8318-F4DFB69A2C1A}">
      <dsp:nvSpPr>
        <dsp:cNvPr id="0" name=""/>
        <dsp:cNvSpPr/>
      </dsp:nvSpPr>
      <dsp:spPr>
        <a:xfrm>
          <a:off x="91947" y="3126209"/>
          <a:ext cx="1656184" cy="735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1091B1-407A-475E-8DC4-D50BE0559FF3}">
      <dsp:nvSpPr>
        <dsp:cNvPr id="0" name=""/>
        <dsp:cNvSpPr/>
      </dsp:nvSpPr>
      <dsp:spPr>
        <a:xfrm>
          <a:off x="0" y="4045682"/>
          <a:ext cx="8280920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Planeación del desarrollo urbano </a:t>
          </a:r>
        </a:p>
      </dsp:txBody>
      <dsp:txXfrm>
        <a:off x="1748131" y="4045682"/>
        <a:ext cx="6532788" cy="919473"/>
      </dsp:txXfrm>
    </dsp:sp>
    <dsp:sp modelId="{D57A88EE-D692-4626-A0AD-1FDE380E9126}">
      <dsp:nvSpPr>
        <dsp:cNvPr id="0" name=""/>
        <dsp:cNvSpPr/>
      </dsp:nvSpPr>
      <dsp:spPr>
        <a:xfrm>
          <a:off x="91947" y="4137629"/>
          <a:ext cx="1656184" cy="7355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0.19841</cdr:x>
      <cdr:y>0.37808</cdr:y>
    </cdr:from>
    <cdr:to>
      <cdr:x>0.79379</cdr:x>
      <cdr:y>0.62908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50303" y="1122853"/>
          <a:ext cx="1651385" cy="745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400" dirty="0" smtClean="0">
              <a:solidFill>
                <a:schemeClr val="bg1"/>
              </a:solidFill>
            </a:rPr>
            <a:t>40% </a:t>
          </a:r>
        </a:p>
        <a:p xmlns:a="http://schemas.openxmlformats.org/drawingml/2006/main">
          <a:pPr algn="ctr"/>
          <a:r>
            <a:rPr lang="es-MX" sz="1400" dirty="0" smtClean="0">
              <a:solidFill>
                <a:schemeClr val="bg1"/>
              </a:solidFill>
            </a:rPr>
            <a:t>Participaciones</a:t>
          </a:r>
          <a:endParaRPr lang="es-MX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0.1625</cdr:x>
      <cdr:y>0.06061</cdr:y>
    </cdr:from>
    <cdr:to>
      <cdr:x>0.86412</cdr:x>
      <cdr:y>0.19647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450709" y="180019"/>
          <a:ext cx="1946029" cy="403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1) Ingresos municipales</a:t>
          </a:r>
          <a:endParaRPr lang="es-MX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5542" y="0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BD09A6C2-4CDD-4F37-BBD0-B33CF34E8625}" type="datetimeFigureOut">
              <a:rPr lang="es-MX" smtClean="0"/>
              <a:t>26/11/2015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88" y="4384120"/>
            <a:ext cx="5600700" cy="4153376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66637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5542" y="8766637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C5499906-6721-48B6-A3E1-F9218CCA18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73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99906-6721-48B6-A3E1-F9218CCA180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42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99906-6721-48B6-A3E1-F9218CCA180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17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15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8" name="17 CuadroTexto"/>
          <p:cNvSpPr txBox="1"/>
          <p:nvPr userDrawn="1"/>
        </p:nvSpPr>
        <p:spPr>
          <a:xfrm>
            <a:off x="3682736" y="6028444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Prioridad a los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11160505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15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8" name="17 CuadroTexto"/>
          <p:cNvSpPr txBox="1"/>
          <p:nvPr userDrawn="1"/>
        </p:nvSpPr>
        <p:spPr>
          <a:xfrm>
            <a:off x="3682736" y="6028444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Saneamiento</a:t>
            </a:r>
            <a:r>
              <a:rPr lang="es-MX" sz="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 financiero</a:t>
            </a:r>
            <a:endParaRPr lang="es-MX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3257696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15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8" name="17 CuadroTexto"/>
          <p:cNvSpPr txBox="1"/>
          <p:nvPr userDrawn="1"/>
        </p:nvSpPr>
        <p:spPr>
          <a:xfrm>
            <a:off x="3682736" y="6028444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8462690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597650"/>
            <a:ext cx="9144000" cy="287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57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0DAF-7E6B-4C1E-8AF5-B9E555B65FA6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CA7E-DD00-40CF-931E-3ED6F986D4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99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6F61-5541-483B-A06C-1B3901D10D03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9E63-AF35-4370-BC7B-38492023777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1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FE8C-F01A-416D-8AF9-5B8B1F5DC157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4369-4D5F-4836-9BEA-F3E6BE1C9CD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84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B216-63C7-4BF9-A413-C11BA715463B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F256-8029-4BCC-802B-37CAC44FD2F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11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B946-474F-463B-8398-AA3FED76FE25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2110-9E96-4AAC-AE22-E67C79ED264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5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BCBA-349D-4D30-BAB7-CE16CC99B9B8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C47C4-FB10-40BE-9935-4D73CAE1C00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35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7901-7442-461E-B25F-E3213FB9ACF0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E6F-7F67-4DCF-A530-AB65F4E2705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2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15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8" name="17 CuadroTexto"/>
          <p:cNvSpPr txBox="1"/>
          <p:nvPr userDrawn="1"/>
        </p:nvSpPr>
        <p:spPr>
          <a:xfrm>
            <a:off x="3682736" y="6028444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Reordenamiento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2047759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82465-68BD-4370-B4DB-D307F0093BAF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9008-3EE6-41A1-9C40-8A3236458EC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877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0DCC-84BE-4237-A157-5836EE56FEDA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3E88-FA9F-4109-85E1-01F1C1D80E4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709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E8033-969E-48F5-8B24-A34248A9E443}" type="datetimeFigureOut">
              <a:rPr lang="es-MX"/>
              <a:pPr>
                <a:defRPr/>
              </a:pPr>
              <a:t>26/11/2015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DE79-52A5-4B16-A5BB-0662E2C7A7F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87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6175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20 Conector recto"/>
          <p:cNvCxnSpPr/>
          <p:nvPr userDrawn="1"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4" name="23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26" name="25 CuadroTexto"/>
          <p:cNvSpPr txBox="1"/>
          <p:nvPr userDrawn="1"/>
        </p:nvSpPr>
        <p:spPr>
          <a:xfrm>
            <a:off x="3682736" y="5986138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Los retos y desafíos del inicio del Gobierno Municipal </a:t>
            </a:r>
          </a:p>
        </p:txBody>
      </p:sp>
    </p:spTree>
    <p:extLst>
      <p:ext uri="{BB962C8B-B14F-4D97-AF65-F5344CB8AC3E}">
        <p14:creationId xmlns:p14="http://schemas.microsoft.com/office/powerpoint/2010/main" val="34890095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0046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15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8" name="17 CuadroTexto"/>
          <p:cNvSpPr txBox="1"/>
          <p:nvPr userDrawn="1"/>
        </p:nvSpPr>
        <p:spPr>
          <a:xfrm>
            <a:off x="3682736" y="6028444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Reordenamiento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6886155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7451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20 Conector recto"/>
          <p:cNvCxnSpPr/>
          <p:nvPr userDrawn="1"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4" name="23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26" name="25 CuadroTexto"/>
          <p:cNvSpPr txBox="1"/>
          <p:nvPr userDrawn="1"/>
        </p:nvSpPr>
        <p:spPr>
          <a:xfrm>
            <a:off x="3682736" y="5986138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Prioridad en los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10385529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88048" y="1340768"/>
            <a:ext cx="8229600" cy="4525963"/>
          </a:xfrm>
        </p:spPr>
        <p:txBody>
          <a:bodyPr/>
          <a:lstStyle>
            <a:lvl1pPr algn="just">
              <a:lnSpc>
                <a:spcPct val="15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" y="277389"/>
            <a:ext cx="132358" cy="4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1" y="313402"/>
            <a:ext cx="5766469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15"/>
            <a:ext cx="1872208" cy="5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8820472" y="598613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971" y1="18059" x2="74755" y2="22102"/>
                        <a14:foregroundMark x1="71324" y1="18868" x2="76225" y2="2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63" y="6310174"/>
            <a:ext cx="387972" cy="3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número de diapositiva"/>
          <p:cNvSpPr>
            <a:spLocks noGrp="1"/>
          </p:cNvSpPr>
          <p:nvPr userDrawn="1">
            <p:ph type="sldNum" sz="quarter" idx="12"/>
          </p:nvPr>
        </p:nvSpPr>
        <p:spPr>
          <a:xfrm>
            <a:off x="8422648" y="6309320"/>
            <a:ext cx="372655" cy="372992"/>
          </a:xfrm>
        </p:spPr>
        <p:txBody>
          <a:bodyPr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6" name="15 CuadroTexto"/>
          <p:cNvSpPr txBox="1"/>
          <p:nvPr userDrawn="1"/>
        </p:nvSpPr>
        <p:spPr>
          <a:xfrm>
            <a:off x="611560" y="25649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03" y="336827"/>
            <a:ext cx="5772197" cy="338086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dobe Caslon Pro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8" name="17 CuadroTexto"/>
          <p:cNvSpPr txBox="1"/>
          <p:nvPr userDrawn="1"/>
        </p:nvSpPr>
        <p:spPr>
          <a:xfrm>
            <a:off x="3682736" y="6028444"/>
            <a:ext cx="5112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Número de personal y salarios</a:t>
            </a:r>
          </a:p>
        </p:txBody>
      </p:sp>
    </p:spTree>
    <p:extLst>
      <p:ext uri="{BB962C8B-B14F-4D97-AF65-F5344CB8AC3E}">
        <p14:creationId xmlns:p14="http://schemas.microsoft.com/office/powerpoint/2010/main" val="19332179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5CCC-0DE1-417F-AA40-E0AC807299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7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50" r:id="rId4"/>
    <p:sldLayoutId id="2147483651" r:id="rId5"/>
    <p:sldLayoutId id="2147483663" r:id="rId6"/>
    <p:sldLayoutId id="2147483655" r:id="rId7"/>
    <p:sldLayoutId id="2147483661" r:id="rId8"/>
    <p:sldLayoutId id="2147483664" r:id="rId9"/>
    <p:sldLayoutId id="2147483665" r:id="rId10"/>
    <p:sldLayoutId id="2147483666" r:id="rId11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obernacion.gob.mx/work/models/SEGOB/css/logoSEGOB_hoz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44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0" y="919907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 userDrawn="1"/>
        </p:nvSpPr>
        <p:spPr>
          <a:xfrm>
            <a:off x="0" y="6570662"/>
            <a:ext cx="9144000" cy="287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32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jpeg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hER9UTyTjK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336420" y="2996952"/>
            <a:ext cx="8306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alt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-84" charset="0"/>
              </a:rPr>
              <a:t>El Instituto Nacional para el Federalismo y Desarrollo Municipal, es un órgano desconcentrado de la </a:t>
            </a:r>
            <a:r>
              <a:rPr lang="es-MX" alt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-84" charset="0"/>
              </a:rPr>
              <a:t>Secretaría de Gobernación </a:t>
            </a:r>
            <a:r>
              <a:rPr lang="es-MX" alt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-84" charset="0"/>
              </a:rPr>
              <a:t>que tiene por objeto formular, conducir y evaluar las políticas y acciones de la Administración Pública Federal en materia de </a:t>
            </a:r>
            <a:r>
              <a:rPr lang="es-MX" alt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-84" charset="0"/>
              </a:rPr>
              <a:t>federalismo, descentralización y desarrollo municipal.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45" y="1196752"/>
            <a:ext cx="354577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019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Responsabilidades de los gobiernos municipales</a:t>
            </a:r>
          </a:p>
        </p:txBody>
      </p:sp>
      <p:graphicFrame>
        <p:nvGraphicFramePr>
          <p:cNvPr id="37" name="36 Diagrama"/>
          <p:cNvGraphicFramePr/>
          <p:nvPr>
            <p:extLst>
              <p:ext uri="{D42A27DB-BD31-4B8C-83A1-F6EECF244321}">
                <p14:modId xmlns:p14="http://schemas.microsoft.com/office/powerpoint/2010/main" val="3979850001"/>
              </p:ext>
            </p:extLst>
          </p:nvPr>
        </p:nvGraphicFramePr>
        <p:xfrm>
          <a:off x="467544" y="98072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6338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11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de Gobierno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7116" y="1095053"/>
            <a:ext cx="4064763" cy="2197853"/>
            <a:chOff x="386264" y="626404"/>
            <a:chExt cx="5948642" cy="2658580"/>
          </a:xfrm>
        </p:grpSpPr>
        <p:grpSp>
          <p:nvGrpSpPr>
            <p:cNvPr id="7" name="6 Grupo"/>
            <p:cNvGrpSpPr/>
            <p:nvPr/>
          </p:nvGrpSpPr>
          <p:grpSpPr>
            <a:xfrm>
              <a:off x="386264" y="836712"/>
              <a:ext cx="2448272" cy="2448272"/>
              <a:chOff x="683568" y="1171362"/>
              <a:chExt cx="2448272" cy="2448272"/>
            </a:xfrm>
          </p:grpSpPr>
          <p:pic>
            <p:nvPicPr>
              <p:cNvPr id="9222" name="Picture 6" descr="http://cdn.flaticon.com/png/256/22045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1171362"/>
                <a:ext cx="2448272" cy="24482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4 CuadroTexto"/>
              <p:cNvSpPr txBox="1"/>
              <p:nvPr/>
            </p:nvSpPr>
            <p:spPr>
              <a:xfrm>
                <a:off x="1516507" y="2020686"/>
                <a:ext cx="1393616" cy="500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Experiencia de campaña</a:t>
                </a:r>
                <a:endParaRPr lang="es-MX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8" name="7 Grupo"/>
            <p:cNvGrpSpPr/>
            <p:nvPr/>
          </p:nvGrpSpPr>
          <p:grpSpPr>
            <a:xfrm>
              <a:off x="3828702" y="626404"/>
              <a:ext cx="2506204" cy="2506204"/>
              <a:chOff x="3312214" y="961054"/>
              <a:chExt cx="2506204" cy="2506204"/>
            </a:xfrm>
          </p:grpSpPr>
          <p:pic>
            <p:nvPicPr>
              <p:cNvPr id="9224" name="Picture 8" descr="http://freeiconbox.com/icon/256/32410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214" y="961054"/>
                <a:ext cx="2506204" cy="2506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3940516" y="1844823"/>
                <a:ext cx="1249599" cy="885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Periodo previo a la toma de protesta</a:t>
                </a:r>
                <a:endParaRPr lang="es-MX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9" name="8 Más"/>
            <p:cNvSpPr/>
            <p:nvPr/>
          </p:nvSpPr>
          <p:spPr>
            <a:xfrm>
              <a:off x="2870850" y="1496593"/>
              <a:ext cx="1203583" cy="1128508"/>
            </a:xfrm>
            <a:prstGeom prst="mathPlus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100"/>
            </a:p>
          </p:txBody>
        </p:sp>
      </p:grpSp>
      <p:sp>
        <p:nvSpPr>
          <p:cNvPr id="13" name="12 Flecha a la derecha con muesca"/>
          <p:cNvSpPr/>
          <p:nvPr/>
        </p:nvSpPr>
        <p:spPr>
          <a:xfrm rot="5400000">
            <a:off x="1848969" y="3021300"/>
            <a:ext cx="559740" cy="429513"/>
          </a:xfrm>
          <a:prstGeom prst="notchedRightArrow">
            <a:avLst>
              <a:gd name="adj1" fmla="val 50000"/>
              <a:gd name="adj2" fmla="val 35845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AutoShape 14" descr="data:image/jpeg;base64,/9j/4AAQSkZJRgABAQAAAQABAAD/2wCEAAkGBw4PDw0PDQ8PDw8PDw0OEA8UDw8PDxAQFBUWFhQRFBQYHSggGBolHRQUIT0hJSkrLi4uFx8zODMsNygtLisBCgoKDg0OFxAQGi0lHyQsLC8sMi0sLDAsLC0sLCwsLC8sLy8tLCwsLCwsLCwsLC4uLCwwLCwsLCwsLCwsLCwsLP/AABEIALcBEwMBIgACEQEDEQH/xAAbAAEBAAIDAQAAAAAAAAAAAAAAAQMEAgUGB//EAEIQAAEDAgMECAIGCAUFAAAAAAEAAhEDIQQSMQVBUWEGEyIycYGRobHwFCNCUsHRB1NicoKisuEVM0OS8jREg8Lx/8QAGgEBAQADAQEAAAAAAAAAAAAAAAECAwQFBv/EADERAAICAQMBBQcCBwAAAAAAAAABAgMRBCExEgUyQVFxFCJCUmGR0QbwEyMzQ6Gxwf/aAAwDAQACEQMRAD8AyoisL3zySoiIAqiIQIiKgKoEQBVEQBFUQBERQFCIiFCIimChERMAIiIAiIgCIiAIiIAiIgCIiAIiIDCFVAqqQKoiECIiAIiKgqKJKA5IuMpKA5KrjKSgOSKKoCoiIAqoqoUIiIAiIgCIiAiKomC5IiqKYBEREAREQBFVEBiREVMSoiIAiIqAtLG7VoUbPdLh9hvacPHcPNaHSDappg0qLstSAXO+6D9kHc7f4LzuFwdauS2jTfUIucoJjmTu81w36vpfTA66tPlZkegPSqkP9F58XNb8FyZ0tw/2sM/yq3910j+jeN/Vgci9n5rWfsPGD/Snwez81ye02P4jf/Bh5HsKHSPZz+99Jo8zkqj0AHxXa4VmFr/9PjaDj9yoHUne2Zo8yF81fs7Et1o1PIZvgtaoHN77SDukEELOOqsXiYvTwfgfV8TszEU25303Fn6xpFSn/vYSFqBy8RsfpTjcI4Ow9d40kFxIPI/kvZbO6c4DFQzaWG6mqf8AuKOVhni5vdJ8QF0Q1vzI0y0z+FmcFWV2zuj7qjOtwFZmMpa9k5arfFh+TwXUva5pLXAtcLFpBBB5g6LshZGfdZzyg48llWVwlJWZiZAVVwBVlQHJFFVAEREKEREAREQBERAEREBEREBFVFUBiRFVSBERAFr4/FCjSfUN8gkDi7Ro9SFsLz3TKvFOjT++57z/AAgAf1H0Wq+fRW2jZVHqkkdRsrBVMZiKTJJNarD37x9p7vQH2XvtsdIcDsxrcLRaxuTURmcTvcbH1NzyXm/0amMU6QPq6GIqjjm7An0JXjdv1HPxWIc6STVffwJH4LxMZZ6fCPeO/SOTJa+pA3CmBA8yuDP0jfe60+NNhH9S+f4ei9wytHeIv4fPsstbA1JyxBaBa+h0PgmEXLPolLpzhXuPXU6eWBrh4dfm2V2GA6U4CsTR+j0i11oLW5XeTpk+K+WlkOANzlaD4wLfPNcqrRo0WveIn5gqYRT6Rtbots3FT9Hd9ErkwGkwwnhBMafdPkvDbS2NiKDnNe0u6uSXNEgMmJPC+/Rdhg6tegKZp4hlem4XoubUcBIiIg39F2GJxVUsacvVxmpGSQ9oGU5RN9TEXWOcGcYdTwdFsza+Jwj8+GqOpPB3OLZDv2d+nuvrGzOlLcWxtLaeEFSoKbHHEMY5oa0icxIEjfprGmsfM8W3qhRc0tzVjIblkQCRIPG0+fFTAbYrUJDHyXFswSOIB0vqVkrGuDF1p8n1ev0Yp1WipgK9Oq0iQ0un0foTyIC8/jMHVouyVqbqbuDhE8wdCPBaezdqupt67D1QyoNRTZmZVn77T3jMc5Oq9tQ6VUKjKVPGMaG1hIztDqRP3Tc5Xb/PWxXXTrnxLc5bdIuUeOlcgV63HdF6FUZ8JUFMm4puJdTP7r9R7rzGPwNbDuy1mOYd03a7m1wsfJelXdCfBxTrlHkxAqysYK5ArYYGRFxBVBQpURFAEREAREQBEUQBCiiAIiIDGqiKkCKogIvKdNe9h/3ag92r1i6HpbhQ9lJ7nBopmpPOQIaOZLVz6tfymbtP30a3Qag81cRVDsraWHeHmBfPoOXdJ8l5vF0Q+o90Htve4G0d4rv9l1nYXZ+Lrz/nltNrRxYbH1cfReeo18PAPV1HFt2skhuu85zI/hEryGj0EZaGamYa4ECNRaLrvcEWuZUqua0FuQzcyWiSYPFdBs6k+q83AEyXaNaN88Bf4BblTaDWh1Mdpm4bw8fbLuO/yAWLRsizBjqLjNQgQQHRbeRAHK60Sfm6yfSiTckCZy2c30NuKjnMJMQB571URnLDVHBpEkA3ibWgj4LtTtBxAcerORlOnmOYF7gZl28mwHuusovbbMCQSARYEjkt11ai6r9VTcKQhzQ9+aDaX1DbNMcljJFizdqTIDgIIzWMatJnzWNlB1YxTGbKCQ4OABExHjrbxWVxzAOHamSxxEWcZjdpK3MLWpUKDOr/AMxzy+qDyI04iIHmeNtZsZ11Ko+jD3CXAiGkO0m/kJi2/evUMx+GxdLDtZmo1mB7GAXu3tAyTfePGF1eIFPEN7LbSG370k2Eet+IWF+zqtCMvaZO4doHU5TqeEystmYZPQ0Ns4zBh9LL9YyHUwZy1hq5rjoHEAwddBvC9NsDp3g8a3qauQOMZqFXKRMbjodfLxXzLAbTcKoZV7Yc9pqSO6xsAZYgBwiZjcLaz0+3KbhUfVaHAFxO4FhJmRHHVZwbjsYzinufcMb0Yo1ZdhKnVu/U1CS3+F2o858V5rHYCth3Za9NzDuJ7rv3XCx8l4ro/wBP8XhcrKpOIoiwm1RvIH8PivquwemOGxjMrXtqAgZqLwCfNp1XfXqpR53OOdCf0PMgrkCvVYrYeEqyaLjh372mX0/Q9oep8F0W0tl1cORnALHEhlRpBa6PgeRXbXfCey5OaVcomoFVAqtpgEREAREQBRVRARERARVRVCnBEVCGIVRFAFrbRwgrUqlM/aFjwcLg+q2VUlFSTTKm08o8ntXAP/wzDsaCXtq1n1GzeznNNvILzGFpTAAkkkBt/NxO4CNdy+mVcGHvpuDgxwdBdeCwwHTHID0C0MdsakMwe2z9ajNHNiTYWF8p0uRN4C8W6uVcsS4PTqnGa25PE1cT2Orp2YTLzvqEbvD4zJ3AapH5fmuzxux61IuzMJY098doBtoJO63ILrX/ADwMrVnJtMBN/fwO4LI0fj72d+C4D5/DzC5j5+HxIKpDm0xc8/XfHhAHmsjHXOUe0jcBI9B5lY8m6QCLiTEmeOmocb8FmwnZcAQRqCN8XAHhAJ81GVHc0nAtFpgADlYT881zfh3ODoFiJEARI/tCUnw7KJzZrTBmNAeei3cO8RmgiHCPsmRrIiwPLgueTN6R1U1KDpNwSJH3hrF9F21PaNR7H5GFrnNLWvykBp0k23DNA/8AqwY5w0Ety954u6Do0cCY3Lr6mJ6tjmgDO8ZjUnMGgzlHMxl3/wBs478mE1jgopNa0MZd5IlxmQy062Giy4+azntMMJDmAEEWbEO0mSDNuITZ7M187W5gADlJIm3Bd6Nj0mUnwHOq2JqvcZa6e8IsN3l4Kp77ka22PFMpUmVG967WuLhldqNMp4G2q3m02td1lJ1MPaDDh9U/xmw4b1o4lha7tCC0lrhzEg+iyl1vEgfPqFsksM1xeUey2V0tr06bfpQNWmIHWiA9v5hevxG0sNiMJm6xzS1jKgaW9pwmxaCRNnOtryXy3HAikG8j6AT/AG81v7LrVsQzqqlQ9WGi8NzQIAbP58FhPUSqj1eRY1RnLp8z1jHU3dyrTPIk0z/PAPkSsj6Tm95pAOhIIB8DvXWGi2LcFxph9Mk0nvZxyuc2fGNVrp/UD4sj9jKzslfCzs1Fps2hVHfbTqCd7MjvVkT5ysrdoUj3mVWHllqj/wBSPdepV2tpp8vHqcU+z7o+GTOijKjHdyow8pyH0fE+Urk9pFiCDzELvrthYswafockq5Q7ywcURCthiRRVRUBERAcVQoqoQqIigCIhVAWHEPLTO6JnmNJPD81mVUlFSWGVPDyjW66mYztI17bPsxdwjhpHj66m1OjtGsAaXU5jHfLqDwSJuQCD4kFblfBgyWgAnUECD+SwUS5kCoN0HQzOo0C4bNJDPl6HXDUS9Ty2J6KYoTlouMZtHMfcQNxE68FqP6O41uuHqiJE9W6BlG8gbgTde7NUDtCZF5yusRxta5hcmYp8CKlSBYN6x0iNG2Oskj0Wp6OXhJGz2leKPB09gYl0jqqouROQR2TlO/i0+pW1hNhPgNeH5iYiabYvpc27p9F62vR6zvvqv/8ANWudJjNvOY/xLVfsnDQ4lhNr/WVLjXjwH84WL0lnmjJamH1PPupmnlHZOXKLEmDeJ4bl2IdmpuAy6gxEF0hup4zB9Vq4zCNpjNT0BgjtZYM7+MAeq4NrmIMAfI38ifOF59kGmdsJJoYqZgdns5zeJJGpvukjfrvXV4p0zaZgAyTrzW5UdnI3ENaJMCwtrusB5lYi3M45gABczJDQBrbdCsSSNnZFMk3lo1J+y3fPh+a7qr0loUszWM65w7IgkM55nRfXQeq6jDbMxVZmQNyioBlmAAGkEkAX/wCXJNk7Jl1cV2lvUADMQ5odE+U2CqXvNY3MW9k87GttgCo8ViKbXVKbnuY2GtaWjta2Fr6rqsPVDqgY4FjmmMroBncJ9F7jE7IoVminIAbd7mQIDmkZXE2kyLeaxt6K4YhsmoQ0BrZIktF4NtLx4LqhRbJLb/Rzztri+Tq9nYfrcRTZVbLKbqZewkOBbJeQeRyR5r1f+GUWOORobultgRuMaLXwGxqNDN1Y7wgze0yt9jcoAG5dFGlllwtgnHHjh7mm29bShLc1zhTuPquLqThu/FbaStV3Yeln3U4+j/OTOvtO+PLz6mhAE2AJMnmYhC0FbxAOt1wNFvCF5lv6esX9Oafrt+Ttr7Xg+/H7ftGg6grTqVGdxxDfu2cz/abey2nUOBXBzY1C8u3SazSPqafqvyjshdp71hNejOVPHtNqrCz9plx5sJ+B8ls5JbnYQ9g1c24H7w1b5gLQdTnRY2B7HZ6bixwmHNJB5hd2l7dshhWbr/Jy39mQlvHY7BRY6e0WOtXZkP62m0R/FSsPNseBWw6icudhbUpzHWMOZoPA72nk4Ar6bTa2m9e49/I8e7TWVd5GNERdZoOKoQKqECIiAqyPADW2OYkuJ/Z0AHufRMPSzvYwWzODZ3CTqriqoe9zgIaTDRwYLNHkAAp4lMSIFVSBFUVBifh2m+h8J8bLFUwrr5Xcd513StpULFxTKpM0+qqcOOhbwgBV7HWIaRFyLEWLTEA/sj0W4qsXXnxMlP6HVVKJdTNM3cREyIkiSB5lo8iupq9HcVToCsQHtAdmLdA4a87Q31XqH0QdLafEE/BaW0sbUp0HNBLQ8hscHOkF0bz2beS4tRRlZfJ1U3NPCPIU2TmBteJi8Sb++i7atsTssIOV5DgTMNexzd/AjjzngsWDwD3VGAMDWkgcRaJ9Px5heuc0ZQ3KIEQBAiNDyPMLl01Knn6HRfZ0YOu2Y2lQoU6L6rahYLExmLQTAgXgaLK1nWCA3JGpytzeAm4PwWV1LiXBsy4DKCeZIGn5eM5gALAQOC741db95cbepxys6V7r5MOFwrKYhosIjeQPH1WZcqZEmTfI4gegn391xXRWlHMV4GmbzhsKIi2GAUREKEREAUVRQGJ9EHSxWFwI1uOK2lCvL1fZGn1G6XTLzX/Ud2n7Qtq2zlfU0nMBWJhfSfnpOcx2mYGJHA8RyNluPoA6W+CxOaRqF81qOztTo31Ldea/ex7NOrp1G3D8mUbXd9rD4dzt7vrmTzyseGjyAVWLKFFF2pqfmZl7FT8qNwLkuKq+5PlSoiIDZwvZbVqcG9W3958j+kP9lrrNWMNYzlnPNzgCP5cvusKIpVVFVSBERAFQiKgqIiAq1dq0S+kQJkEOtEmPFbKxPoWvfSJvefRa7F1RaM4PEkzQwOIa0vZUDAS2MxfGXtB5cBxMR4W4Ls6ZOVs6wJXUPoh7nPqQR2spIAgRNuFmrtqJJa0mxyjdHtuXPpodDkjfqJdSTOaT7ab49VEXU4p8o5k2uB88ERFUkuA23yREVVBFFSogCIiAKKqIAVFSogChREBjNFvyVFlRcz0enf8Abj9kbvaLvnf3ZxVCiLoNByCyvyts05jaXXAB4N4+J/usKqgKgREBVVFVQEREKVFFVQVSUUUAWxgcOaj2tHmeA1JK2sFsWrVaHjK1pMST62W82m3DYd7mPDnlxbIOrtBAmbQStUrFwuTbCpvd8HDaOwKDMM5wJL2uaTbLIkiPU6cl0i3MdtSrWa1rz2WyQBxOvutJWuLS3JZJN+6VERbDUERFQFFVEKFERAEREBEREBERRAEREARREBEUVUIUKqBVAFVFUBUUVUBURFQEREAXKm2SBxIC4rmwgXN+WnzuRlR6bs0GZKhBaA3skTPevG6Oyuo2hjWOpilTAgPc/MJEzxC0sTinVXFzvC2+5v7+yxLTCrfqfJ0WXtrpXAVUVW45wqoiEKiKFChREVAREQBREQBRJRAFFVEAUVXFAEREBFURQgVCIgKiqIAqERQBVRFQVERUBQoijKigIiIAiIgKiIhAoiIUIiKgKIiAIURARERARERAQq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8" name="17 Grupo"/>
          <p:cNvGrpSpPr/>
          <p:nvPr/>
        </p:nvGrpSpPr>
        <p:grpSpPr>
          <a:xfrm>
            <a:off x="480006" y="3619908"/>
            <a:ext cx="3265473" cy="2322342"/>
            <a:chOff x="5364089" y="1324331"/>
            <a:chExt cx="3020006" cy="2205160"/>
          </a:xfrm>
        </p:grpSpPr>
        <p:grpSp>
          <p:nvGrpSpPr>
            <p:cNvPr id="16" name="15 Grupo"/>
            <p:cNvGrpSpPr/>
            <p:nvPr/>
          </p:nvGrpSpPr>
          <p:grpSpPr>
            <a:xfrm>
              <a:off x="5364089" y="1324331"/>
              <a:ext cx="3020006" cy="2205160"/>
              <a:chOff x="5940152" y="1355064"/>
              <a:chExt cx="2448272" cy="1758816"/>
            </a:xfrm>
          </p:grpSpPr>
          <p:pic>
            <p:nvPicPr>
              <p:cNvPr id="9226" name="Picture 10" descr="http://www.nacion.com/archivo/Servicio-Autoridad-Reguladora-Servicios-ARCHIVO_LNCIMA20130408_035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1355065"/>
                <a:ext cx="1224136" cy="876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2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1355064"/>
                <a:ext cx="1224136" cy="874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1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1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2229211"/>
                <a:ext cx="1233408" cy="88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1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-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173560" y="2229210"/>
                <a:ext cx="1214864" cy="88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16 CuadroTexto"/>
            <p:cNvSpPr txBox="1"/>
            <p:nvPr/>
          </p:nvSpPr>
          <p:spPr>
            <a:xfrm>
              <a:off x="5696663" y="1417998"/>
              <a:ext cx="2448272" cy="89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</a:rPr>
                <a:t>Identificar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</a:rPr>
                <a:t>Problemas</a:t>
              </a:r>
              <a:endParaRPr lang="es-MX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480007" y="5118626"/>
            <a:ext cx="163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Necesidades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2128840" y="4960723"/>
            <a:ext cx="163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Recursos Escasos</a:t>
            </a:r>
            <a:endParaRPr lang="es-MX" sz="2000" dirty="0">
              <a:solidFill>
                <a:schemeClr val="bg1"/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3887416" y="829445"/>
            <a:ext cx="5256584" cy="4764952"/>
            <a:chOff x="5580112" y="480735"/>
            <a:chExt cx="3017964" cy="277431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5500" y1="43333" x2="4250" y2="83333"/>
                          <a14:foregroundMark x1="21250" y1="56667" x2="21500" y2="81333"/>
                          <a14:foregroundMark x1="91750" y1="26333" x2="89250" y2="7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991581"/>
              <a:ext cx="3017964" cy="2263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6265613" y="480735"/>
              <a:ext cx="2299995" cy="555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Decisiones con responsabilidad</a:t>
              </a:r>
              <a:endPara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4994164" y="4215985"/>
            <a:ext cx="2910180" cy="807274"/>
            <a:chOff x="203221" y="-1134701"/>
            <a:chExt cx="4424320" cy="1096204"/>
          </a:xfrm>
        </p:grpSpPr>
        <p:sp>
          <p:nvSpPr>
            <p:cNvPr id="38" name="37 CuadroTexto"/>
            <p:cNvSpPr txBox="1"/>
            <p:nvPr/>
          </p:nvSpPr>
          <p:spPr>
            <a:xfrm>
              <a:off x="3197396" y="-581809"/>
              <a:ext cx="1430145" cy="54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>
                  <a:solidFill>
                    <a:schemeClr val="accent2">
                      <a:lumMod val="75000"/>
                    </a:schemeClr>
                  </a:solidFill>
                </a:rPr>
                <a:t>Compromisos de Gobierno</a:t>
              </a:r>
              <a:endParaRPr lang="es-MX" sz="1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03221" y="-1134701"/>
              <a:ext cx="1249599" cy="376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Proyectos</a:t>
              </a:r>
              <a:endParaRPr lang="es-MX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6331887" y="3035133"/>
            <a:ext cx="169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Priorizar</a:t>
            </a:r>
            <a:endParaRPr lang="es-MX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0031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t>12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 los recursos con que se cuenta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958431" y="1539704"/>
            <a:ext cx="1990551" cy="532921"/>
          </a:xfrm>
          <a:custGeom>
            <a:avLst/>
            <a:gdLst>
              <a:gd name="connsiteX0" fmla="*/ 0 w 1682237"/>
              <a:gd name="connsiteY0" fmla="*/ 106561 h 1065605"/>
              <a:gd name="connsiteX1" fmla="*/ 106561 w 1682237"/>
              <a:gd name="connsiteY1" fmla="*/ 0 h 1065605"/>
              <a:gd name="connsiteX2" fmla="*/ 1575677 w 1682237"/>
              <a:gd name="connsiteY2" fmla="*/ 0 h 1065605"/>
              <a:gd name="connsiteX3" fmla="*/ 1682238 w 1682237"/>
              <a:gd name="connsiteY3" fmla="*/ 106561 h 1065605"/>
              <a:gd name="connsiteX4" fmla="*/ 1682237 w 1682237"/>
              <a:gd name="connsiteY4" fmla="*/ 959045 h 1065605"/>
              <a:gd name="connsiteX5" fmla="*/ 1575676 w 1682237"/>
              <a:gd name="connsiteY5" fmla="*/ 1065606 h 1065605"/>
              <a:gd name="connsiteX6" fmla="*/ 106561 w 1682237"/>
              <a:gd name="connsiteY6" fmla="*/ 1065605 h 1065605"/>
              <a:gd name="connsiteX7" fmla="*/ 0 w 1682237"/>
              <a:gd name="connsiteY7" fmla="*/ 959044 h 1065605"/>
              <a:gd name="connsiteX8" fmla="*/ 0 w 1682237"/>
              <a:gd name="connsiteY8" fmla="*/ 106561 h 106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237" h="1065605">
                <a:moveTo>
                  <a:pt x="0" y="106561"/>
                </a:moveTo>
                <a:cubicBezTo>
                  <a:pt x="0" y="47709"/>
                  <a:pt x="47709" y="0"/>
                  <a:pt x="106561" y="0"/>
                </a:cubicBezTo>
                <a:lnTo>
                  <a:pt x="1575677" y="0"/>
                </a:lnTo>
                <a:cubicBezTo>
                  <a:pt x="1634529" y="0"/>
                  <a:pt x="1682238" y="47709"/>
                  <a:pt x="1682238" y="106561"/>
                </a:cubicBezTo>
                <a:cubicBezTo>
                  <a:pt x="1682238" y="390722"/>
                  <a:pt x="1682237" y="674884"/>
                  <a:pt x="1682237" y="959045"/>
                </a:cubicBezTo>
                <a:cubicBezTo>
                  <a:pt x="1682237" y="1017897"/>
                  <a:pt x="1634528" y="1065606"/>
                  <a:pt x="1575676" y="1065606"/>
                </a:cubicBezTo>
                <a:lnTo>
                  <a:pt x="106561" y="1065605"/>
                </a:lnTo>
                <a:cubicBezTo>
                  <a:pt x="47709" y="1065605"/>
                  <a:pt x="0" y="1017896"/>
                  <a:pt x="0" y="959044"/>
                </a:cubicBezTo>
                <a:lnTo>
                  <a:pt x="0" y="106561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7881" tIns="57881" rIns="57881" bIns="57881" numCol="1" spcCol="1270" anchor="ctr" anchorCtr="0">
            <a:noAutofit/>
          </a:bodyPr>
          <a:lstStyle/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Transferencias</a:t>
            </a:r>
            <a:endParaRPr lang="es-MX" sz="20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251520" y="1161349"/>
            <a:ext cx="1877323" cy="1350977"/>
            <a:chOff x="-1610937" y="2470910"/>
            <a:chExt cx="1807771" cy="1425807"/>
          </a:xfrm>
        </p:grpSpPr>
        <p:sp>
          <p:nvSpPr>
            <p:cNvPr id="26" name="25 Elipse"/>
            <p:cNvSpPr/>
            <p:nvPr/>
          </p:nvSpPr>
          <p:spPr>
            <a:xfrm>
              <a:off x="-1610937" y="2470910"/>
              <a:ext cx="1783497" cy="66849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s-MX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itchFamily="34" charset="0"/>
                </a:rPr>
                <a:t>Montos</a:t>
              </a:r>
            </a:p>
          </p:txBody>
        </p:sp>
        <p:sp>
          <p:nvSpPr>
            <p:cNvPr id="22" name="21 Elipse"/>
            <p:cNvSpPr/>
            <p:nvPr/>
          </p:nvSpPr>
          <p:spPr>
            <a:xfrm>
              <a:off x="-1594982" y="3151441"/>
              <a:ext cx="1791816" cy="74527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s-MX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itchFamily="34" charset="0"/>
                </a:rPr>
                <a:t>Calendarios de pago</a:t>
              </a:r>
              <a:endPara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10 Forma libre"/>
          <p:cNvSpPr/>
          <p:nvPr/>
        </p:nvSpPr>
        <p:spPr>
          <a:xfrm>
            <a:off x="6218698" y="1354520"/>
            <a:ext cx="2385750" cy="957091"/>
          </a:xfrm>
          <a:custGeom>
            <a:avLst/>
            <a:gdLst>
              <a:gd name="connsiteX0" fmla="*/ 0 w 1557912"/>
              <a:gd name="connsiteY0" fmla="*/ 106584 h 1065841"/>
              <a:gd name="connsiteX1" fmla="*/ 106584 w 1557912"/>
              <a:gd name="connsiteY1" fmla="*/ 0 h 1065841"/>
              <a:gd name="connsiteX2" fmla="*/ 1451328 w 1557912"/>
              <a:gd name="connsiteY2" fmla="*/ 0 h 1065841"/>
              <a:gd name="connsiteX3" fmla="*/ 1557912 w 1557912"/>
              <a:gd name="connsiteY3" fmla="*/ 106584 h 1065841"/>
              <a:gd name="connsiteX4" fmla="*/ 1557912 w 1557912"/>
              <a:gd name="connsiteY4" fmla="*/ 959257 h 1065841"/>
              <a:gd name="connsiteX5" fmla="*/ 1451328 w 1557912"/>
              <a:gd name="connsiteY5" fmla="*/ 1065841 h 1065841"/>
              <a:gd name="connsiteX6" fmla="*/ 106584 w 1557912"/>
              <a:gd name="connsiteY6" fmla="*/ 1065841 h 1065841"/>
              <a:gd name="connsiteX7" fmla="*/ 0 w 1557912"/>
              <a:gd name="connsiteY7" fmla="*/ 959257 h 1065841"/>
              <a:gd name="connsiteX8" fmla="*/ 0 w 1557912"/>
              <a:gd name="connsiteY8" fmla="*/ 106584 h 10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7912" h="1065841">
                <a:moveTo>
                  <a:pt x="0" y="106584"/>
                </a:moveTo>
                <a:cubicBezTo>
                  <a:pt x="0" y="47719"/>
                  <a:pt x="47719" y="0"/>
                  <a:pt x="106584" y="0"/>
                </a:cubicBezTo>
                <a:lnTo>
                  <a:pt x="1451328" y="0"/>
                </a:lnTo>
                <a:cubicBezTo>
                  <a:pt x="1510193" y="0"/>
                  <a:pt x="1557912" y="47719"/>
                  <a:pt x="1557912" y="106584"/>
                </a:cubicBezTo>
                <a:lnTo>
                  <a:pt x="1557912" y="959257"/>
                </a:lnTo>
                <a:cubicBezTo>
                  <a:pt x="1557912" y="1018122"/>
                  <a:pt x="1510193" y="1065841"/>
                  <a:pt x="1451328" y="1065841"/>
                </a:cubicBezTo>
                <a:lnTo>
                  <a:pt x="106584" y="1065841"/>
                </a:lnTo>
                <a:cubicBezTo>
                  <a:pt x="47719" y="1065841"/>
                  <a:pt x="0" y="1018122"/>
                  <a:pt x="0" y="959257"/>
                </a:cubicBezTo>
                <a:lnTo>
                  <a:pt x="0" y="106584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7887" tIns="57887" rIns="57887" bIns="5788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Propios</a:t>
            </a:r>
            <a:endParaRPr lang="es-MX" sz="20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3841374" y="913318"/>
            <a:ext cx="2849696" cy="2134793"/>
            <a:chOff x="5269954" y="3006038"/>
            <a:chExt cx="2408310" cy="2134793"/>
          </a:xfrm>
        </p:grpSpPr>
        <p:sp>
          <p:nvSpPr>
            <p:cNvPr id="4099" name="4098 Elipse"/>
            <p:cNvSpPr/>
            <p:nvPr/>
          </p:nvSpPr>
          <p:spPr>
            <a:xfrm>
              <a:off x="5269954" y="3006038"/>
              <a:ext cx="2134793" cy="2134793"/>
            </a:xfrm>
            <a:prstGeom prst="ellipse">
              <a:avLst/>
            </a:prstGeom>
            <a:blipFill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104" name="4103 Forma libre"/>
            <p:cNvSpPr/>
            <p:nvPr/>
          </p:nvSpPr>
          <p:spPr>
            <a:xfrm>
              <a:off x="5622874" y="3871770"/>
              <a:ext cx="2055390" cy="259630"/>
            </a:xfrm>
            <a:custGeom>
              <a:avLst/>
              <a:gdLst>
                <a:gd name="connsiteX0" fmla="*/ 0 w 2055390"/>
                <a:gd name="connsiteY0" fmla="*/ 0 h 259630"/>
                <a:gd name="connsiteX1" fmla="*/ 2055390 w 2055390"/>
                <a:gd name="connsiteY1" fmla="*/ 0 h 259630"/>
                <a:gd name="connsiteX2" fmla="*/ 2055390 w 2055390"/>
                <a:gd name="connsiteY2" fmla="*/ 259630 h 259630"/>
                <a:gd name="connsiteX3" fmla="*/ 0 w 2055390"/>
                <a:gd name="connsiteY3" fmla="*/ 259630 h 259630"/>
                <a:gd name="connsiteX4" fmla="*/ 0 w 2055390"/>
                <a:gd name="connsiteY4" fmla="*/ 0 h 25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5390" h="259630">
                  <a:moveTo>
                    <a:pt x="0" y="0"/>
                  </a:moveTo>
                  <a:lnTo>
                    <a:pt x="2055390" y="0"/>
                  </a:lnTo>
                  <a:lnTo>
                    <a:pt x="2055390" y="259630"/>
                  </a:lnTo>
                  <a:lnTo>
                    <a:pt x="0" y="2596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9050" rIns="0" bIns="190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kern="1200" dirty="0" smtClean="0">
                  <a:solidFill>
                    <a:schemeClr val="bg1"/>
                  </a:solidFill>
                </a:rPr>
                <a:t>Ingresos</a:t>
              </a:r>
              <a:endParaRPr lang="es-MX" sz="3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07" name="4106 Grupo"/>
          <p:cNvGrpSpPr/>
          <p:nvPr/>
        </p:nvGrpSpPr>
        <p:grpSpPr>
          <a:xfrm>
            <a:off x="2168775" y="3181364"/>
            <a:ext cx="6820403" cy="2870422"/>
            <a:chOff x="349325" y="2926533"/>
            <a:chExt cx="6820403" cy="2870422"/>
          </a:xfrm>
        </p:grpSpPr>
        <p:sp>
          <p:nvSpPr>
            <p:cNvPr id="4108" name="4107 Conector recto"/>
            <p:cNvSpPr/>
            <p:nvPr/>
          </p:nvSpPr>
          <p:spPr>
            <a:xfrm>
              <a:off x="1323025" y="4785081"/>
              <a:ext cx="2625957" cy="41353"/>
            </a:xfrm>
            <a:prstGeom prst="line">
              <a:avLst/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09" name="4108 Conector recto"/>
            <p:cNvSpPr/>
            <p:nvPr/>
          </p:nvSpPr>
          <p:spPr>
            <a:xfrm>
              <a:off x="1163357" y="3819303"/>
              <a:ext cx="2785625" cy="0"/>
            </a:xfrm>
            <a:prstGeom prst="line">
              <a:avLst/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10" name="4109 Forma libre"/>
            <p:cNvSpPr/>
            <p:nvPr/>
          </p:nvSpPr>
          <p:spPr>
            <a:xfrm>
              <a:off x="1971637" y="2952557"/>
              <a:ext cx="5198091" cy="915629"/>
            </a:xfrm>
            <a:custGeom>
              <a:avLst/>
              <a:gdLst>
                <a:gd name="connsiteX0" fmla="*/ 0 w 5198091"/>
                <a:gd name="connsiteY0" fmla="*/ 0 h 915629"/>
                <a:gd name="connsiteX1" fmla="*/ 5198091 w 5198091"/>
                <a:gd name="connsiteY1" fmla="*/ 0 h 915629"/>
                <a:gd name="connsiteX2" fmla="*/ 5198091 w 5198091"/>
                <a:gd name="connsiteY2" fmla="*/ 915629 h 915629"/>
                <a:gd name="connsiteX3" fmla="*/ 0 w 5198091"/>
                <a:gd name="connsiteY3" fmla="*/ 915629 h 915629"/>
                <a:gd name="connsiteX4" fmla="*/ 0 w 5198091"/>
                <a:gd name="connsiteY4" fmla="*/ 0 h 9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8091" h="915629">
                  <a:moveTo>
                    <a:pt x="0" y="0"/>
                  </a:moveTo>
                  <a:lnTo>
                    <a:pt x="5198091" y="0"/>
                  </a:lnTo>
                  <a:lnTo>
                    <a:pt x="5198091" y="915629"/>
                  </a:lnTo>
                  <a:lnTo>
                    <a:pt x="0" y="9156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(Ramo 28)</a:t>
              </a:r>
              <a:endParaRPr lang="es-MX" sz="16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11" name="4110 Forma libre"/>
            <p:cNvSpPr/>
            <p:nvPr/>
          </p:nvSpPr>
          <p:spPr>
            <a:xfrm>
              <a:off x="349325" y="2926533"/>
              <a:ext cx="1622312" cy="915629"/>
            </a:xfrm>
            <a:custGeom>
              <a:avLst/>
              <a:gdLst>
                <a:gd name="connsiteX0" fmla="*/ 152635 w 2772455"/>
                <a:gd name="connsiteY0" fmla="*/ 0 h 915629"/>
                <a:gd name="connsiteX1" fmla="*/ 2619820 w 2772455"/>
                <a:gd name="connsiteY1" fmla="*/ 0 h 915629"/>
                <a:gd name="connsiteX2" fmla="*/ 2772455 w 2772455"/>
                <a:gd name="connsiteY2" fmla="*/ 152635 h 915629"/>
                <a:gd name="connsiteX3" fmla="*/ 2772455 w 2772455"/>
                <a:gd name="connsiteY3" fmla="*/ 915629 h 915629"/>
                <a:gd name="connsiteX4" fmla="*/ 2772455 w 2772455"/>
                <a:gd name="connsiteY4" fmla="*/ 915629 h 915629"/>
                <a:gd name="connsiteX5" fmla="*/ 0 w 2772455"/>
                <a:gd name="connsiteY5" fmla="*/ 915629 h 915629"/>
                <a:gd name="connsiteX6" fmla="*/ 0 w 2772455"/>
                <a:gd name="connsiteY6" fmla="*/ 915629 h 915629"/>
                <a:gd name="connsiteX7" fmla="*/ 0 w 2772455"/>
                <a:gd name="connsiteY7" fmla="*/ 152635 h 915629"/>
                <a:gd name="connsiteX8" fmla="*/ 152635 w 2772455"/>
                <a:gd name="connsiteY8" fmla="*/ 0 h 9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2455" h="915629">
                  <a:moveTo>
                    <a:pt x="152635" y="0"/>
                  </a:moveTo>
                  <a:lnTo>
                    <a:pt x="2619820" y="0"/>
                  </a:lnTo>
                  <a:cubicBezTo>
                    <a:pt x="2704118" y="0"/>
                    <a:pt x="2772455" y="68337"/>
                    <a:pt x="2772455" y="152635"/>
                  </a:cubicBezTo>
                  <a:lnTo>
                    <a:pt x="2772455" y="915629"/>
                  </a:lnTo>
                  <a:lnTo>
                    <a:pt x="2772455" y="915629"/>
                  </a:lnTo>
                  <a:lnTo>
                    <a:pt x="0" y="915629"/>
                  </a:lnTo>
                  <a:lnTo>
                    <a:pt x="0" y="915629"/>
                  </a:lnTo>
                  <a:lnTo>
                    <a:pt x="0" y="152635"/>
                  </a:lnTo>
                  <a:cubicBezTo>
                    <a:pt x="0" y="68337"/>
                    <a:pt x="68337" y="0"/>
                    <a:pt x="152635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25" tIns="90425" rIns="90425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Participaciones </a:t>
              </a:r>
            </a:p>
          </p:txBody>
        </p:sp>
        <p:sp>
          <p:nvSpPr>
            <p:cNvPr id="4112" name="4111 Forma libre"/>
            <p:cNvSpPr/>
            <p:nvPr/>
          </p:nvSpPr>
          <p:spPr>
            <a:xfrm>
              <a:off x="1947755" y="3910805"/>
              <a:ext cx="5023310" cy="915629"/>
            </a:xfrm>
            <a:custGeom>
              <a:avLst/>
              <a:gdLst>
                <a:gd name="connsiteX0" fmla="*/ 0 w 5023310"/>
                <a:gd name="connsiteY0" fmla="*/ 0 h 915629"/>
                <a:gd name="connsiteX1" fmla="*/ 5023310 w 5023310"/>
                <a:gd name="connsiteY1" fmla="*/ 0 h 915629"/>
                <a:gd name="connsiteX2" fmla="*/ 5023310 w 5023310"/>
                <a:gd name="connsiteY2" fmla="*/ 915629 h 915629"/>
                <a:gd name="connsiteX3" fmla="*/ 0 w 5023310"/>
                <a:gd name="connsiteY3" fmla="*/ 915629 h 915629"/>
                <a:gd name="connsiteX4" fmla="*/ 0 w 5023310"/>
                <a:gd name="connsiteY4" fmla="*/ 0 h 9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3310" h="915629">
                  <a:moveTo>
                    <a:pt x="0" y="0"/>
                  </a:moveTo>
                  <a:lnTo>
                    <a:pt x="5023310" y="0"/>
                  </a:lnTo>
                  <a:lnTo>
                    <a:pt x="5023310" y="915629"/>
                  </a:lnTo>
                  <a:lnTo>
                    <a:pt x="0" y="9156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(Ramo 33)</a:t>
              </a:r>
              <a:endParaRPr lang="es-MX" sz="16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13" name="4112 Forma libre"/>
            <p:cNvSpPr/>
            <p:nvPr/>
          </p:nvSpPr>
          <p:spPr>
            <a:xfrm>
              <a:off x="371960" y="3910804"/>
              <a:ext cx="1599677" cy="915629"/>
            </a:xfrm>
            <a:custGeom>
              <a:avLst/>
              <a:gdLst>
                <a:gd name="connsiteX0" fmla="*/ 152635 w 2856688"/>
                <a:gd name="connsiteY0" fmla="*/ 0 h 915629"/>
                <a:gd name="connsiteX1" fmla="*/ 2704053 w 2856688"/>
                <a:gd name="connsiteY1" fmla="*/ 0 h 915629"/>
                <a:gd name="connsiteX2" fmla="*/ 2856688 w 2856688"/>
                <a:gd name="connsiteY2" fmla="*/ 152635 h 915629"/>
                <a:gd name="connsiteX3" fmla="*/ 2856688 w 2856688"/>
                <a:gd name="connsiteY3" fmla="*/ 915629 h 915629"/>
                <a:gd name="connsiteX4" fmla="*/ 2856688 w 2856688"/>
                <a:gd name="connsiteY4" fmla="*/ 915629 h 915629"/>
                <a:gd name="connsiteX5" fmla="*/ 0 w 2856688"/>
                <a:gd name="connsiteY5" fmla="*/ 915629 h 915629"/>
                <a:gd name="connsiteX6" fmla="*/ 0 w 2856688"/>
                <a:gd name="connsiteY6" fmla="*/ 915629 h 915629"/>
                <a:gd name="connsiteX7" fmla="*/ 0 w 2856688"/>
                <a:gd name="connsiteY7" fmla="*/ 152635 h 915629"/>
                <a:gd name="connsiteX8" fmla="*/ 152635 w 2856688"/>
                <a:gd name="connsiteY8" fmla="*/ 0 h 91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6688" h="915629">
                  <a:moveTo>
                    <a:pt x="152635" y="0"/>
                  </a:moveTo>
                  <a:lnTo>
                    <a:pt x="2704053" y="0"/>
                  </a:lnTo>
                  <a:cubicBezTo>
                    <a:pt x="2788351" y="0"/>
                    <a:pt x="2856688" y="68337"/>
                    <a:pt x="2856688" y="152635"/>
                  </a:cubicBezTo>
                  <a:lnTo>
                    <a:pt x="2856688" y="915629"/>
                  </a:lnTo>
                  <a:lnTo>
                    <a:pt x="2856688" y="915629"/>
                  </a:lnTo>
                  <a:lnTo>
                    <a:pt x="0" y="915629"/>
                  </a:lnTo>
                  <a:lnTo>
                    <a:pt x="0" y="915629"/>
                  </a:lnTo>
                  <a:lnTo>
                    <a:pt x="0" y="152635"/>
                  </a:lnTo>
                  <a:cubicBezTo>
                    <a:pt x="0" y="68337"/>
                    <a:pt x="68337" y="0"/>
                    <a:pt x="152635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25" tIns="90425" rIns="90425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Aportaciones </a:t>
              </a:r>
              <a:endParaRPr lang="es-MX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14" name="4113 Forma libre"/>
            <p:cNvSpPr/>
            <p:nvPr/>
          </p:nvSpPr>
          <p:spPr>
            <a:xfrm>
              <a:off x="525537" y="4881188"/>
              <a:ext cx="6644191" cy="915767"/>
            </a:xfrm>
            <a:custGeom>
              <a:avLst/>
              <a:gdLst>
                <a:gd name="connsiteX0" fmla="*/ 0 w 7965941"/>
                <a:gd name="connsiteY0" fmla="*/ 0 h 1831534"/>
                <a:gd name="connsiteX1" fmla="*/ 7965941 w 7965941"/>
                <a:gd name="connsiteY1" fmla="*/ 0 h 1831534"/>
                <a:gd name="connsiteX2" fmla="*/ 7965941 w 7965941"/>
                <a:gd name="connsiteY2" fmla="*/ 1831534 h 1831534"/>
                <a:gd name="connsiteX3" fmla="*/ 0 w 7965941"/>
                <a:gd name="connsiteY3" fmla="*/ 1831534 h 1831534"/>
                <a:gd name="connsiteX4" fmla="*/ 0 w 7965941"/>
                <a:gd name="connsiteY4" fmla="*/ 0 h 183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5941" h="1831534">
                  <a:moveTo>
                    <a:pt x="0" y="0"/>
                  </a:moveTo>
                  <a:lnTo>
                    <a:pt x="7965941" y="0"/>
                  </a:lnTo>
                  <a:lnTo>
                    <a:pt x="7965941" y="1831534"/>
                  </a:lnTo>
                  <a:lnTo>
                    <a:pt x="0" y="18315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2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Fondo de Aportaciones para la Infraestructura Social Municipal (FAISM).</a:t>
              </a:r>
              <a:endParaRPr lang="es-MX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6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Fondo de Aportaciones para el Fortalecimiento de los Municipios y las Demarcaciones Territoriales del Distrito Federal (FORTAMUNDF).</a:t>
              </a:r>
              <a:endParaRPr lang="es-MX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248" name="10247 Grupo"/>
          <p:cNvGrpSpPr/>
          <p:nvPr/>
        </p:nvGrpSpPr>
        <p:grpSpPr>
          <a:xfrm>
            <a:off x="737644" y="2072625"/>
            <a:ext cx="2245163" cy="2550824"/>
            <a:chOff x="755576" y="1776823"/>
            <a:chExt cx="2245163" cy="2550824"/>
          </a:xfrm>
        </p:grpSpPr>
        <p:cxnSp>
          <p:nvCxnSpPr>
            <p:cNvPr id="4121" name="4120 Conector recto"/>
            <p:cNvCxnSpPr/>
            <p:nvPr/>
          </p:nvCxnSpPr>
          <p:spPr>
            <a:xfrm flipH="1">
              <a:off x="755576" y="3717032"/>
              <a:ext cx="886151" cy="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23" name="4122 Conector recto"/>
            <p:cNvCxnSpPr/>
            <p:nvPr/>
          </p:nvCxnSpPr>
          <p:spPr>
            <a:xfrm flipV="1">
              <a:off x="755576" y="2636912"/>
              <a:ext cx="0" cy="1088904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25" name="4124 Conector recto"/>
            <p:cNvCxnSpPr/>
            <p:nvPr/>
          </p:nvCxnSpPr>
          <p:spPr>
            <a:xfrm>
              <a:off x="755576" y="2636912"/>
              <a:ext cx="2242287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27" name="4126 Conector recto"/>
            <p:cNvCxnSpPr/>
            <p:nvPr/>
          </p:nvCxnSpPr>
          <p:spPr>
            <a:xfrm flipV="1">
              <a:off x="2997863" y="1776823"/>
              <a:ext cx="2876" cy="86009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44" name="10243 Conector recto"/>
            <p:cNvCxnSpPr/>
            <p:nvPr/>
          </p:nvCxnSpPr>
          <p:spPr>
            <a:xfrm>
              <a:off x="1641727" y="3278176"/>
              <a:ext cx="0" cy="1049471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46" name="10245 Conector recto"/>
            <p:cNvCxnSpPr/>
            <p:nvPr/>
          </p:nvCxnSpPr>
          <p:spPr>
            <a:xfrm>
              <a:off x="1641727" y="3278176"/>
              <a:ext cx="544980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>
              <a:off x="1619672" y="4327647"/>
              <a:ext cx="544980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54606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5544107" y="870318"/>
            <a:ext cx="2641836" cy="1743075"/>
            <a:chOff x="1545086" y="1055165"/>
            <a:chExt cx="2641836" cy="17430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086" y="1055165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1567547" y="1831521"/>
              <a:ext cx="26193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chemeClr val="bg1"/>
                  </a:solidFill>
                </a:rPr>
                <a:t>Panorama </a:t>
              </a:r>
            </a:p>
            <a:p>
              <a:pPr algn="ctr"/>
              <a:r>
                <a:rPr lang="es-MX" sz="2800" b="1" dirty="0" smtClean="0">
                  <a:solidFill>
                    <a:schemeClr val="bg1"/>
                  </a:solidFill>
                </a:rPr>
                <a:t>complejo</a:t>
              </a:r>
              <a:endParaRPr lang="es-MX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788024" y="2620542"/>
            <a:ext cx="4320480" cy="367240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s-MX" dirty="0" smtClean="0"/>
              <a:t>Dependencias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duplicando</a:t>
            </a:r>
            <a:r>
              <a:rPr lang="es-MX" dirty="0"/>
              <a:t> </a:t>
            </a:r>
            <a:r>
              <a:rPr lang="es-MX" dirty="0" smtClean="0"/>
              <a:t>funciones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MX" dirty="0" smtClean="0"/>
              <a:t>Personal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excesivo</a:t>
            </a:r>
            <a:r>
              <a:rPr lang="es-MX" dirty="0"/>
              <a:t> y </a:t>
            </a:r>
            <a:r>
              <a:rPr lang="es-MX" dirty="0" smtClean="0"/>
              <a:t>costoso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MX" dirty="0" smtClean="0"/>
              <a:t>Hacienda </a:t>
            </a:r>
            <a:r>
              <a:rPr lang="es-MX" dirty="0"/>
              <a:t>municipal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debilitada</a:t>
            </a:r>
            <a:r>
              <a:rPr lang="es-MX" dirty="0"/>
              <a:t> por la escasez de </a:t>
            </a:r>
            <a:r>
              <a:rPr lang="es-MX" dirty="0" smtClean="0"/>
              <a:t>recursos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eudas</a:t>
            </a:r>
            <a:r>
              <a:rPr lang="es-MX" dirty="0" smtClean="0"/>
              <a:t> </a:t>
            </a:r>
            <a:r>
              <a:rPr lang="es-MX" dirty="0"/>
              <a:t>heredadas a corto plazo</a:t>
            </a:r>
            <a:r>
              <a:rPr lang="es-MX" dirty="0" smtClean="0"/>
              <a:t>;</a:t>
            </a:r>
          </a:p>
          <a:p>
            <a:pPr marL="0" indent="0" algn="l">
              <a:buNone/>
            </a:pPr>
            <a:endParaRPr lang="es-MX" sz="11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 y perfiles de puestos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8023" y="5134848"/>
            <a:ext cx="4176464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MX" sz="1700" b="1" dirty="0">
                <a:solidFill>
                  <a:schemeClr val="bg1">
                    <a:lumMod val="50000"/>
                  </a:schemeClr>
                </a:solidFill>
                <a:latin typeface="Adobe Caslon Pro"/>
              </a:rPr>
              <a:t>Ciudadanía demandante de más y </a:t>
            </a:r>
            <a:r>
              <a:rPr lang="es-MX" sz="1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/>
              </a:rPr>
              <a:t>mejores servicios</a:t>
            </a:r>
            <a:r>
              <a:rPr lang="es-MX" sz="1700" b="1" dirty="0">
                <a:solidFill>
                  <a:schemeClr val="bg1">
                    <a:lumMod val="50000"/>
                  </a:schemeClr>
                </a:solidFill>
                <a:latin typeface="Adobe Caslon Pro"/>
              </a:rPr>
              <a:t>.</a:t>
            </a:r>
            <a:endParaRPr lang="es-MX" sz="600" b="1" dirty="0">
              <a:solidFill>
                <a:schemeClr val="bg1">
                  <a:lumMod val="50000"/>
                </a:schemeClr>
              </a:solidFill>
              <a:latin typeface="Adobe Caslon Pro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04422" y="63528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100" dirty="0">
                <a:hlinkClick r:id="rId4"/>
              </a:rPr>
              <a:t>https://www.youtube.com/watch?v=hER9UTyTjKQ</a:t>
            </a:r>
            <a:endParaRPr lang="es-MX" sz="11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234879" y="772686"/>
            <a:ext cx="3850116" cy="5573746"/>
            <a:chOff x="4847302" y="742727"/>
            <a:chExt cx="3850116" cy="5573746"/>
          </a:xfrm>
        </p:grpSpPr>
        <p:grpSp>
          <p:nvGrpSpPr>
            <p:cNvPr id="11" name="10 Grupo"/>
            <p:cNvGrpSpPr/>
            <p:nvPr/>
          </p:nvGrpSpPr>
          <p:grpSpPr>
            <a:xfrm>
              <a:off x="5440007" y="742727"/>
              <a:ext cx="2619375" cy="1908959"/>
              <a:chOff x="5451259" y="918244"/>
              <a:chExt cx="2619375" cy="1908959"/>
            </a:xfrm>
          </p:grpSpPr>
          <p:pic>
            <p:nvPicPr>
              <p:cNvPr id="1127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259" y="918244"/>
                <a:ext cx="2608504" cy="1828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5451259" y="1873096"/>
                <a:ext cx="26193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Equipo de trabajo</a:t>
                </a:r>
                <a:endParaRPr lang="es-MX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1 Marcador de contenido"/>
            <p:cNvSpPr txBox="1">
              <a:spLocks/>
            </p:cNvSpPr>
            <p:nvPr/>
          </p:nvSpPr>
          <p:spPr>
            <a:xfrm>
              <a:off x="5192821" y="2644065"/>
              <a:ext cx="3504597" cy="3672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just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s-MX" dirty="0" smtClean="0"/>
                <a:t>Funcionarios:</a:t>
              </a:r>
            </a:p>
            <a:p>
              <a:pPr algn="l">
                <a:buFont typeface="Wingdings" panose="05000000000000000000" pitchFamily="2" charset="2"/>
                <a:buChar char="§"/>
              </a:pP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Capaces</a:t>
              </a:r>
            </a:p>
            <a:p>
              <a:pPr algn="l">
                <a:buFont typeface="Wingdings" panose="05000000000000000000" pitchFamily="2" charset="2"/>
                <a:buChar char="§"/>
              </a:pP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Honestos</a:t>
              </a:r>
            </a:p>
            <a:p>
              <a:pPr algn="l">
                <a:buFont typeface="Wingdings" panose="05000000000000000000" pitchFamily="2" charset="2"/>
                <a:buChar char="§"/>
              </a:pP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Comprometidos con la ciudadanía</a:t>
              </a:r>
            </a:p>
            <a:p>
              <a:pPr algn="l">
                <a:buFont typeface="Wingdings" panose="05000000000000000000" pitchFamily="2" charset="2"/>
                <a:buChar char="§"/>
              </a:pPr>
              <a:r>
                <a:rPr lang="es-MX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Perfiles para cada puesto</a:t>
              </a:r>
            </a:p>
            <a:p>
              <a:pPr marL="0" indent="0" algn="l">
                <a:buFont typeface="Arial" panose="020B0604020202020204" pitchFamily="34" charset="0"/>
                <a:buNone/>
              </a:pPr>
              <a:endParaRPr lang="es-MX" sz="1100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847302" y="5194530"/>
              <a:ext cx="3850116" cy="4362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20000"/>
                </a:spcBef>
              </a:pPr>
              <a:r>
                <a:rPr lang="es-MX" sz="1700" b="1" dirty="0" smtClean="0">
                  <a:solidFill>
                    <a:schemeClr val="bg1">
                      <a:lumMod val="50000"/>
                    </a:schemeClr>
                  </a:solidFill>
                  <a:latin typeface="Adobe Caslon Pro"/>
                </a:rPr>
                <a:t>Trabajo</a:t>
              </a:r>
              <a:r>
                <a:rPr lang="es-MX" sz="1700" b="1" dirty="0" smtClean="0">
                  <a:solidFill>
                    <a:srgbClr val="C0504D">
                      <a:lumMod val="75000"/>
                    </a:srgbClr>
                  </a:solidFill>
                  <a:latin typeface="Adobe Caslon Pro"/>
                </a:rPr>
                <a:t> eficaz</a:t>
              </a:r>
              <a:endParaRPr lang="es-MX" sz="1700" b="1" dirty="0">
                <a:solidFill>
                  <a:prstClr val="black">
                    <a:lumMod val="50000"/>
                    <a:lumOff val="50000"/>
                  </a:prstClr>
                </a:solidFill>
                <a:latin typeface="Adobe Caslon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688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251520" y="2636912"/>
            <a:ext cx="8535987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MX" alt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2. Prioridad en los </a:t>
            </a:r>
          </a:p>
          <a:p>
            <a:pPr algn="ctr" eaLnBrk="1" hangingPunct="1">
              <a:lnSpc>
                <a:spcPct val="200000"/>
              </a:lnSpc>
            </a:pPr>
            <a:r>
              <a:rPr lang="es-MX" alt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Servicios públicos</a:t>
            </a:r>
            <a:endParaRPr lang="es-MX" altLang="es-MX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158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t>15</a:t>
            </a:fld>
            <a:endParaRPr lang="es-MX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públicos; principal atribución constitucional.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3413" y="1417835"/>
            <a:ext cx="8784976" cy="695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/>
              </a:rPr>
              <a:t>Déficit</a:t>
            </a: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 en la calidad  y cobertura </a:t>
            </a:r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latin typeface="Adobe Caslon Pro"/>
            </a:endParaRPr>
          </a:p>
          <a:p>
            <a:pPr lvl="0" algn="ctr">
              <a:spcBef>
                <a:spcPct val="20000"/>
              </a:spcBef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/>
              </a:rPr>
              <a:t>Prácticamente ningún servicio público ha logrado una cobertura promedio mayor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/>
              </a:rPr>
              <a:t>a: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dobe Caslon Pro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86063" y="1772816"/>
            <a:ext cx="6336704" cy="4136008"/>
            <a:chOff x="179512" y="1700808"/>
            <a:chExt cx="6936432" cy="4280024"/>
          </a:xfrm>
        </p:grpSpPr>
        <p:graphicFrame>
          <p:nvGraphicFramePr>
            <p:cNvPr id="9" name="8 Gráfico"/>
            <p:cNvGraphicFramePr/>
            <p:nvPr>
              <p:extLst>
                <p:ext uri="{D42A27DB-BD31-4B8C-83A1-F6EECF244321}">
                  <p14:modId xmlns:p14="http://schemas.microsoft.com/office/powerpoint/2010/main" val="1098981576"/>
                </p:ext>
              </p:extLst>
            </p:nvPr>
          </p:nvGraphicFramePr>
          <p:xfrm>
            <a:off x="179512" y="1700808"/>
            <a:ext cx="6936432" cy="4280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9 CuadroTexto"/>
            <p:cNvSpPr txBox="1"/>
            <p:nvPr/>
          </p:nvSpPr>
          <p:spPr>
            <a:xfrm>
              <a:off x="323528" y="24482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</a:t>
              </a:r>
              <a:endParaRPr lang="es-MX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6444208" y="3068960"/>
            <a:ext cx="2223864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mitad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los gobiernos municipales </a:t>
            </a:r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carece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un área </a:t>
            </a:r>
            <a:r>
              <a:rPr lang="es-MX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esta función. 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90731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t>16</a:t>
            </a:fld>
            <a:endParaRPr lang="es-MX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 rot="298188">
            <a:off x="1174347" y="1061949"/>
            <a:ext cx="6927985" cy="1512168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/>
              <a:t>I.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Crear</a:t>
            </a:r>
            <a:r>
              <a:rPr lang="es-MX" sz="1200" b="1" dirty="0" smtClean="0"/>
              <a:t> una </a:t>
            </a: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o dirección de Servicios Públicos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1200" dirty="0">
                <a:solidFill>
                  <a:schemeClr val="accent2">
                    <a:lumMod val="75000"/>
                  </a:schemeClr>
                </a:solidFill>
              </a:rPr>
              <a:t>Identificar</a:t>
            </a:r>
            <a:r>
              <a:rPr lang="es-MX" sz="1200" dirty="0"/>
              <a:t> el déficit de </a:t>
            </a:r>
            <a:r>
              <a:rPr lang="es-MX" sz="1200" dirty="0">
                <a:solidFill>
                  <a:schemeClr val="accent2">
                    <a:lumMod val="75000"/>
                  </a:schemeClr>
                </a:solidFill>
              </a:rPr>
              <a:t>cobertura</a:t>
            </a:r>
            <a:r>
              <a:rPr lang="es-MX" sz="1200" dirty="0"/>
              <a:t> de los servicios </a:t>
            </a:r>
            <a:r>
              <a:rPr lang="es-MX" sz="1200" dirty="0" smtClean="0"/>
              <a:t>básicos, diferenciando la </a:t>
            </a:r>
            <a:r>
              <a:rPr lang="es-MX" sz="1200" dirty="0">
                <a:solidFill>
                  <a:schemeClr val="accent2">
                    <a:lumMod val="75000"/>
                  </a:schemeClr>
                </a:solidFill>
              </a:rPr>
              <a:t>cabecera</a:t>
            </a:r>
            <a:r>
              <a:rPr lang="es-MX" sz="1200" dirty="0"/>
              <a:t> municipal del resto de las </a:t>
            </a:r>
            <a:r>
              <a:rPr lang="es-MX" sz="1200" dirty="0" smtClean="0">
                <a:solidFill>
                  <a:schemeClr val="accent2">
                    <a:lumMod val="75000"/>
                  </a:schemeClr>
                </a:solidFill>
              </a:rPr>
              <a:t>localidades</a:t>
            </a:r>
            <a:r>
              <a:rPr lang="es-MX" sz="1200" dirty="0" smtClean="0"/>
              <a:t>; así </a:t>
            </a:r>
            <a:r>
              <a:rPr lang="es-MX" sz="1200" dirty="0"/>
              <a:t>como el </a:t>
            </a:r>
            <a:r>
              <a:rPr lang="es-MX" sz="1200" dirty="0">
                <a:solidFill>
                  <a:schemeClr val="accent2">
                    <a:lumMod val="75000"/>
                  </a:schemeClr>
                </a:solidFill>
              </a:rPr>
              <a:t>costo</a:t>
            </a:r>
            <a:r>
              <a:rPr lang="es-MX" sz="1200" dirty="0"/>
              <a:t>, la maquinaria y el </a:t>
            </a:r>
            <a:r>
              <a:rPr lang="es-MX" sz="1200" dirty="0">
                <a:solidFill>
                  <a:schemeClr val="accent2">
                    <a:lumMod val="75000"/>
                  </a:schemeClr>
                </a:solidFill>
              </a:rPr>
              <a:t>equipo</a:t>
            </a:r>
            <a:r>
              <a:rPr lang="es-MX" sz="1200" dirty="0"/>
              <a:t> especializados necesarios para su abatimiento</a:t>
            </a:r>
            <a:r>
              <a:rPr lang="es-MX" sz="1200" dirty="0" smtClean="0"/>
              <a:t>.</a:t>
            </a:r>
          </a:p>
          <a:p>
            <a:pPr marL="0" indent="0">
              <a:buNone/>
            </a:pPr>
            <a:r>
              <a:rPr lang="es-MX" sz="1000" dirty="0" smtClean="0"/>
              <a:t>(Revisar Anexo I y II)</a:t>
            </a:r>
            <a:endParaRPr lang="es-MX" sz="1000" dirty="0"/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 rot="21050506">
            <a:off x="203898" y="2794462"/>
            <a:ext cx="7484316" cy="942974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/>
              <a:t>II. </a:t>
            </a:r>
            <a:r>
              <a:rPr lang="es-MX" sz="1200" b="1" dirty="0"/>
              <a:t>Establecer como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</a:t>
            </a:r>
            <a:r>
              <a:rPr lang="es-MX" sz="1200" b="1" dirty="0"/>
              <a:t> en el </a:t>
            </a:r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Municipal </a:t>
            </a:r>
            <a:r>
              <a:rPr lang="es-MX" sz="1200" b="1" dirty="0" smtClean="0"/>
              <a:t>la cobertura </a:t>
            </a:r>
            <a:r>
              <a:rPr lang="es-MX" sz="1200" b="1" dirty="0"/>
              <a:t>y calidad de los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públicos</a:t>
            </a:r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200" b="1" dirty="0"/>
              <a:t>municipales</a:t>
            </a:r>
            <a:endParaRPr lang="es-MX" sz="1200" b="1" dirty="0" smtClean="0"/>
          </a:p>
          <a:p>
            <a:pPr marL="0" indent="0">
              <a:buNone/>
            </a:pPr>
            <a:r>
              <a:rPr lang="es-MX" sz="1200" dirty="0" smtClean="0"/>
              <a:t>Determinar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s-MX" sz="1200" dirty="0"/>
              <a:t> y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plazos</a:t>
            </a:r>
            <a:r>
              <a:rPr lang="es-MX" sz="1200" dirty="0"/>
              <a:t> concretos durante el periodo </a:t>
            </a:r>
            <a:r>
              <a:rPr lang="es-MX" sz="1200" dirty="0" smtClean="0"/>
              <a:t>de gobierno</a:t>
            </a:r>
            <a:r>
              <a:rPr lang="es-MX" sz="1200" dirty="0"/>
              <a:t>.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 rot="156906">
            <a:off x="2316129" y="4085364"/>
            <a:ext cx="6717792" cy="1815052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/>
              <a:t>III.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Destinar</a:t>
            </a:r>
            <a:r>
              <a:rPr lang="es-MX" sz="1200" b="1" dirty="0"/>
              <a:t> los recursos del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FAISM</a:t>
            </a:r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200" b="1" dirty="0"/>
              <a:t>a la dotación de los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básicos </a:t>
            </a:r>
            <a:r>
              <a:rPr lang="es-MX" sz="1200" b="1" dirty="0"/>
              <a:t>que contempla la etiqueta de dicho rubro en 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localidades</a:t>
            </a:r>
            <a:r>
              <a:rPr lang="es-MX" sz="1200" b="1" dirty="0"/>
              <a:t> en las que se concentra la población con mayores condiciones de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rezago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200" b="1" dirty="0"/>
              <a:t>social, marginación y pobreza extrema</a:t>
            </a:r>
            <a:r>
              <a:rPr lang="es-MX" sz="1200" b="1" dirty="0" smtClean="0"/>
              <a:t>.</a:t>
            </a:r>
          </a:p>
          <a:p>
            <a:pPr marL="0" indent="0" algn="ctr">
              <a:buNone/>
            </a:pPr>
            <a:r>
              <a:rPr lang="es-MX" sz="1200" dirty="0" smtClean="0"/>
              <a:t>agua potable</a:t>
            </a:r>
          </a:p>
          <a:p>
            <a:pPr marL="0" indent="0" algn="ctr">
              <a:buNone/>
            </a:pPr>
            <a:r>
              <a:rPr lang="es-MX" sz="1200" dirty="0" smtClean="0"/>
              <a:t>drenaje</a:t>
            </a:r>
            <a:r>
              <a:rPr lang="es-MX" sz="1200" dirty="0"/>
              <a:t>, </a:t>
            </a:r>
            <a:r>
              <a:rPr lang="es-MX" sz="1200" dirty="0" smtClean="0"/>
              <a:t>alcantarillado</a:t>
            </a:r>
          </a:p>
          <a:p>
            <a:pPr marL="0" indent="0" algn="ctr">
              <a:buNone/>
            </a:pPr>
            <a:r>
              <a:rPr lang="es-MX" sz="1200" dirty="0" smtClean="0"/>
              <a:t>alumbrado </a:t>
            </a:r>
            <a:r>
              <a:rPr lang="es-MX" sz="1200" dirty="0"/>
              <a:t>y </a:t>
            </a:r>
            <a:r>
              <a:rPr lang="es-MX" sz="1200" dirty="0" smtClean="0"/>
              <a:t>calles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4433187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t>17</a:t>
            </a:fld>
            <a:endParaRPr lang="es-MX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384130" y="1115259"/>
            <a:ext cx="8266896" cy="1140063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Identificar</a:t>
            </a:r>
            <a:r>
              <a:rPr lang="es-MX" sz="1200" b="1" dirty="0" smtClean="0"/>
              <a:t> </a:t>
            </a:r>
            <a:r>
              <a:rPr lang="es-MX" sz="1200" b="1" dirty="0"/>
              <a:t>los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programas</a:t>
            </a:r>
            <a:r>
              <a:rPr lang="es-MX" sz="1200" b="1" dirty="0"/>
              <a:t> </a:t>
            </a:r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estatales que contemplen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financiamiento</a:t>
            </a:r>
            <a:r>
              <a:rPr lang="es-MX" sz="1200" b="1" dirty="0"/>
              <a:t> de infraestructura para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servicios</a:t>
            </a:r>
            <a:r>
              <a:rPr lang="es-MX" sz="1200" b="1" dirty="0"/>
              <a:t> básicos, a partir de los cuales se pueda crear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mezcla</a:t>
            </a:r>
            <a:r>
              <a:rPr lang="es-MX" sz="1200" b="1" dirty="0"/>
              <a:t> de recursos municipales e identificar aquellos en los que se requiere una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aportación </a:t>
            </a:r>
            <a:r>
              <a:rPr lang="es-MX" sz="1200" b="1" dirty="0"/>
              <a:t>municipal</a:t>
            </a:r>
            <a:r>
              <a:rPr lang="es-MX" sz="1200" b="1" dirty="0" smtClean="0"/>
              <a:t>.</a:t>
            </a:r>
          </a:p>
          <a:p>
            <a:pPr marL="0" indent="0">
              <a:buNone/>
            </a:pPr>
            <a:r>
              <a:rPr lang="es-MX" sz="1000" dirty="0" smtClean="0"/>
              <a:t>(Revisar Anexo III) </a:t>
            </a:r>
            <a:endParaRPr lang="es-MX" sz="1000" dirty="0"/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384129" y="2851725"/>
            <a:ext cx="8266897" cy="1729672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300" b="1" dirty="0" smtClean="0"/>
              <a:t>IV</a:t>
            </a:r>
            <a:r>
              <a:rPr lang="es-MX" sz="1300" b="1" dirty="0"/>
              <a:t>. </a:t>
            </a:r>
            <a:r>
              <a:rPr lang="es-MX" sz="1300" b="1" dirty="0" smtClean="0"/>
              <a:t>Contar </a:t>
            </a:r>
            <a:r>
              <a:rPr lang="es-MX" sz="1300" b="1" dirty="0"/>
              <a:t>con una </a:t>
            </a:r>
            <a:r>
              <a:rPr lang="es-MX" sz="13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cartera de proyectos</a:t>
            </a:r>
            <a:r>
              <a:rPr lang="es-MX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300" b="1" dirty="0"/>
              <a:t>debidamente integrados conforme a los requisitos de las reglas de operación de cada programa. </a:t>
            </a:r>
            <a:endParaRPr lang="es-MX" sz="13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1300" dirty="0"/>
              <a:t>Importante contar con una </a:t>
            </a:r>
            <a:r>
              <a:rPr lang="es-MX" sz="13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especializada </a:t>
            </a:r>
            <a:r>
              <a:rPr lang="es-MX" sz="1300" dirty="0"/>
              <a:t>en la elaboración de proyectos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300" dirty="0"/>
              <a:t>Cada una de las obras que pretenda desarrollarse en su administración cuente con un </a:t>
            </a:r>
            <a:r>
              <a:rPr lang="es-MX" sz="13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expediente técnico </a:t>
            </a:r>
            <a:r>
              <a:rPr lang="es-MX" sz="1300" dirty="0"/>
              <a:t>lo que facilita el acceso a los Programas Federales</a:t>
            </a:r>
          </a:p>
          <a:p>
            <a:pPr marL="0" indent="0" algn="ctr">
              <a:buNone/>
            </a:pPr>
            <a:r>
              <a:rPr lang="es-MX" sz="1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Cuenten con la permanente Asistencia Técnica de este Instituto. </a:t>
            </a:r>
          </a:p>
          <a:p>
            <a:pPr marL="0" indent="0">
              <a:buNone/>
            </a:pPr>
            <a:endParaRPr lang="es-MX" sz="1200" dirty="0"/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384129" y="5097078"/>
            <a:ext cx="8266897" cy="708185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/>
              <a:t>IV. Tener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presente </a:t>
            </a:r>
            <a:r>
              <a:rPr lang="es-MX" sz="1200" b="1" dirty="0" smtClean="0"/>
              <a:t>que los gobiernos municipales deben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apegarse </a:t>
            </a:r>
            <a:r>
              <a:rPr lang="es-MX" sz="1200" b="1" dirty="0"/>
              <a:t>a las normas de cuidado al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medio ambiente</a:t>
            </a:r>
            <a:endParaRPr lang="es-MX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2275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251519" y="2622698"/>
            <a:ext cx="8535987" cy="145501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MX" alt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3. Reordenamiento</a:t>
            </a:r>
          </a:p>
          <a:p>
            <a:pPr algn="ctr" eaLnBrk="1" hangingPunct="1">
              <a:lnSpc>
                <a:spcPct val="200000"/>
              </a:lnSpc>
            </a:pPr>
            <a:r>
              <a:rPr lang="es-MX" alt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Administrativo</a:t>
            </a:r>
            <a:endParaRPr lang="es-MX" altLang="es-MX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516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19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Estructuras administrativas: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1208983" y="1025076"/>
            <a:ext cx="2445516" cy="1301829"/>
          </a:xfrm>
          <a:custGeom>
            <a:avLst/>
            <a:gdLst>
              <a:gd name="connsiteX0" fmla="*/ 0 w 1557912"/>
              <a:gd name="connsiteY0" fmla="*/ 106584 h 1065841"/>
              <a:gd name="connsiteX1" fmla="*/ 106584 w 1557912"/>
              <a:gd name="connsiteY1" fmla="*/ 0 h 1065841"/>
              <a:gd name="connsiteX2" fmla="*/ 1451328 w 1557912"/>
              <a:gd name="connsiteY2" fmla="*/ 0 h 1065841"/>
              <a:gd name="connsiteX3" fmla="*/ 1557912 w 1557912"/>
              <a:gd name="connsiteY3" fmla="*/ 106584 h 1065841"/>
              <a:gd name="connsiteX4" fmla="*/ 1557912 w 1557912"/>
              <a:gd name="connsiteY4" fmla="*/ 959257 h 1065841"/>
              <a:gd name="connsiteX5" fmla="*/ 1451328 w 1557912"/>
              <a:gd name="connsiteY5" fmla="*/ 1065841 h 1065841"/>
              <a:gd name="connsiteX6" fmla="*/ 106584 w 1557912"/>
              <a:gd name="connsiteY6" fmla="*/ 1065841 h 1065841"/>
              <a:gd name="connsiteX7" fmla="*/ 0 w 1557912"/>
              <a:gd name="connsiteY7" fmla="*/ 959257 h 1065841"/>
              <a:gd name="connsiteX8" fmla="*/ 0 w 1557912"/>
              <a:gd name="connsiteY8" fmla="*/ 106584 h 10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7912" h="1065841">
                <a:moveTo>
                  <a:pt x="0" y="106584"/>
                </a:moveTo>
                <a:cubicBezTo>
                  <a:pt x="0" y="47719"/>
                  <a:pt x="47719" y="0"/>
                  <a:pt x="106584" y="0"/>
                </a:cubicBezTo>
                <a:lnTo>
                  <a:pt x="1451328" y="0"/>
                </a:lnTo>
                <a:cubicBezTo>
                  <a:pt x="1510193" y="0"/>
                  <a:pt x="1557912" y="47719"/>
                  <a:pt x="1557912" y="106584"/>
                </a:cubicBezTo>
                <a:lnTo>
                  <a:pt x="1557912" y="959257"/>
                </a:lnTo>
                <a:cubicBezTo>
                  <a:pt x="1557912" y="1018122"/>
                  <a:pt x="1510193" y="1065841"/>
                  <a:pt x="1451328" y="1065841"/>
                </a:cubicBezTo>
                <a:lnTo>
                  <a:pt x="106584" y="1065841"/>
                </a:lnTo>
                <a:cubicBezTo>
                  <a:pt x="47719" y="1065841"/>
                  <a:pt x="0" y="1018122"/>
                  <a:pt x="0" y="959257"/>
                </a:cubicBezTo>
                <a:lnTo>
                  <a:pt x="0" y="106584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7887" tIns="57887" rIns="57887" bIns="5788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Desmedido</a:t>
            </a:r>
            <a:endParaRPr lang="es-MX" sz="16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5079931" y="1025076"/>
            <a:ext cx="2445516" cy="1274169"/>
          </a:xfrm>
          <a:custGeom>
            <a:avLst/>
            <a:gdLst>
              <a:gd name="connsiteX0" fmla="*/ 0 w 1557912"/>
              <a:gd name="connsiteY0" fmla="*/ 106584 h 1065841"/>
              <a:gd name="connsiteX1" fmla="*/ 106584 w 1557912"/>
              <a:gd name="connsiteY1" fmla="*/ 0 h 1065841"/>
              <a:gd name="connsiteX2" fmla="*/ 1451328 w 1557912"/>
              <a:gd name="connsiteY2" fmla="*/ 0 h 1065841"/>
              <a:gd name="connsiteX3" fmla="*/ 1557912 w 1557912"/>
              <a:gd name="connsiteY3" fmla="*/ 106584 h 1065841"/>
              <a:gd name="connsiteX4" fmla="*/ 1557912 w 1557912"/>
              <a:gd name="connsiteY4" fmla="*/ 959257 h 1065841"/>
              <a:gd name="connsiteX5" fmla="*/ 1451328 w 1557912"/>
              <a:gd name="connsiteY5" fmla="*/ 1065841 h 1065841"/>
              <a:gd name="connsiteX6" fmla="*/ 106584 w 1557912"/>
              <a:gd name="connsiteY6" fmla="*/ 1065841 h 1065841"/>
              <a:gd name="connsiteX7" fmla="*/ 0 w 1557912"/>
              <a:gd name="connsiteY7" fmla="*/ 959257 h 1065841"/>
              <a:gd name="connsiteX8" fmla="*/ 0 w 1557912"/>
              <a:gd name="connsiteY8" fmla="*/ 106584 h 10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7912" h="1065841">
                <a:moveTo>
                  <a:pt x="0" y="106584"/>
                </a:moveTo>
                <a:cubicBezTo>
                  <a:pt x="0" y="47719"/>
                  <a:pt x="47719" y="0"/>
                  <a:pt x="106584" y="0"/>
                </a:cubicBezTo>
                <a:lnTo>
                  <a:pt x="1451328" y="0"/>
                </a:lnTo>
                <a:cubicBezTo>
                  <a:pt x="1510193" y="0"/>
                  <a:pt x="1557912" y="47719"/>
                  <a:pt x="1557912" y="106584"/>
                </a:cubicBezTo>
                <a:lnTo>
                  <a:pt x="1557912" y="959257"/>
                </a:lnTo>
                <a:cubicBezTo>
                  <a:pt x="1557912" y="1018122"/>
                  <a:pt x="1510193" y="1065841"/>
                  <a:pt x="1451328" y="1065841"/>
                </a:cubicBezTo>
                <a:lnTo>
                  <a:pt x="106584" y="1065841"/>
                </a:lnTo>
                <a:cubicBezTo>
                  <a:pt x="47719" y="1065841"/>
                  <a:pt x="0" y="1018122"/>
                  <a:pt x="0" y="959257"/>
                </a:cubicBezTo>
                <a:lnTo>
                  <a:pt x="0" y="106584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57887" tIns="57887" rIns="57887" bIns="5788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parte de sus áreas no están orientadas a las funciones prioritarias de la gestión municipal</a:t>
            </a:r>
            <a:endParaRPr lang="es-MX" sz="16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979712" y="2636912"/>
            <a:ext cx="4741676" cy="3560694"/>
            <a:chOff x="1115616" y="1204662"/>
            <a:chExt cx="3972712" cy="3257197"/>
          </a:xfrm>
        </p:grpSpPr>
        <p:pic>
          <p:nvPicPr>
            <p:cNvPr id="10" name="Picture 2" descr="http://us.123rf.com/400wm/400/400/michaeldb/michaeldb0811/michaeldb081100028/3915811-un-l-der-est-en-el-frente-de-un-gran-grupo-de-s-mbolo-de-muchas-personas-en-las-filas-vista-desde-a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04662"/>
              <a:ext cx="2388536" cy="3184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us.123rf.com/400wm/400/400/michaeldb/michaeldb0811/michaeldb081100028/3915811-un-l-der-est-en-el-frente-de-un-gran-grupo-de-s-mbolo-de-muchas-personas-en-las-filas-vista-desde-a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277144"/>
              <a:ext cx="2388536" cy="3184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us.123rf.com/400wm/400/400/michaeldb/michaeldb0811/michaeldb081100028/3915811-un-l-der-est-en-el-frente-de-un-gran-grupo-de-s-mbolo-de-muchas-personas-en-las-filas-vista-desde-a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517" y="1264095"/>
              <a:ext cx="2388536" cy="3184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01510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1434"/>
            <a:ext cx="2592288" cy="71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0" y="645333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INSTITUTO NACIONAL </a:t>
            </a:r>
            <a:r>
              <a:rPr lang="es-MX" sz="1050" dirty="0" smtClean="0">
                <a:solidFill>
                  <a:schemeClr val="bg1"/>
                </a:solidFill>
              </a:rPr>
              <a:t>PARA</a:t>
            </a:r>
            <a:r>
              <a:rPr lang="es-MX" sz="1100" dirty="0" smtClean="0">
                <a:solidFill>
                  <a:schemeClr val="bg1"/>
                </a:solidFill>
              </a:rPr>
              <a:t> EL FEDERALISMO  </a:t>
            </a:r>
          </a:p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Y DESARROLLO MUNICIPAL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9" name="CuadroTexto 4"/>
          <p:cNvSpPr txBox="1"/>
          <p:nvPr/>
        </p:nvSpPr>
        <p:spPr>
          <a:xfrm>
            <a:off x="1475656" y="2420888"/>
            <a:ext cx="6264696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MX" alt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Atentas Sugerencias para Presidentes Municipales Electos 2015</a:t>
            </a:r>
          </a:p>
        </p:txBody>
      </p:sp>
    </p:spTree>
    <p:extLst>
      <p:ext uri="{BB962C8B-B14F-4D97-AF65-F5344CB8AC3E}">
        <p14:creationId xmlns:p14="http://schemas.microsoft.com/office/powerpoint/2010/main" val="2215490647"/>
      </p:ext>
    </p:extLst>
  </p:cSld>
  <p:clrMapOvr>
    <a:masterClrMapping/>
  </p:clrMapOvr>
  <p:transition advTm="245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20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recomendable: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 Marcador de contenido"/>
          <p:cNvSpPr txBox="1">
            <a:spLocks/>
          </p:cNvSpPr>
          <p:nvPr/>
        </p:nvSpPr>
        <p:spPr>
          <a:xfrm>
            <a:off x="423886" y="1157468"/>
            <a:ext cx="8266897" cy="1225347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/>
              <a:t>I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</a:rPr>
              <a:t>. Enlistar </a:t>
            </a:r>
            <a:r>
              <a:rPr lang="es-MX" sz="1200" b="1" dirty="0"/>
              <a:t>las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dependencias administrativas </a:t>
            </a:r>
            <a:r>
              <a:rPr lang="es-MX" sz="1200" b="1" dirty="0"/>
              <a:t>con las que cuenta actualmente el gobierno municipal e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</a:t>
            </a:r>
            <a:r>
              <a:rPr lang="es-MX" sz="1200" b="1" dirty="0"/>
              <a:t> cuáles son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prioritarias</a:t>
            </a:r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200" b="1" dirty="0"/>
              <a:t>con relación a las funciones contempladas en el artículo 115 de la Constitución Federal (prestación de servicios básicos, obra pública e implementación de la política de desarrollo urbano), la Constitución Local y la Ley Orgánica Municipal del Estado. </a:t>
            </a:r>
            <a:endParaRPr lang="es-MX" sz="1100" dirty="0"/>
          </a:p>
        </p:txBody>
      </p:sp>
      <p:sp>
        <p:nvSpPr>
          <p:cNvPr id="17" name="1 Marcador de contenido"/>
          <p:cNvSpPr txBox="1">
            <a:spLocks/>
          </p:cNvSpPr>
          <p:nvPr/>
        </p:nvSpPr>
        <p:spPr>
          <a:xfrm>
            <a:off x="423886" y="2852936"/>
            <a:ext cx="8266897" cy="1224136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/>
              <a:t>II.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200" b="1" dirty="0"/>
              <a:t>la existencia de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dependencias</a:t>
            </a:r>
            <a:r>
              <a:rPr lang="es-MX" sz="1200" b="1" dirty="0"/>
              <a:t> que realizan funciones sustantivas similares y que, por su naturaleza, podrían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fusionarse</a:t>
            </a:r>
            <a:r>
              <a:rPr lang="es-MX" sz="1200" b="1" dirty="0"/>
              <a:t> en una sola</a:t>
            </a:r>
            <a:r>
              <a:rPr lang="es-MX" sz="1200" b="1" dirty="0" smtClean="0"/>
              <a:t>. </a:t>
            </a:r>
          </a:p>
          <a:p>
            <a:pPr marL="0" indent="0">
              <a:buNone/>
            </a:pPr>
            <a:r>
              <a:rPr lang="es-MX" sz="1200" dirty="0" smtClean="0"/>
              <a:t>(Ejemplo: Secretaría de Desarrollo Social</a:t>
            </a:r>
            <a:r>
              <a:rPr lang="es-MX" sz="1200" dirty="0"/>
              <a:t>; fusión </a:t>
            </a:r>
            <a:r>
              <a:rPr lang="es-MX" sz="1200" dirty="0" smtClean="0"/>
              <a:t>de las áreas de atención </a:t>
            </a:r>
            <a:r>
              <a:rPr lang="es-MX" sz="1200" dirty="0"/>
              <a:t>a la mujer, jóvenes, adultos mayores, </a:t>
            </a:r>
            <a:r>
              <a:rPr lang="es-MX" sz="1200" dirty="0" smtClean="0"/>
              <a:t>pobreza)</a:t>
            </a:r>
            <a:endParaRPr lang="es-MX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 Marcador de contenido"/>
          <p:cNvSpPr txBox="1">
            <a:spLocks/>
          </p:cNvSpPr>
          <p:nvPr/>
        </p:nvSpPr>
        <p:spPr>
          <a:xfrm>
            <a:off x="413675" y="4581128"/>
            <a:ext cx="8266897" cy="1008112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/>
              <a:t>III.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Detectar</a:t>
            </a:r>
            <a:r>
              <a:rPr lang="es-MX" sz="1200" b="1" dirty="0"/>
              <a:t> dependencias que </a:t>
            </a:r>
            <a:r>
              <a:rPr lang="es-MX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dupliquen</a:t>
            </a:r>
            <a:r>
              <a:rPr lang="es-MX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200" b="1" dirty="0"/>
              <a:t>funciones y agruparlas en torno a una sola. </a:t>
            </a:r>
            <a:endParaRPr lang="es-MX" sz="1200" b="1" dirty="0" smtClean="0"/>
          </a:p>
          <a:p>
            <a:pPr marL="0" indent="0">
              <a:buNone/>
            </a:pPr>
            <a:r>
              <a:rPr lang="es-MX" sz="1200" dirty="0" smtClean="0"/>
              <a:t>(Ejemplo: Una </a:t>
            </a:r>
            <a:r>
              <a:rPr lang="es-MX" sz="1200" dirty="0"/>
              <a:t>sola dependencia de Planeación, Administración y </a:t>
            </a:r>
            <a:r>
              <a:rPr lang="es-MX" sz="1200" dirty="0" smtClean="0"/>
              <a:t>Finanzas que agrupe la Oficialía mayor, Secretaría de planeación y la Tesorería.)</a:t>
            </a:r>
          </a:p>
        </p:txBody>
      </p:sp>
    </p:spTree>
    <p:extLst>
      <p:ext uri="{BB962C8B-B14F-4D97-AF65-F5344CB8AC3E}">
        <p14:creationId xmlns:p14="http://schemas.microsoft.com/office/powerpoint/2010/main" val="2152830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21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 partir de lo anterior: </a:t>
            </a:r>
            <a:endParaRPr lang="es-MX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323528" y="836712"/>
            <a:ext cx="8496944" cy="5184576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b="1" dirty="0" smtClean="0"/>
              <a:t>IV</a:t>
            </a:r>
            <a:r>
              <a:rPr lang="es-MX" sz="1400" b="1" dirty="0"/>
              <a:t>. Esbozar un 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organigrama  </a:t>
            </a:r>
            <a:r>
              <a:rPr lang="es-MX" sz="1400" b="1" dirty="0"/>
              <a:t>en el que se reflejen las </a:t>
            </a:r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atribuciones </a:t>
            </a:r>
            <a:r>
              <a:rPr lang="es-MX" sz="1400" b="1" dirty="0"/>
              <a:t>que debe realizar el municipio. </a:t>
            </a:r>
            <a:endParaRPr lang="es-MX" sz="1400" b="1" dirty="0" smtClean="0"/>
          </a:p>
          <a:p>
            <a:pPr marL="185738" lvl="0" indent="0">
              <a:buNone/>
              <a:tabLst>
                <a:tab pos="8162925" algn="l"/>
              </a:tabLst>
            </a:pPr>
            <a:r>
              <a:rPr lang="es-MX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 </a:t>
            </a:r>
            <a:r>
              <a:rPr lang="es-MX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recomienda que para municipios &gt; 100 mil y &lt; 500 mil habitantes se considere la siguiente lista como un referente para establecer el número adecuado de dependencias</a:t>
            </a:r>
            <a:r>
              <a:rPr lang="es-MX" sz="1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: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 smtClean="0"/>
              <a:t>Presidencia </a:t>
            </a:r>
            <a:r>
              <a:rPr lang="es-MX" sz="1100" dirty="0"/>
              <a:t>Municipal;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Secretaría del Ayuntamiento;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Planeación, Administración y Finanzas;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Gobierno;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Seguridad Pública y Protección Civil;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Desarrollo Urbano y Obras Públicas;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Servicios Públicos;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Agua Potable, Alcantarillado y Saneamiento;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Desarrollo Económico;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Desarrollo Social;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Desarrollo Integral de la Familia;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/>
              <a:t>Secretaría Particular, Relaciones</a:t>
            </a:r>
          </a:p>
          <a:p>
            <a:pPr marL="3233738" indent="0">
              <a:buNone/>
              <a:tabLst>
                <a:tab pos="2782888" algn="l"/>
              </a:tabLst>
            </a:pPr>
            <a:r>
              <a:rPr lang="es-MX" sz="1100" dirty="0"/>
              <a:t> Públicas y Comunicación Social; y</a:t>
            </a:r>
          </a:p>
          <a:p>
            <a:pPr marL="3233738" indent="0">
              <a:tabLst>
                <a:tab pos="2782888" algn="l"/>
              </a:tabLst>
            </a:pPr>
            <a:r>
              <a:rPr lang="es-MX" sz="1100" dirty="0" smtClean="0"/>
              <a:t>Contraloría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4153911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22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Organigrama &gt; 100 mil y &lt; 500 mil habitantes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92" l="0" r="100000">
                        <a14:foregroundMark x1="50000" y1="6999" x2="50323" y2="71736"/>
                        <a14:foregroundMark x1="31452" y1="52086" x2="71774" y2="54105"/>
                        <a14:foregroundMark x1="64355" y1="66756" x2="90323" y2="66756"/>
                        <a14:foregroundMark x1="91935" y1="83311" x2="4758" y2="83715"/>
                        <a14:foregroundMark x1="75081" y1="51144" x2="94355" y2="71063"/>
                        <a14:foregroundMark x1="81048" y1="91252" x2="99758" y2="91252"/>
                        <a14:foregroundMark x1="52661" y1="91925" x2="887" y2="92463"/>
                        <a14:foregroundMark x1="51048" y1="15478" x2="51371" y2="26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49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Marcador de contenido"/>
          <p:cNvSpPr txBox="1">
            <a:spLocks/>
          </p:cNvSpPr>
          <p:nvPr/>
        </p:nvSpPr>
        <p:spPr>
          <a:xfrm>
            <a:off x="827584" y="836712"/>
            <a:ext cx="7776864" cy="3600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200" b="1" dirty="0" smtClean="0"/>
              <a:t>En municipios con población &lt; 100 mil habitantes, el número de áreas debe ser menor.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79998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251520" y="2204864"/>
            <a:ext cx="8535987" cy="21936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MX" alt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4. Número de personal</a:t>
            </a:r>
          </a:p>
          <a:p>
            <a:pPr algn="ctr" eaLnBrk="1" hangingPunct="1">
              <a:lnSpc>
                <a:spcPct val="200000"/>
              </a:lnSpc>
            </a:pPr>
            <a:r>
              <a:rPr lang="es-MX" alt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y </a:t>
            </a:r>
          </a:p>
          <a:p>
            <a:pPr algn="ctr" eaLnBrk="1" hangingPunct="1">
              <a:lnSpc>
                <a:spcPct val="200000"/>
              </a:lnSpc>
            </a:pPr>
            <a:r>
              <a:rPr lang="es-MX" alt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Salarios</a:t>
            </a:r>
            <a:endParaRPr lang="es-MX" altLang="es-MX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516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El número </a:t>
            </a:r>
            <a:r>
              <a:rPr lang="es-MX" dirty="0"/>
              <a:t>de personal </a:t>
            </a:r>
            <a:r>
              <a:rPr lang="es-MX" dirty="0" smtClean="0"/>
              <a:t>y tabulador </a:t>
            </a:r>
            <a:r>
              <a:rPr lang="es-MX" dirty="0"/>
              <a:t>salarial se definen con criterios ajenos a la técnica</a:t>
            </a:r>
            <a:r>
              <a:rPr lang="es-MX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Inestabilidad de las estructuras administrativas y dificultad para realizar proyectos de mediano y largo plazo a causa del continuo cambio de funcionarios. </a:t>
            </a:r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24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Diagnóstico</a:t>
            </a:r>
            <a:endParaRPr lang="es-MX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531332437"/>
              </p:ext>
            </p:extLst>
          </p:nvPr>
        </p:nvGraphicFramePr>
        <p:xfrm>
          <a:off x="2258616" y="2276872"/>
          <a:ext cx="47525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3491880" y="3573016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Entre 2010 y 2012, la burocracia municipal creció en casi 50%. </a:t>
            </a:r>
          </a:p>
        </p:txBody>
      </p:sp>
    </p:spTree>
    <p:extLst>
      <p:ext uri="{BB962C8B-B14F-4D97-AF65-F5344CB8AC3E}">
        <p14:creationId xmlns:p14="http://schemas.microsoft.com/office/powerpoint/2010/main" val="36453661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25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423885" y="1336915"/>
            <a:ext cx="8266897" cy="399324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I.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No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b="1" dirty="0" smtClean="0">
                <a:solidFill>
                  <a:schemeClr val="accent2">
                    <a:lumMod val="75000"/>
                  </a:schemeClr>
                </a:solidFill>
              </a:rPr>
              <a:t>incrementar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personal existente en la actualidad.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23885" y="2163755"/>
            <a:ext cx="8266897" cy="3337722"/>
            <a:chOff x="423885" y="2163755"/>
            <a:chExt cx="8266897" cy="3337722"/>
          </a:xfrm>
        </p:grpSpPr>
        <p:sp>
          <p:nvSpPr>
            <p:cNvPr id="8" name="1 Marcador de contenido"/>
            <p:cNvSpPr txBox="1">
              <a:spLocks/>
            </p:cNvSpPr>
            <p:nvPr/>
          </p:nvSpPr>
          <p:spPr>
            <a:xfrm>
              <a:off x="423885" y="2163755"/>
              <a:ext cx="8266897" cy="3337722"/>
            </a:xfrm>
            <a:prstGeom prst="rect">
              <a:avLst/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just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Caslon Pro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II. Analizar </a:t>
              </a: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 posibilidad de </a:t>
              </a:r>
              <a:r>
                <a:rPr lang="es-MX" sz="1200" b="1" dirty="0">
                  <a:solidFill>
                    <a:schemeClr val="accent2">
                      <a:lumMod val="75000"/>
                    </a:schemeClr>
                  </a:solidFill>
                </a:rPr>
                <a:t>reducir</a:t>
              </a: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el número de </a:t>
              </a:r>
              <a:r>
                <a:rPr lang="es-MX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personal </a:t>
              </a:r>
              <a:r>
                <a:rPr lang="es-MX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indent="0" algn="ctr">
                <a:buNone/>
              </a:pPr>
              <a:r>
                <a:rPr lang="es-MX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Anexo </a:t>
              </a:r>
              <a:r>
                <a:rPr lang="es-MX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V. Empleados Municipales (personal) por cada mil habitantes</a:t>
              </a:r>
              <a:r>
                <a:rPr lang="es-MX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0" indent="0">
                <a:buNone/>
              </a:pPr>
              <a:endParaRPr lang="es-MX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57" y="2924944"/>
              <a:ext cx="8087143" cy="2360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27999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26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411917" y="1484784"/>
            <a:ext cx="8266897" cy="4032448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III. Se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sugiere tomar como referencia el tabulador de sueldos de la Administración Pública Federal Centralizada aprobado en el Presupuesto de Egresos de la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Federación.</a:t>
            </a:r>
          </a:p>
          <a:p>
            <a:pPr marL="0" indent="0" algn="ctr">
              <a:buNone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Anexo VI. Topes Salariales para Presidentes Municipales, según tamaño poblacional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8" y="2564904"/>
            <a:ext cx="7408225" cy="270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725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27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448974" y="4783765"/>
            <a:ext cx="8266897" cy="939958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INAFED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Organismos Estatales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Desarrollo Municipal podrán ofrecer los servicios de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capacitación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requeridos para tal efecto.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423885" y="1124744"/>
            <a:ext cx="8266897" cy="3244214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IV. Es deseable que los titulares de las dependencias municipales cuenten con la formación profesional adecuada y que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 nombramiento se realice valorando la experiencia y habilidades técnicas necesarias. </a:t>
            </a:r>
            <a:endParaRPr lang="es-MX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MX" sz="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municipios de 100 mil o más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habitantes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sugiere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tener perfiles profesionales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en:</a:t>
            </a:r>
          </a:p>
          <a:p>
            <a:pPr marL="808038" indent="-185738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Contaduría Pública o Administración para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áreas de Finanzas, Administración, Planeación y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Contraloría; </a:t>
            </a:r>
          </a:p>
          <a:p>
            <a:pPr marL="808038" indent="-185738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Licenciatura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derecho para la Secretaría del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Ayuntamiento; e </a:t>
            </a:r>
          </a:p>
          <a:p>
            <a:pPr marL="808038" indent="-185738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Ingeniería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arquitectura para las áreas de Servicios y Obras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municipios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población menor a 100 mil habitantes, se recomiendan funcionarios de un perfil con enseñanza media superior y experiencia en la materia, para las áreas antes mencionadas.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148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1700808"/>
            <a:ext cx="8208912" cy="3539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>
              <a:lnSpc>
                <a:spcPct val="20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“Los funcionarios públicos no pueden disponer de las rentas sin responsabilidad; no pueden gobernar a impulsos de una voluntad caprichosa, sino con sujeción a las leyes; no pueden improvisar fortunas ni entregarse al ocio y a la disipación, sino consagrarse asiduamente al trabajo, resignándose a vivir en la honrosa medianía que proporciona la retribución que la ley haya señalado”. </a:t>
            </a:r>
          </a:p>
          <a:p>
            <a:pPr lvl="0" algn="ctr">
              <a:lnSpc>
                <a:spcPct val="200000"/>
              </a:lnSpc>
            </a:pPr>
            <a:endParaRPr lang="es-MX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  <a:p>
            <a:pPr lvl="0" algn="r">
              <a:lnSpc>
                <a:spcPct val="20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- Benito Juárez García 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5942663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251520" y="2636912"/>
            <a:ext cx="8535987" cy="145501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MX" altLang="es-MX" dirty="0" smtClean="0">
                <a:solidFill>
                  <a:srgbClr val="7F7F7F"/>
                </a:solidFill>
                <a:latin typeface="Adobe Caslon Pro Bold" pitchFamily="-84" charset="0"/>
              </a:rPr>
              <a:t>5. Saneamiento</a:t>
            </a:r>
          </a:p>
          <a:p>
            <a:pPr algn="ctr" eaLnBrk="1" hangingPunct="1">
              <a:lnSpc>
                <a:spcPct val="200000"/>
              </a:lnSpc>
            </a:pPr>
            <a:r>
              <a:rPr lang="es-MX" altLang="es-MX" dirty="0" smtClean="0">
                <a:solidFill>
                  <a:srgbClr val="7F7F7F"/>
                </a:solidFill>
                <a:latin typeface="Adobe Caslon Pro Bold" pitchFamily="-84" charset="0"/>
              </a:rPr>
              <a:t>Financiero</a:t>
            </a:r>
            <a:endParaRPr lang="es-MX" altLang="es-MX" dirty="0">
              <a:solidFill>
                <a:srgbClr val="7F7F7F"/>
              </a:solidFill>
              <a:latin typeface="Adobe Caslon Pro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516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569912" y="1535588"/>
            <a:ext cx="2443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MX" sz="1600" b="1" dirty="0" smtClean="0">
                <a:solidFill>
                  <a:srgbClr val="7F7F7F"/>
                </a:solidFill>
                <a:latin typeface="Adobe Caslon Pro" pitchFamily="-84" charset="0"/>
              </a:rPr>
              <a:t>Contenido</a:t>
            </a:r>
            <a:endParaRPr lang="es-MX" altLang="es-MX" sz="1600" b="1" dirty="0">
              <a:solidFill>
                <a:srgbClr val="7F7F7F"/>
              </a:solidFill>
              <a:latin typeface="Adobe Caslon Pro Bold" pitchFamily="-8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49" y="1915271"/>
            <a:ext cx="5367248" cy="261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Los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retos y desafíos del inicio del Gobierno Municipal </a:t>
            </a:r>
            <a:endParaRPr lang="es-MX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Prioridad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a los servicios públicos </a:t>
            </a:r>
            <a:endParaRPr lang="es-MX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Reordenamiento administrativo</a:t>
            </a: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Número de personal y salarios</a:t>
            </a: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Saneamiento financiero</a:t>
            </a:r>
          </a:p>
          <a:p>
            <a:pPr marL="342900" lvl="0" indent="-342900" algn="just">
              <a:lnSpc>
                <a:spcPct val="200000"/>
              </a:lnSpc>
              <a:buAutoNum type="arabicPeriod"/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Conclusiones</a:t>
            </a:r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3188" y="5373216"/>
            <a:ext cx="8688359" cy="88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s-MX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Esta presentación está diseñada con base en el documento elaborado en el Instituto Nacional para el Federalismo y Desarrollo Municipal </a:t>
            </a:r>
            <a:r>
              <a:rPr lang="es-MX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Atentas Sugerencias para Presidentes Municipales Electos 2015</a:t>
            </a:r>
            <a:r>
              <a:rPr lang="es-MX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97" y="1412776"/>
            <a:ext cx="2591787" cy="369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42603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962750991"/>
              </p:ext>
            </p:extLst>
          </p:nvPr>
        </p:nvGraphicFramePr>
        <p:xfrm>
          <a:off x="1290192" y="764705"/>
          <a:ext cx="2773627" cy="296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30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Diagnóstico</a:t>
            </a:r>
            <a:endParaRPr lang="es-MX" dirty="0"/>
          </a:p>
        </p:txBody>
      </p:sp>
      <p:sp>
        <p:nvSpPr>
          <p:cNvPr id="9" name="1 CuadroTexto"/>
          <p:cNvSpPr txBox="1"/>
          <p:nvPr/>
        </p:nvSpPr>
        <p:spPr>
          <a:xfrm>
            <a:off x="1740902" y="2749278"/>
            <a:ext cx="1872208" cy="720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42% 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Aportaciones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1475656" y="1484784"/>
            <a:ext cx="2448272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9% propios</a:t>
            </a:r>
            <a:endParaRPr lang="es-MX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99992596"/>
              </p:ext>
            </p:extLst>
          </p:nvPr>
        </p:nvGraphicFramePr>
        <p:xfrm>
          <a:off x="4968044" y="1049475"/>
          <a:ext cx="3996444" cy="241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 CuadroTexto"/>
          <p:cNvSpPr txBox="1"/>
          <p:nvPr/>
        </p:nvSpPr>
        <p:spPr>
          <a:xfrm>
            <a:off x="6716824" y="2258870"/>
            <a:ext cx="1440160" cy="720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56% 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Principalmente pago de nómina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1223660" y="1861422"/>
            <a:ext cx="288032" cy="1711594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71532" y="2379946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Dependencia en transferencias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14 Cerrar llave"/>
          <p:cNvSpPr/>
          <p:nvPr/>
        </p:nvSpPr>
        <p:spPr>
          <a:xfrm>
            <a:off x="4145125" y="944724"/>
            <a:ext cx="648072" cy="2628292"/>
          </a:xfrm>
          <a:prstGeom prst="righ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AutoShape 2" descr="data:image/jpeg;base64,/9j/4AAQSkZJRgABAQAAAQABAAD/2wCEAAkGBxIREBUUEBQWFhQUFRUVFBUVFRQVFBcWFxUWFhcVFhccHCggGBolHxUVITEhJSkrLi4uFx8zODMsOCgtLisBCgoKDg0OGxAQGy0kICQsLywsLCwsLSwsLCwvLCw0LCwsMCwsLCwuLy8sLCwvLCw0LCwsLCwsLywsLCwsLCwsLP/AABEIALsBDQMBEQACEQEDEQH/xAAbAAEAAgMBAQAAAAAAAAAAAAAABQYCAwQBB//EAEIQAAEDAQUFBQUGBQIGAwAAAAEAAgMRBAUSITEGQVFhcRMigZGhMkJSscEUI2JystEHgpLh8DPCFSRDotLxFjTi/8QAGgEBAAIDAQAAAAAAAAAAAAAAAAQFAQIDBv/EADURAQACAQIDBAoBAwQDAAAAAAABAgMEERIhMQUTQVEiMmFxgZGhsdHwwULh8RQzNFIjQ4L/2gAMAwEAAhEDEQA/APuKAgICAgICAgICAgICAgICAgICAgICCJvy/G2cUHefStNwHE/sq/W6+un9GI3t5eXvYmVWdtdaMVRhpwLcv39VVR2lqd95mPdt+y13T9xbTNncGPbgkOmdWu5DgeSs9J2hXNPBaNp+ktolYFZMiAgICAgICAgICAgICAgICAgICAgICAgICAgICAgIPmN6zullceJLvCuQ8BReMyZO8yWyT4z/AIc5RrH1ryJCTGw2Qyljg5urSHDqDUfJK2mkxaPDmPrYK9m6PUBAQEBAQEBAQEBAQEBAQEBAQEBAQc1ot8UftyMb1cAuN9Rip61ob1x2t0hDWvbewxmhmxHgxr3eoFFxnW4/Def32t4095Rdo/iTZwaMjldzOBo/VX0XK2v/AOtfnLpGlnxlMSXw8+yGj1VXftfNPqxEfVIro6R15pixy442u3kZ9d6vdLl73DW8+MfVBy14bzDcpDmICDinvWFj8D5AHHjoK6AnQHqo19Zhpk7u1uf78mN1EvOxmK0OaRlnh5jUHy+RXltTinDe1J8+Xu8Gso21MGGOQZV+6kH42irHfzNy6tK73iLYq2jw5T/H0+w6rlsXbTNGjGkOkccgGA1NTurp4rXTYu8yRHhHOZ8oIfT2kEVGi9ZExPRu9WQQEBAQEBAQEBAQEBAQEBAQEBAQfLNurzfNbHRRvcGR0ZQOIaXaucQNczh/lVNrM0zkmN+Uclhp8e1d/Fqu+5XSvbGHAOccyBioN53c1CxY5yZIrHi73vw1mVji/hvZq1kklceALWj0bX1VzXQ0iOczKDOptPSHBttsnZ7PZO0s7CHMezES5zqtd3aZniWrnqdPSmPesNsOW1rbSyuq24oIzvwAHqBQ+oXnMlNrzCxieS2bOWjFGR8LvQ5/ur/sm++Ga+U/dXayu19/NLK1RBBCbSXx2DcLD33DX4Rx68FWdo63uY4KetP0jz/DEy+fzSlxqV52IaJWC98UHZTDEW07KQ6tzFWk8KVzUq+o48E47xvMerPj7vkzu1XEI3S9jMKxykNIqRR4NWEEZg1y/mW+htXvOC/S3L4+H77SEntM8WXDZ4mYY5Bixal7mnMOJzyyNOakdoY5xVjFjjak858597Ms9jL3LX9g85OqYydztS3x+fVbdl6nhnubdJ6fgiV1V82EBAQEBAQEBAQEBAQEBAQEBAQc94WsQxPkdoxpPXgPE0C0yXilJtPg2pXitEPh81vkZM80q55JLzxJJNB1VVi0vf04902+bu7cOyesTbRZgy2SP+6YQ4tBIcQci0tApoSuldJkxWi1dp29rSc9LxtK8WTbm7pKUtUba7pCYz07wCtENo2ov2yvs8sIkD3PY4DB3gHU7pLtNab1D1GfHwTXfm74sd+KJ2UvZ2WsZb8LvQ5/uvP5457rOq67JPIe9p0c0HxB/up3ZWTbJannH2/yjayvoxK0K+VzXaJgxjnO0aCT4LTJeMdZvbpA+Y3rbDLI5ztSan6DwFAvH3yTlvOS3WXNxrAIPWuINRkRmDwI0Kc45wL5e9i+32JrmZSUEkfJ4GbehzHkdy9NkpGq08THWY3hv1hQo3kGubXNOhyc1wOh5grzcxaltukw0fVbutHawsf8bGu8SM163Dk7zHW/nES6OldQQEBAQEBAQEBAQEBAQEBAQEFb20tP3bY/jOI9G6epHkqrtTNw0jHHj9oTNJTeZt5KgbkbK5r9MOX1+q7dm/7Px/DTVf7nwSG0tjMti7GPXLXTJT0Z82tOys490kV3cK5lBabostZI2H4mg9Br6AqkrXiy8PtWFp2pv7HbdVn7O2yxkZHFh4ZOqPQlQtdXhmY8pd8M71ifYt12uwStPOnnl9Vw0WTg1FJ9u3z5M568WOYWhevU6B2wtWCEN+M5/lbmfXCqntfLw4opH9U/SP2Gtnz8lULUQXnZm5I/s1ZWBxlo41GjfdAO7LPxV/odHScG9434ufw8G0Q57fsYDnA+n4X5jwcMx41XPL2THXHb4T+f8nCnLgsL4IGxyEEguOVaUJJpn1U/R4bYcUUtPPn92YbLZdEEpxSRtLuNKE9SMyt8umxZed6xLOzrYwNAAFABQAaADcu0RERtA0Wa3xSEtY9riNQDnwrThzXLFqMWWZilonY3dK7AgICAgICAgICAgICAgICAgoV/2rtbQ47m9wdG6+tV5rV5O9zzPhHL5f3WuCnBjj2s7tPdP5voFadm/wC3Pv8A4hE1frx7nUVYorEsBQQtww1tL3fBi8y4j5VVZpa75rT5b/dLzTtjiHbbmYbQ13Gn/iVA7Vptl384+yRpLb028khVU8TMc4SlsifiaDxAPmvb47xekWjxjdSWjhmYVDbqXvtbwZX+p3/5VB2vbfPWvlG/zn+znZU1WtWcEWN7W/E5rfMgfVbVrxWivnMR8x9ZY0AADQCg6BexiNo2h0ZLIICAg+c7HMfDb3xyB1RJOxuKubKlzCK7qAKiwbY9dwx47x+/JrHV9GV62Q20e0DLGGAtxvkdRrQaZDVx5DLzUTV6nuK7xG8sTLuuq3dvC2QNLcVcjyJGvDJddPm77HF9tt2Yda7AgICAgICAgICAgICDjva1dlC9+8Cg6nIepXDU5e6xWt+7umKnHeIfPQvM0jktpTNisxZE1x9+pA5CgH+dFf8AZ9Jri3nxndW6m299vJtU5HEHHcUVO1d8Urh4NJ+pKiaWu3HPnMu2aekexsvuPuNdwNPP/wBBRe1qb4628p+7to7elMMm2j2fxD1XnOFYrVdMlYm8qjy/tRep7Nycenr7OX78FVqa7ZJU/bY/f/yt+R/dVHaf/Kn3R/KJKuqCw2WaXA9rvhc13kQfotqW4bRbymJH1iOQOAc01BAIPEHMFexraLRvDoyWRzXi6QROMIBeB3Qeor40quGonLGOZxet4CBubasPd2doGB9cNaECvwuBzaf8yUHT9ob27vNG1v35MRKfvC0dlE+SlcDS6nGgqrHLeaUm0RvMR7mUDZdsLO9oc5rgeQxZcQdaHgq6vamL+uJifm13TthvCKZuKJwcBrxHUHMKwxZ8eWN6Tu2V6/NmH2i1CXEMJAaak1Ywaho0qTXzVdqdFlzZd5t6P1iGJhZ4ow1oa0Ua0AADQAZAK0rWKxER0hlmtgQEBAQEBAQEBAQEHhNNUkUTaW+e1dRv+m090fEfi/zd1XndXqJ1N+Gvqx+7/hZ4cUYq7z1bdmbs7ej3ewPa/EfhH1XbS6XvLc+kNM2bhj2p2/m0wU4OHyV5EbK9FIPEGyyxYW0HFx/qcXfVa0rwxt7/AKyzad5Y3gzFE4cq+Wf0UfW048Fo9m/y5umC3DkiUF9o7lOGi8vWvNbyt2y1pxMI6H6H6K37Ivtx0+KDra9LILbdv3/VrT+ofRRO0/8Alf8AzH8q6VbUFgQXrYq8scRid7UenNh08tPJeg7L1HHj7uetft/ZvErIrRkQclou2GR4e+NpeKUcQMWWYqd45Fcr4cd5ibViZgVnbS8nYuyachQmm9xzz6CniVR9q57WydzHSOc+2Wsyhrms7Rbn2a1sFaANNT77Q5rgeNcTeqxi0taZox5Y34o+UsbLLcuzj7PaC8SAx4SKZhxroCNMtVN0mgvgy8XFvG3z97MQsqtWwg8Dga0OmvJY3HqyCAgICAg57ZbY4m1kdThvJ6AZlcsuemKN7zs3pjtedqwh7RtTGPYa48zQD5qsy9qx/RHxlJro5/qlx/8AHp3n7uMnoCfkFFnV6nJ6u/wj8OvcYq9ZeC+gTSUOad4NT6a+ih5L5LTteZ+LeMW3Orss1sB/05PAH/as48+TH6tphrakT60OC/b5e5piBy98jI/l/fyUi+uzZad3PizjwUrPErTDDjrK804AE0HIDf1WMdYr1naPF0vMzHJfbvvCJrGtiaAwDu9OK9HjisVjh6Kq0zMzv1ar4tDX4cO6tfRbtUYSgwJQbmWgUpwCDNkzXGnFNtxV7dAWOcw7nFp8DReSmvBeaz4SuonirEpjY60FsrWu3hzfqPkpehvFdTHt5fvycdTXfH7nVt3Fmx3FpH9JH/ktu2K7ZaW84mPl/lU2VFVbVJyXDaGw9sWd0DERWr8OuLDw9eSmf6HP3fHty+vy/ZZ2c90W/sZmSDQHvU3sOo55fILjp804ckX8uvu8SH1FjgQCMwRUHkV62JiY3hu9c4AVJoBqTkE3AEHMaJvuKVttYnNkEoHdNKng4ZZ+Q9V57tTDambvfCduflMfvJrMIe/rwE80E8YLJWNwS10cKhzC0jg6uvxLXU62uaKzETFo8faxMrrc9qtcpDpY2RxkaHFjPQVy8Va6XJqck8WSIivx3bRumVPZQm0t2zztAhfhG9uJzK561GvRV+t0+fLMTittHjHTdiXJs9sr9mkEheKivdYKNNRTvH3teC56Ts+cV+8tbn5QRCzK0ZEBAQap7Qxgq9waOJIC0vkrSN7Ts2rWbcohBXhtM0d2AYnHLEQaeA1JVbm7Sj1cUbz+/NKx6Wet+SAvOK0DvyRve52eoqB0rXwAUT/SZ8np3iZl277HX0aqvbNqJ4zgjZ2J4ubhefF2YHSi2rvjnbbb4c/q2mItG++6fua+u3Aa92CanPC48Wnjy8qq0w6mL8p5Sg5MM15x0dFss9qcO/L2gGYGlPPP1XDU6fLk67THy/fm6YslK+xFzTOj9sFvNwIHnoqzJpeHrEwl1y79Obdd8bLSXtecgAQGOIOpqSRruyUvRaOs7zePdLjnzzG3C3y7Ot/6byORAI8wu9+zon1bfNzrqp8YZWaCWFpDqFjQXYgdAMzlqu+lx5MUcFunhLnmtS/pR1Z3TerZnODakNANTlWpOg1UtwSRQYlBXbXeOGR7a6OI9UGVhvX71lTq4A+Jp9UEvtZF2dpcdzgH+lD8l5ztDHw6ifbzWmmtvj9zTdhwvY8aAg+Fc1Epk7vJFvKXa1eKsws219nxwYh7rvR2XzorntbHxYYvHhP0lSWfP2DMV4ivmqGvWGj65RezdHy6/bD9ntUkYFGH7yPgGu1aOQNR0XmNdg7rLO3SWkrrsdbO0swadYzg8NW+hA8Fb9m5ePBEf9eX4+jaEdfGy89omJdI0sqSMRccOegZoo2bQajJkne/Kffy9mzG0py4rpFljLA4uqa55AZAUA3DJT9Lpo09OGJ3ZiNki5oIoRUHUHRSZiJ5SygL7iiscTrTFBETGMTq1aQMhVoAOfkoeTDjwxOTHSN4+H8MIf8A+WWosbIIoxG40Bo856kVxZHPgoNu08sRxcEbdGN1qua8m2iISNFDo5utHDUfI+Ks9NqIz4+OPjHlLMS7lIZEBAQaLdaeyjc+hdhzoNVyzZO7pN9t9m9K8Vtldtl7WhzS44bPH8cjgz1dmfAKttn1WWN6xwx5z/f8JUY8VevOURbnMYwSntLVibiBiIwU5uqXnwatP9Fy477393T8tu/58MbV9/7srNo22ma77hjYcJ0Dc+ji6rneYWK5JpO1Iivuj7782844mPSndbrr2oZbmDu4JWD7xurc9HNO8Ghy1HqbXDmjJHtQcmOaOqVrXCjgHDgQCPVdZiJ6tImY6KRtHE2C2wmMBrTgdQZCokNTTyWlcVKzvEMze08pldyV0asTnlxyQU7Yl1JXD8BHk5qC44kGm25xPHFjv0lBV9i3feP/ACD0I/dBbCUGKD5ztBFK60SgSYG43Uwirj1J0Qarp7TGGTGoHsyDV2YDQ5u52eoyyOlUH1TbmzVbG7d3mHxFR8nKm7WrtwX+H8/wnaO3WqhXVeL2N7N+40BUDJji3pQlxO3J9Uu8/aLG0O1fHhP5gMJPmFeUiM+m4Z8Y2VWau15h86tcRa9wORBPnv8AWq8ttMcp6xy+MI76nYpscbHD3mtd5gFeyxW46RaPGHRUf4jWenYSjc8xno4VH6T5qs7VpvSLfD9+TWxsDL35W8Wtd5Ej/cFw7It6dq+yCq6K9bCCMv22ujgc+IioIBORpnQ+Kg67PbHgm+Oee8e3xYmVWvK932i6rX2lMbGjQUq0kUJHGoco2n1Vs2C/H1j7fu7G/JrsUrRdbWnV0mXg0VP08VBy3iNHw+M25fCWPBL7DMcLPK4CtXnCNKkNH1y8FO7Ki0YbzEePL5MwysW1g7Qx2lvZkGhcK0B/E05t65rOHtKYtwaivDP7+784N1ma4EVGYOhGitYnds9WQQRV92p7BRhpia4A0BLT8QrvFd/BYmN42Zjq+W3xszanvMhmM53do4h/QA93yIVdm0uSecTumY9RSOW2zp/h/bQ6KVor3JAc8vaFMv6SpWmpalNrOGa1bW3hYbXZIpf9VjXdRn4HULrbHW/rRu51vavSVR2Sd2Vvni3DtAOjZAW+hStK09WC1pt1XbtFu1VDb496Fw4PHkWkfMoLgyWoB4gHzQehyCn7Nuw2t7fxSt8jX6ILdiQYSmrSOIPyQVPZF1JT+Q/NqC1lyDzEgp96xVnkP4ig8u+D7xp4Z+SD6ptPDjsr+LaPHgc/QlQu0KceCfZz/fg76a22SHy20WYmQ03moVHS3owspjm+kbESuNmwv1Y70Ir86q37NvE0mvlP3/ZQNXXa0T5oXbOwYJcY0fn46OHyPiVWdpYe7z8Xhbn8fH8oUrDshaMdkZxYXMPgcvQtVv2bfi08ezl+Po2jo4P4jf8A1G8pWU8nLHaP+z8SUfsI3/mHnhH83N/Yqv7Jj/y2938sVXlX7ZAbZ3k+GzHsf9SQ4AajuA+0/wABpzIUPW6mMOP2zyhiZQWyNliZC8zPNHt7MNzJIGZceddOFCoHZ+ki9LWv0ty2/n8MRCGveJsTZGiSsT24X6tJbUGhHWmYXG+i1Gn3mk7x/Htg22crZgGhpdRoAp0XHT6HJn9LpH70hiI3T1l2qdGxscIY1rRQZEnmSa6k5r0eLFXHSKV6Q3ctvtb7S4OkIJGQIa1ppwqBUjkVrm0+PNG143Nkxc+0L4gGSjEwAAEUDmgacnBda1isbQLbZLUyVuKNwI+XIjcsjcgir4s/atFHYSNDSo8qoK1abNMzUBw4tz9NUFX2dsT4JpyWkMe40NCMw4kDPkT5IJ8ToKjATHfLj7r8/OIfVpQXDtUFb25zhjPB9PNp/ZBPXTacUER4xs/SEHaJUFSu5+G8XjjLJ/3NcUFuxIGqCpbNGlop+Fw9R+yC1koPEEDboayu6oNWDD4oPrE0Yc0tOjgQfEUWtqxas1nxZidp3fPLJCMTg4ZtNPKoPyXj7719FdxtPNZdmpaSOb8Ta/0n+5Vl2TfbLavnH2/yiayu9YnySl+WETwub7wzb1G7xzHirXXafv8ADNY6xzj3q2YQGw0+F0sR5PA/7Xf7VXdj5PWp8f4n+GKsP4i2kGKGMe9LXXc1pH+4KV2nbbHEe3+Cz3Y9wije9xAdJQNB3Btcz4k+S07KwzXHOSfH7QVcG0d7Wqx2OS0SyWeZzKYY2wzM7QlwGEfeuoaVOm7dqrVs6bgtxtVla6XsBM4EviilZKGZnCCQTnSledViaxaNpgcl5WaY5MFBupokRERtArNquG1POYqOBrQ9aUWuSkXrNZ8Rk/ZiaR+J5DcgKA5UC00+CMNOCJ3YhLWHZwM1cuzKWjsLWjJBl9kbvKDsuuENlZgqCSK5nMbweKC2oOKYIOCZiDgtNnDhRwqEEXPdg90kcjmP3QQlouR/biU07gG8mtK6DoUHSJkERtZ37MRwew+tPqg7Nnpf+Wj5AjycQgkxIgrJkw3keb4z5tA+qC340APQVe5nUtVOcg+f7ILTiQMaDgnezGcTgM955IOR0LpH9wEitKjTzQfVAwoKPekXZ2yQbnHEP5hi+dV5fX04c1vn81tp7b44b7HaOyka86A59DkVw02fuctb+XVvlx8dJhLW++gwVbnvBXromJjeFPMbTtKn2m8Xl75Ihhkoctzq6+uaqsmGcGrrlrHo25T7Jn89fe08UUI7ZO7E9taVw1rQV5KXqdJGe0bzyjwZmE5dl2vbTtX08fopURERtDKxwW6OIZBzj5BZFR/ida+1sVQxrZGzWcxPA+8Y8zMbVrtxoXDxQWSS3vOrj6D5INDpa6lB5jQA9BkHoMsSDvuNtZhyBPpT6oLKg0SMQcssaDkkiQcskSDmkiQck9ka7UV+fmgjLbc4e0gGgNNRXQ1Qc/2IwijakDfz36IPBMgrt5sP2xrwN8Z5ZH+yC1NnQbmSoKvdsoFtP55B+pBau0Qe4kFdvl33juo/Sg57Pez4JKsBcKNxNyDSKDfx5oPrdw37Fa48UZoRTGw0xMPPiOYQRm193k0nZqwAPH4a1DvCpr15Kp7T002jvY8OU+5N0mXaeCUH2wcKrz3DtKxdV32xgGB7cXw506hXnZeq/wDTb4fj8IGrw/1x8W50491jR4VPqrtAanzE6n9vJBqL0GJegre2j6ssrB/1LbZmno0ukP6EFhMqDHtUHnbIPO3Qe/aEGbLSgsOy9CXu4ADzz+iCwoBCDU+NBzSRIOZ8KDQ+FBofAg5pIEHO+FByT2Np1HjoUHBJdDC7EammgOn90HPJG5uoPXVBgJUEFZYy214tB2jvGtf3QWhsiDMPQV++5O+7qP0oIy02gA+DfkEG657zkilEkbsJbXPcRvB4ha3mYrMwzXrG7RtHtVaZpRilJaBm1riGVqfdBpXRVkXvkj003grX1U5s5e4mjqfaGTxz3O6H9+CqdTg4LezwS8d94S5cuFZms7w3mN+Uupk9RmvUaTUxnx7+Piqc2Lu7beHg9MilOLAyoNbpUEPe7C+azGhwxyueTuBETw2v9SCQ7euiDY2KR2jHeVPmg3suyY6gDqf2QdMdyO95/kPqUHXFcjN+I9TT5UQSFmuuIe43xGL5oJizMoKAU6ZIOtAQEGLmoNL40Gh0SDU6JBofCg55IEHNJAg5nwoNLoUHPNYmu1GfEZFByC6WNqQKuOhO7pwQc0jXN1BHPd5oMWyoIC+2uMjqA0y0/KEEc+xyFwxNOg8ckHbBBhzkb3Bm+umEe1XlSqCjC0AyubZw9zKnA05uw7vDquV8UW5+LpTJNUjc95yxTYoo3ODcpW78NaEU4gj0UbJo+8pMTPPwdY1HDO8PplktDZGtc01DgC08QV529JrMxKyiYmN4dsMVeu5ddNqZ0+Ti8PH3NMuKMldnlpYWEA6kVFF6LS6muopx1jbnsrMuKcdtpZR2OV3u0/Nl6aqS5OqK5vjd4AU9Sg74bsjAphBrStc9OqDrjswGgA6ZINzYEGxsCDY2BBtbAg3xwoOljKIM0BAQEHhCDW5qDS5qDBzEGp8aDnfEg0PgQaHwINToUGp0KDWYkHNNdzDuoeIyQcYutrTU5ndXcg12mwBw57jwQRVos1AWSDIgg8CCKFBwtsTI24Y2Na3g0ABBps1gDXOcxmbzicaamlP88UEnZInAjOgGgBFKk1zVV2lgjh72Ovim6TJO/BK0XdHXNecvPNYpPs1b9j5eHJOPzj7f2QNXXeIs3MiXoUBtgaHZtNRxGY8DvQdLIEG1sCDa2BBsbAg2CFBkIwgyAQeoCAgICAg8IQa3NQay1BiWoMDGgwdEg0vhQaHwoNLoUGBhQYmFBqdZ0Gp1mQabRd7Xijh+46IOf/hjG6NHU5lBzT2PefNBCXlaoWDK0MaRuA7QHkQ3PyK5ZsNctdrN8eSaTvDVc+2sTcjV1DQgAg/mbiAqORoVQ6ns61Z3+qxx6iLxsuMloFpsznWV4Li0mJ3wyDNmIcnAVBULFacGatreE/T/AA2vHHSYQWz+25txMLi2zPc3CHBrpHFxBHcFRhcOYcvYKlf7FY3ta0B1WtAbQx4MgKZbx/nVBINiQbQxB7RB6gICAgICAgICAgIPCEGJYg8wIGBBiWINbo0Gp0SDWYEGJgQeGBBofZHH3iOgb9QUHNJd0mrJjXg9jHt8gGn1QRN63haLO+Fj4oXG0SdlE8SPY3HhLqPaWEtyaaUJ0QZvui3Se3PHEOEMZcf63n6INR2Jif8A68k0355CB5CiDpZsPYyKdg3zfXzqgjL/AP4U2eaOtk+4mGbTV7o3H4XgkkDm3TgdEmNxRbjbbrJeEdle10c8j2toe9G9tfbyyc2gcajSh0NVX6jQ1ydP8e5Kx6jb1n1e5diILPPM90cMrZHmVjnxtMsZcamOpqC2uYORGmanUrw1ivkjTO87rHDY2M9gFo+EFwaOja0C2YdCAgICAgICAgICAgICAgICAgIFEHmFB5gQMAQedmEGJiQYmJA7JBptd3RzMLJWB7HatcKjkeRHHUINFy2ciKj3Fxa+RoLjVwa2RwYHH3iGhuZzPNBICIIMg0IMkEDtLsxHbHQyh7orRZ3F0EzA0lpOoc05PaaCoQc1k2kfFaBZLe0ds5mOOSBr3xytFanBQujd3TUZjmgnmW6M++AeB7p8jRB0A10QeoCAgICAgICAgICAgICAgICAgICAgICAgICDwBB6gICDXPIWtJALjuA3k5Dp1QQstyvkt8Frfgb2EU0eFpc8u7TBQ1LW4aYXZZ+0gnkGizWYR4g32Sahu5pOtOAOtOJKDe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292829" y="4293096"/>
            <a:ext cx="3023728" cy="1296144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tercer trimestre de 2014, el saldo de la </a:t>
            </a:r>
            <a:r>
              <a:rPr lang="es-MX" sz="1200" b="1" dirty="0">
                <a:solidFill>
                  <a:schemeClr val="accent2"/>
                </a:solidFill>
              </a:rPr>
              <a:t>deuda municipal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asciende a casi </a:t>
            </a:r>
            <a:r>
              <a:rPr lang="es-MX" sz="1200" b="1" dirty="0">
                <a:solidFill>
                  <a:schemeClr val="accent2"/>
                </a:solidFill>
              </a:rPr>
              <a:t>50 MMDP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correspondiente a </a:t>
            </a:r>
            <a:r>
              <a:rPr lang="es-MX" sz="1200" b="1" dirty="0">
                <a:solidFill>
                  <a:schemeClr val="accent2"/>
                </a:solidFill>
              </a:rPr>
              <a:t>837 municipios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0" name="1 Marcador de contenido"/>
          <p:cNvSpPr txBox="1">
            <a:spLocks/>
          </p:cNvSpPr>
          <p:nvPr/>
        </p:nvSpPr>
        <p:spPr>
          <a:xfrm>
            <a:off x="4355976" y="4051550"/>
            <a:ext cx="4634919" cy="1363960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Aunque este monto no representa un alto impacto en las finanzas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nacionales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esos </a:t>
            </a:r>
            <a:r>
              <a:rPr lang="es-MX" sz="1200" dirty="0" smtClean="0">
                <a:solidFill>
                  <a:schemeClr val="accent2"/>
                </a:solidFill>
              </a:rPr>
              <a:t>municipios en </a:t>
            </a:r>
            <a:r>
              <a:rPr lang="es-MX" sz="1200" dirty="0">
                <a:solidFill>
                  <a:schemeClr val="accent2"/>
                </a:solidFill>
              </a:rPr>
              <a:t>lo individual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 una </a:t>
            </a:r>
            <a:r>
              <a:rPr lang="es-MX" sz="1200" dirty="0">
                <a:solidFill>
                  <a:schemeClr val="accent2"/>
                </a:solidFill>
              </a:rPr>
              <a:t>seria carga financiera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más aún cuando se combina con una </a:t>
            </a:r>
            <a:r>
              <a:rPr lang="es-MX" sz="1200" dirty="0">
                <a:solidFill>
                  <a:schemeClr val="accent2"/>
                </a:solidFill>
              </a:rPr>
              <a:t>nómina alta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un </a:t>
            </a:r>
            <a:r>
              <a:rPr lang="es-MX" sz="1200" dirty="0">
                <a:solidFill>
                  <a:schemeClr val="accent2"/>
                </a:solidFill>
              </a:rPr>
              <a:t>bajo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nivel </a:t>
            </a:r>
            <a:r>
              <a:rPr lang="es-MX" sz="1200" dirty="0">
                <a:solidFill>
                  <a:schemeClr val="accent2"/>
                </a:solidFill>
              </a:rPr>
              <a:t>de recaudación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4721" y1="15508" x2="85130" y2="45989"/>
                        <a14:foregroundMark x1="75093" y1="32086" x2="75093" y2="43850"/>
                        <a14:foregroundMark x1="88848" y1="28342" x2="92193" y2="4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36" y="4653136"/>
            <a:ext cx="3331844" cy="227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 CuadroTexto"/>
          <p:cNvSpPr txBox="1"/>
          <p:nvPr/>
        </p:nvSpPr>
        <p:spPr>
          <a:xfrm>
            <a:off x="155575" y="3715967"/>
            <a:ext cx="1261047" cy="4034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 Deuda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818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31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445656" y="1628800"/>
            <a:ext cx="8266897" cy="1872208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AutoNum type="romanUcPeriod"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Aprovechar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máximo su </a:t>
            </a:r>
            <a:r>
              <a:rPr lang="es-MX" sz="1200" b="1" dirty="0">
                <a:solidFill>
                  <a:schemeClr val="accent2"/>
                </a:solidFill>
              </a:rPr>
              <a:t>autoridad fiscal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mediante la aplicación de los impuestos y cuotas permitidas por las leyes locales, e incluirlas en sus leyes anuales de ingresos. </a:t>
            </a:r>
            <a:endParaRPr lang="es-MX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5738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impuesto predial no es la única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contribución,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deben también cobrar los derechos  derivados de la prestación de los servicios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públicos. </a:t>
            </a:r>
          </a:p>
          <a:p>
            <a:pPr marL="185738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Ejemplo: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suministro de agua potable, considerando criterios de equidad a fin de que los servicios públicos puedan ser accesibles sobre todo a la población en condiciones de pobreza. 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455528" y="4149080"/>
            <a:ext cx="8266897" cy="1224136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II. Incrementar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MX" sz="1200" b="1" dirty="0">
                <a:solidFill>
                  <a:schemeClr val="accent2"/>
                </a:solidFill>
              </a:rPr>
              <a:t>eficiencia recaudatoria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Existe sin duda un costo político asociado con el cobro de impuestos y derechos, principalmente el predial y el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agua. Sin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embargo, en el largo plazo, es más grave el costo asociado con la falta de recursos para prestar servicios y desarrollar infraestructura. </a:t>
            </a:r>
          </a:p>
        </p:txBody>
      </p:sp>
    </p:spTree>
    <p:extLst>
      <p:ext uri="{BB962C8B-B14F-4D97-AF65-F5344CB8AC3E}">
        <p14:creationId xmlns:p14="http://schemas.microsoft.com/office/powerpoint/2010/main" val="4655129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32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423885" y="1340768"/>
            <a:ext cx="8266897" cy="4104456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III. Identificar </a:t>
            </a:r>
            <a:r>
              <a:rPr lang="es-MX" sz="1200" b="1" dirty="0" smtClean="0">
                <a:solidFill>
                  <a:schemeClr val="accent2"/>
                </a:solidFill>
              </a:rPr>
              <a:t>calendarios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pago y montos transferidos al municipio por concepto de Aportaciones Federales (</a:t>
            </a:r>
            <a:r>
              <a:rPr lang="es-MX" sz="1200" b="1" dirty="0" smtClean="0">
                <a:solidFill>
                  <a:schemeClr val="accent2"/>
                </a:solidFill>
              </a:rPr>
              <a:t>Ramo 33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(Revisar Anexo VII. Calendario de Pagos 2015 de Participaciones y Aportaciones Federales, Ramos 28 y 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33)</a:t>
            </a:r>
            <a:endParaRPr lang="es-MX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MX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MX" sz="1200" dirty="0" smtClean="0">
                <a:solidFill>
                  <a:schemeClr val="accent2"/>
                </a:solidFill>
              </a:rPr>
              <a:t>FAISM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recibe en diez pagos fijos durante los meses de enero a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octubre.</a:t>
            </a:r>
          </a:p>
          <a:p>
            <a:pPr marL="357188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Debe destinarse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exclusivamente a los siguientes rubros: agua potable, alcantarillado, drenaje y letrinas, urbanización municipal, electrificación rural y de colonias pobres, infraestructura básica de salud, infraestructura básica educativa, mejoramiento de vivienda, caminos rurales, e infraestructura productiva rural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57188" indent="0">
              <a:buNone/>
            </a:pP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MX" sz="1200" dirty="0" smtClean="0">
                <a:solidFill>
                  <a:schemeClr val="accent2"/>
                </a:solidFill>
              </a:rPr>
              <a:t>FORTAMUNDF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recibe en doce pagos fijos durante los meses de enero a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diciembre.</a:t>
            </a:r>
          </a:p>
          <a:p>
            <a:pPr marL="357188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Debe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orientarse a la satisfacción de los requerimientos del municipio, dando prioridad al cumplimiento de sus obligaciones financieras, al pago de derechos y aprovechamientos por concepto de agua, y a la atención de las necesidades directamente vinculadas con la seguridad pública de sus habitantes.</a:t>
            </a:r>
          </a:p>
          <a:p>
            <a:pPr marL="0" indent="0">
              <a:buNone/>
            </a:pPr>
            <a:endParaRPr lang="es-MX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81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316681"/>
              </p:ext>
            </p:extLst>
          </p:nvPr>
        </p:nvGraphicFramePr>
        <p:xfrm>
          <a:off x="2123728" y="1052736"/>
          <a:ext cx="3947988" cy="494504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15996"/>
                <a:gridCol w="1315996"/>
                <a:gridCol w="1315996"/>
              </a:tblGrid>
              <a:tr h="53852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Fondo General de Participaciones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Fondo de Fomento Municipal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Enero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Febrero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27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Marzo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Abril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Mayo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29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Junio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Julio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Agosto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Septiembre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Octubre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Noviembre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Diciembre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33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Calendario Ramo 28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90564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34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Calendario Ramo 33</a:t>
            </a:r>
            <a:endParaRPr lang="es-MX" dirty="0"/>
          </a:p>
        </p:txBody>
      </p:sp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928065"/>
              </p:ext>
            </p:extLst>
          </p:nvPr>
        </p:nvGraphicFramePr>
        <p:xfrm>
          <a:off x="2195736" y="1196752"/>
          <a:ext cx="3947988" cy="475205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15996"/>
                <a:gridCol w="1315996"/>
                <a:gridCol w="1315996"/>
              </a:tblGrid>
              <a:tr h="53852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FAIS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FORTAMUN</a:t>
                      </a:r>
                    </a:p>
                    <a:p>
                      <a:pPr algn="ctr"/>
                      <a:r>
                        <a:rPr lang="es-MX" sz="1400" dirty="0" smtClean="0"/>
                        <a:t>DF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Enero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Febrero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27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Marzo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Abril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Mayo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29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29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Junio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Julio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Agosto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31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Septiembre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Octubre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Noviembre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</a:tr>
              <a:tr h="3511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Diciembre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4370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35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491295" y="908720"/>
            <a:ext cx="8266897" cy="936104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Implementar un </a:t>
            </a:r>
            <a:r>
              <a:rPr lang="es-MX" sz="1200" b="1" dirty="0">
                <a:solidFill>
                  <a:schemeClr val="accent2"/>
                </a:solidFill>
              </a:rPr>
              <a:t>programa de austeridad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controle los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gastos administrativos.</a:t>
            </a:r>
          </a:p>
          <a:p>
            <a:pPr marL="185738" indent="0">
              <a:buNone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enerar </a:t>
            </a:r>
            <a:r>
              <a:rPr lang="es-MX" sz="1200" dirty="0">
                <a:solidFill>
                  <a:schemeClr val="accent2"/>
                </a:solidFill>
              </a:rPr>
              <a:t>ahorros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puedan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 canalizados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atender los </a:t>
            </a:r>
            <a:r>
              <a:rPr lang="es-MX" sz="1200" dirty="0">
                <a:solidFill>
                  <a:schemeClr val="accent2"/>
                </a:solidFill>
              </a:rPr>
              <a:t>compromisos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financieros a </a:t>
            </a:r>
            <a:r>
              <a:rPr lang="es-MX" sz="1200" dirty="0" smtClean="0">
                <a:solidFill>
                  <a:schemeClr val="accent2"/>
                </a:solidFill>
              </a:rPr>
              <a:t>corto plazo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(servicio de la deuda, pasivos laborales,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proveedores, distintos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adeudos y obra pública).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481567" y="1988840"/>
            <a:ext cx="8266897" cy="1008112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Llevar a cabo un cuidadoso </a:t>
            </a:r>
            <a:r>
              <a:rPr lang="es-MX" sz="1200" b="1" dirty="0">
                <a:solidFill>
                  <a:schemeClr val="accent2"/>
                </a:solidFill>
              </a:rPr>
              <a:t>monitoreo y control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el </a:t>
            </a:r>
            <a:r>
              <a:rPr lang="es-MX" sz="1200" b="1" dirty="0" smtClean="0">
                <a:solidFill>
                  <a:schemeClr val="accent2"/>
                </a:solidFill>
              </a:rPr>
              <a:t>personal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prestaciones.</a:t>
            </a:r>
          </a:p>
          <a:p>
            <a:pPr marL="185738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Creación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un </a:t>
            </a:r>
            <a:r>
              <a:rPr lang="es-MX" sz="1200" dirty="0" smtClean="0">
                <a:solidFill>
                  <a:schemeClr val="accent2"/>
                </a:solidFill>
              </a:rPr>
              <a:t>registro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consistente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</a:t>
            </a:r>
            <a:r>
              <a:rPr lang="es-MX" sz="1200" dirty="0">
                <a:solidFill>
                  <a:schemeClr val="accent2"/>
                </a:solidFill>
              </a:rPr>
              <a:t>nómina </a:t>
            </a:r>
            <a:r>
              <a:rPr lang="es-MX" sz="1200" dirty="0" smtClean="0">
                <a:solidFill>
                  <a:schemeClr val="accent2"/>
                </a:solidFill>
              </a:rPr>
              <a:t>municipal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detalle todas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cuestiones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relacionadas con el paquete de prestaciones de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trabajadores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municipales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451537" y="3140968"/>
            <a:ext cx="8266897" cy="1168761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MX" sz="1200" b="1" dirty="0">
                <a:solidFill>
                  <a:schemeClr val="accent2"/>
                </a:solidFill>
              </a:rPr>
              <a:t>Acudir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las autoridades </a:t>
            </a:r>
            <a:r>
              <a:rPr lang="es-MX" sz="1200" b="1" dirty="0">
                <a:solidFill>
                  <a:schemeClr val="accent2"/>
                </a:solidFill>
              </a:rPr>
              <a:t>estatales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s-MX" sz="1200" b="1" dirty="0">
                <a:solidFill>
                  <a:schemeClr val="accent2"/>
                </a:solidFill>
              </a:rPr>
              <a:t>complementar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MX" sz="1200" b="1" dirty="0" smtClean="0">
                <a:solidFill>
                  <a:schemeClr val="accent2"/>
                </a:solidFill>
              </a:rPr>
              <a:t>información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la </a:t>
            </a:r>
            <a:r>
              <a:rPr lang="es-MX" sz="1200" b="1" dirty="0">
                <a:solidFill>
                  <a:schemeClr val="accent2"/>
                </a:solidFill>
              </a:rPr>
              <a:t>situación financiera 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municipio </a:t>
            </a:r>
            <a:endParaRPr lang="es-MX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5113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caso de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la situación lo amerite, solicitar su </a:t>
            </a:r>
            <a:r>
              <a:rPr lang="es-MX" sz="1200" dirty="0">
                <a:solidFill>
                  <a:schemeClr val="accent2"/>
                </a:solidFill>
              </a:rPr>
              <a:t>colaboración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MX" sz="1200" dirty="0" smtClean="0">
                <a:solidFill>
                  <a:schemeClr val="accent2"/>
                </a:solidFill>
              </a:rPr>
              <a:t>reestructurar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MX" sz="1200" dirty="0">
                <a:solidFill>
                  <a:schemeClr val="accent2"/>
                </a:solidFill>
              </a:rPr>
              <a:t>deuda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condiciones más favorables.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467544" y="4509120"/>
            <a:ext cx="8266897" cy="1368152"/>
          </a:xfrm>
          <a:prstGeom prst="rect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VII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s-MX" sz="1200" b="1" dirty="0">
                <a:solidFill>
                  <a:schemeClr val="accent2"/>
                </a:solidFill>
              </a:rPr>
              <a:t>Transparentar</a:t>
            </a:r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destino de la deuda </a:t>
            </a:r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pública.</a:t>
            </a:r>
          </a:p>
          <a:p>
            <a:pPr marL="185738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igual forma fuentes de financiamiento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las condiciones de contratación (interés,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vigencia y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saldos), plazos y el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acreedor.</a:t>
            </a:r>
          </a:p>
          <a:p>
            <a:pPr marL="185738" indent="0">
              <a:buNone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Independientemente de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la deuda está garantizada con participaciones.</a:t>
            </a:r>
          </a:p>
        </p:txBody>
      </p:sp>
    </p:spTree>
    <p:extLst>
      <p:ext uri="{BB962C8B-B14F-4D97-AF65-F5344CB8AC3E}">
        <p14:creationId xmlns:p14="http://schemas.microsoft.com/office/powerpoint/2010/main" val="6435461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251520" y="2636912"/>
            <a:ext cx="8535987" cy="82041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MX" altLang="es-MX" sz="2800" dirty="0" smtClean="0">
                <a:solidFill>
                  <a:srgbClr val="7F7F7F"/>
                </a:solidFill>
                <a:latin typeface="Adobe Caslon Pro Bold" pitchFamily="-84" charset="0"/>
              </a:rPr>
              <a:t>CONCLUSIONES</a:t>
            </a:r>
            <a:endParaRPr lang="es-MX" altLang="es-MX" sz="2800" dirty="0">
              <a:solidFill>
                <a:srgbClr val="7F7F7F"/>
              </a:solidFill>
              <a:latin typeface="Adobe Caslon Pro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516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0480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es-MX" sz="1400" dirty="0"/>
              <a:t>Existen sin duda muchos retos que deberán ser atendidos al ingresar a la administración municipal. Sin embargo, comenzar en lo inmediato por los desafíos aquí enlistados implica el inicio de un nuevo impulso al fortalecimiento administrativo local desde los propios municipios</a:t>
            </a:r>
            <a:r>
              <a:rPr lang="es-MX" sz="1400" dirty="0" smtClean="0"/>
              <a:t>.</a:t>
            </a:r>
          </a:p>
          <a:p>
            <a:pPr marL="0" indent="0" algn="l">
              <a:lnSpc>
                <a:spcPct val="200000"/>
              </a:lnSpc>
              <a:buNone/>
            </a:pPr>
            <a:endParaRPr lang="es-MX" sz="1400" dirty="0"/>
          </a:p>
          <a:p>
            <a:pPr marL="0" indent="0" algn="l">
              <a:lnSpc>
                <a:spcPct val="200000"/>
              </a:lnSpc>
              <a:buNone/>
            </a:pPr>
            <a:r>
              <a:rPr lang="es-MX" sz="1400" dirty="0" smtClean="0"/>
              <a:t>	El </a:t>
            </a:r>
            <a:r>
              <a:rPr lang="es-MX" sz="1400" dirty="0"/>
              <a:t>Presidente de la República, Licenciado Enrique Peña Nieto, se ha comprometido a ejercer su mandato bajo un esquema de permanente coordinación y corresponsabilidad, trabajando en estrecha colaboración y con respeto irrestricto a la pluralidad política, con las autoridades de los estados, del Distrito Federal y de los municipios, consciente de que el futuro promisorio de la República está en el esfuerzo compartido de todas sus partes.</a:t>
            </a:r>
            <a:endParaRPr lang="es-MX" sz="1400" dirty="0" smtClean="0"/>
          </a:p>
          <a:p>
            <a:pPr marL="0" indent="0" algn="l">
              <a:lnSpc>
                <a:spcPct val="200000"/>
              </a:lnSpc>
              <a:buNone/>
            </a:pPr>
            <a:endParaRPr lang="es-MX" sz="14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37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68090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8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es-MX" sz="1400" dirty="0" smtClean="0"/>
              <a:t>	En </a:t>
            </a:r>
            <a:r>
              <a:rPr lang="es-MX" sz="1400" dirty="0"/>
              <a:t>estos momentos, el país requiere presidentas y presidentes municipales que desarrollen liderazgos políticos sólidos y visionarios, con capacidad para definir al interior del Ayuntamiento las grandes estrategias para el desarrollo integral de sus municipios; al mismo tiempo que deben ser capaces de organizar y dirigir una administración comprometida a alcanzar las metas planteadas</a:t>
            </a:r>
            <a:r>
              <a:rPr lang="es-MX" sz="1400" dirty="0" smtClean="0"/>
              <a:t>.</a:t>
            </a:r>
          </a:p>
          <a:p>
            <a:pPr marL="0" indent="0" algn="l">
              <a:lnSpc>
                <a:spcPct val="200000"/>
              </a:lnSpc>
              <a:buNone/>
            </a:pPr>
            <a:endParaRPr lang="es-MX" sz="1400" dirty="0"/>
          </a:p>
          <a:p>
            <a:pPr marL="0" indent="0" algn="l">
              <a:lnSpc>
                <a:spcPct val="200000"/>
              </a:lnSpc>
              <a:buNone/>
            </a:pPr>
            <a:r>
              <a:rPr lang="es-MX" sz="1400" dirty="0" smtClean="0"/>
              <a:t>	En </a:t>
            </a:r>
            <a:r>
              <a:rPr lang="es-MX" sz="1400" dirty="0"/>
              <a:t>el Gobierno de la República, partimos de la premisa de que los países que destacan en el mundo por sus niveles de desarrollo y fortaleza democrática, son los que han hecho de la vida local la fuerza del conjunto nacional.</a:t>
            </a:r>
            <a:endParaRPr lang="es-MX" sz="1400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38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24157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0375" y="1124744"/>
            <a:ext cx="82296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/>
              <a:t>Nos ponemos a su disposición para apoyarles con </a:t>
            </a:r>
            <a:r>
              <a:rPr lang="es-MX" b="1" dirty="0" smtClean="0"/>
              <a:t>la </a:t>
            </a:r>
          </a:p>
          <a:p>
            <a:pPr marL="0" indent="0" algn="ctr">
              <a:buNone/>
            </a:pPr>
            <a:r>
              <a:rPr lang="es-MX" b="1" dirty="0" smtClean="0"/>
              <a:t>capacitación, asesoría</a:t>
            </a:r>
            <a:r>
              <a:rPr lang="es-MX" b="1" dirty="0"/>
              <a:t>, acompañamiento y asistencia técnica </a:t>
            </a:r>
            <a:endParaRPr lang="es-MX" b="1" dirty="0" smtClean="0"/>
          </a:p>
          <a:p>
            <a:pPr marL="0" indent="0" algn="ctr">
              <a:buNone/>
            </a:pPr>
            <a:r>
              <a:rPr lang="es-MX" b="1" dirty="0" smtClean="0"/>
              <a:t>que </a:t>
            </a:r>
            <a:r>
              <a:rPr lang="es-MX" b="1" dirty="0"/>
              <a:t>la mejora de su desempeño </a:t>
            </a:r>
            <a:r>
              <a:rPr lang="es-MX" b="1" dirty="0" smtClean="0"/>
              <a:t>requiera.</a:t>
            </a:r>
          </a:p>
          <a:p>
            <a:pPr marL="0" indent="0" algn="ctr">
              <a:buNone/>
            </a:pPr>
            <a:endParaRPr lang="es-MX" sz="1100" b="1" dirty="0" smtClean="0"/>
          </a:p>
          <a:p>
            <a:pPr marL="0" indent="0" algn="ctr">
              <a:buNone/>
            </a:pPr>
            <a:r>
              <a:rPr lang="es-MX" dirty="0" smtClean="0"/>
              <a:t>01 </a:t>
            </a:r>
            <a:r>
              <a:rPr lang="es-MX" dirty="0"/>
              <a:t>(55) 5062 </a:t>
            </a:r>
            <a:r>
              <a:rPr lang="es-MX" dirty="0" smtClean="0"/>
              <a:t>2000</a:t>
            </a:r>
          </a:p>
          <a:p>
            <a:pPr marL="0" indent="0" algn="ctr">
              <a:buNone/>
            </a:pPr>
            <a:endParaRPr lang="es-MX" sz="400" dirty="0"/>
          </a:p>
          <a:p>
            <a:pPr marL="0" indent="0" algn="ctr">
              <a:buNone/>
            </a:pPr>
            <a:r>
              <a:rPr lang="es-MX" dirty="0" smtClean="0"/>
              <a:t>www.inafed.gob.mx 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1800" b="1" dirty="0" smtClean="0"/>
              <a:t>Estamos para servirles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39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¡</a:t>
            </a:r>
            <a:r>
              <a:rPr lang="es-MX" dirty="0" smtClean="0"/>
              <a:t>Gracias!</a:t>
            </a:r>
            <a:endParaRPr lang="es-MX" dirty="0"/>
          </a:p>
        </p:txBody>
      </p:sp>
      <p:sp>
        <p:nvSpPr>
          <p:cNvPr id="5" name="AutoShape 2" descr="data:image/jpeg;base64,/9j/4AAQSkZJRgABAQAAAQABAAD/2wCEAAkGBxMSEhUQEBIQEg8QEA8VEA8SDxAPEBEVFBEWFhQSFBQYHSggGBolGxQUITEhJSkrLi4uFx8zODMsNygtLisBCgoKDAwNDgwMFCsZFB4sKysrNysrKyssKys3KywrKysrKysrKysrNysrLCsrKysrKysrKysrKysrKysrKysrK//AABEIAMcA2AMBIgACEQEDEQH/xAAcAAEAAQUBAQAAAAAAAAAAAAAABQIDBAYHAQj/xABBEAACAQIDBQQHAwoGAwAAAAAAAQIDEQQFIQYSMUFRE2FxkRQiMoGhscEHYtEVI0JSU3KCkqLwFiWywuHxJENE/8QAFQEBAQAAAAAAAAAAAAAAAAAAAAH/xAAUEQEAAAAAAAAAAAAAAAAAAAAA/9oADAMBAAIRAxEAPwDuIAAAAAAW6lVLxAuAxnXHbgZIMdYjqX4yT1QHoAAAAAAAABYniFyAvgxvSB24GSC1GuuZdAAAAAAAAAAAAAALWJrbsb8+RFyxB7nlezjHub+NvoRLrgSTrj0gi+3PPSAJX0gu4XGWl3Pj+JCPED0gDcgY2W1d+lGXd8nb6GSAAAAAAYOY4rd9VcXx8DAVcwcfir1Jv7zS8Fp9Cx24Et2576QRSrhVwJdVzNwWIv6vl+BrqrmRhMTaUX3oDZgAAAAAAAAAAAAGt7UO04Pk4NeT/wCSCdY2rabBupRbiryp+slzatqvL5GhuuBIdseOsR/bHvbAZzrHjrke65cwUJVakaUeM5JeC5v3IDoWQL/x4X5pvzk2iQKKNNRiorhFJL3IrAAAAAANAx092rUi+KqT+ZaVczds8K6dVVl7FVK76SS+q+RryxAEr25525GekDtwJVVzJwVS84x6yiviQka5sOyWGc6naP2Ka49ZPgvK78gNzAAAAAAAAAAAAADSNqNmpRbr4dXjq50lxj1lHqu43cxsXjI01rq+UVxA5PG75MrlGSV2n5G4QwqbcrJXbdlyu7l6WCg1ZgaLh6VSrNU6cXKcuCXzfRd50XZnIFho702pV5L1pcor9WP4lWRUaVFOEYpSm9Z8XLom+RNgAAAAAAAAY+YYKFam6VRXjJe9Pk13nM8+yOrhZXd50W/Vqpadyl+qzqhE7R5xSw1GU6tpK1uzdvWvpZ9EBy6MmV69GXtk8e8XKrONGMMNCW7Tnq3OV/W3furgbVDBLmBr2T5ZUxE9yCsl7c37MF+PcdMy7BRo01ThwXFvjJ85MjMsqKlHcio7t72tZ3fF3JijWUuHlzAuAAAAAAAAAAAAALGNxCpwlN8lp48jW5V957zd2+Jm7X1rUlBcZP5I1/L6zcO9XT9wGbPFqIhjLkRmNByWjaI2hjJU3uz4cpfiBuMKlydy7Fb6s/aj8V1NOwuLTJXCYmzUk9V/dgNoBi4fHRlx0fR8PMygALFTFwTs3quPO3iXou+q1T4MD0At168YLek0kvj4AYGeZl2MNPblw7l1Oe7V4pzcMMrOpXnBSb9Z3k9Hr0SlL3Epm+MdWreXC/lGOvyRq+RVniMx7R8KdOtV8HK1OmvJyA3rD0I04RhBJRhFRikrJJGNisU4mZcj8wo3TAvYTGXJXC4hpprkaZl1dxk4S5cPA2LC1gNwpzuk1waKiOymtdOPvX1JEAAAAAAAAAAANU2sqXqKP6sF5t3/AAI7KaPqN9Zy+SMzbShKM4VI8Ki3f4lw80/gXcNRUIKPRa975gYtakQ2YYS6NgqMxK1O4Gq0MTKk7P2fkS1PNFyZYx+EJnY3KaNanVjWpxnuzjZtWkrx5NagY9DN7cyUwueO1k34XKsfsPTaboVJ05coye/B93VeZrFOEqc3TqLdnB2kv75AbJWxd1oUU83dKinGd3Hgm7rje1uhH06phTw1NSvxT4q7sBP1Np5SWjUfD8SJxebX1crvvdzDo4GVWoqNFpuV/adlFJXbbJP/AABVftYimvCnJ/UDXMzx/wCbqST1cd1fxuz+CZY+z6N6mJqdOxpr3R3n/qLu3OSrBqlT7R1J1d+cm0opbtkkl72UfZy/zdaX62In/SkvoButyzVLqKakQNdxNCTrQUPalKy778icwKbSZGZneLU4+1CSkvFO5MYGsp3lHhKTkl03ne3xAksFWcZx75JeZsprGCjetBfev5I2cAAAAAAAAAAAI3aCCdFya9iUZLuaf/JrHpdzZ9o6qjhqsnyps51hsbcDYI1LlcjDw9S5lNgYOLibHsVh92jKf7So7eEVb53NfxK0N5y+ioUoQXCMI/IDIIXaTI44iG9H1a8F6k1z+5LqvkTQA5dVhurRttaShJWlFrijEniUle50LONm6WIl2l5U6mm9KFvXX3k+feXMu2cw9GNo04zd7udRKc2/FrT3Aa9sJlU3J4uaajuuNJPRyvxn4cl4m7niR6By/wC2jDv8zWim3GM42XO7Vvj8yM2ModjSUH7Wrm+spO8n5s3zb/Db1CNRf+uor+EtPnY0HDV92S72Bt1KZVUZhYepoV1a2gGBmktCY2dwUo005ppvVJ6O3Iw8tlBt1J2bi/VT4LvM+nm8ZtqLWnHUCXwVNKpGXivNWJw1enjFzJ/A4jfjfmtH+IGSAAAAAAAAAAIvaejv4apHW1k3bommc4WESjdcYydvJHWakFJOL1Uk013M0TNcudFuDs1xi1zXBX6PQDAwVa6JKDIGlPdlbr8yXw9S4Fdfgb1h36kf3Y/I0WvwN2y6V6UH1hH5AZAAAAAAAAMXM8IqtKdJ/pwa9/J+djkFei02npKLafc07M7Sc420y/s8Q5JerWW+v3uEvjr7wLGBqXiu9Iw459hqspUqdaDnHfUlqktz2vWemlirBztF9yl8ji7qPWz41J8+P93A6bLaChqo16Wrf6eh5g85hTctyrTs5tp78ddLXOYlEkRXX47Qffg7tJWmuL4czpezWDqU4t1pR7SSX5tNPcXe+bPlSxdp4icXeNSpGX6yqTT87lR9gg+fvsmzzFTzGlSnia86U41d6FSrKpF7sbrSXDU+gQAAAAAAAABp+0te9SXclHy/7NuqTsnJ8Em/I55mta7bfO78wILHVPW05NP4mwUIpJPqka/RoOrVjTXGc4xXvfE2GStouC0T8AKMVU0N7y6NqVNdKcPkc+rI6Nh16sf3Y/IC4AAAAAAAAQG2eA7TDuSXr0XvrvXCS8tfcT5RWjeLT4OLT96A5D2toz/ck/6WcbpvRfvS+SOv5pHchUfSFT/Szj1J+rH3/QC4yk9kUtkV6eqJ5EyaUAN1+x2l/mdJ9KVd/wBK/E+hzhH2OUP8wi+lCt/tO7lQAAAAolICs8uWZVixPGW5MCjOsQlDc5yWvgaLmGtyWzrFVXOTjSnKL9lq3Cxr2I9If/z1fIC7kUGq8ZRV3G714K6av8SZq4exG5NieyjJ1YShOUucXwSVuHfcyqmdU+r/AJZAJ4e+hs1HOGoxThdpJN71loao85pr9b+WX4Fupn0eSl/JIDfcFmEami0kv0X9DLuc8yXMZOvGaUlGN3JtNXVmrLqbZHNLgTB5cifyme/lICVuLkV+U0ePNogZeYZhGiry1b4RXFkHW2pdmuz4p2e/w8dCN2nxjlKM6acko2cUnda3uupr0cbLeW9TqJX1vCQFO0OFl6PWna35mo7Pj7LOKUovcUkm4xXrSSbUbuyu+R3fE5jCacW4tNWafPuaNdr5Xh7OKp0lGXtJJJO3VIDlO+U7x0t7OYT9jT+K+pm5DsvgJV4xrUKc6ct5SW/NW00lowOWUiSwsLncY7B5O+GGj7sRWX+4v0tgMr/RoteGIqv6gav9kOHti2+mHqfGUTshAZFs/hcLJzw8XGUo7rbqSnpe+lycUgKweI9AFLRUeAWpQLcqKMgWAxHh0U+iozLHm6BiPCLojz0RdF5GbunjiBhPCLovIeiLovIzd0boGF6IuiHoi6GbujdAwfQ10PHg10M/dG6BHvAroeegR6Ehunu6BG/k+PQpllcHxiiU3RugQksgoPjSg/4UUPZvD/sofyk9ujdAgf8ADWH/AGUPIqhs9QXCnFe4nN0boETHJqa/RRfp5bBcEjPUSqwGPTw6XAvxiVAAgegAAAAAAWFgAFhYABYWAAWFgAFhYABYWAAWFgAFhYABYWAAW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89" y="3717032"/>
            <a:ext cx="3129235" cy="288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726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204207" y="1357866"/>
            <a:ext cx="8535987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MX" altLang="es-MX" dirty="0" smtClean="0">
                <a:solidFill>
                  <a:srgbClr val="7F7F7F"/>
                </a:solidFill>
                <a:latin typeface="Adobe Caslon Pro" pitchFamily="-84" charset="0"/>
              </a:rPr>
              <a:t>Introducción</a:t>
            </a:r>
            <a:endParaRPr lang="es-MX" altLang="es-MX" dirty="0">
              <a:solidFill>
                <a:srgbClr val="7F7F7F"/>
              </a:solidFill>
              <a:latin typeface="Adobe Caslon Pro Bold" pitchFamily="-8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91780" y="206084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Desde el inicio de su administración, el Presidente Enrique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Peña Nieto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se comprometió a ejercer un gobierno eficaz, asumiendo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con ello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el gran reto de transformar a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México. </a:t>
            </a:r>
          </a:p>
          <a:p>
            <a:pPr lvl="0" algn="just">
              <a:lnSpc>
                <a:spcPct val="200000"/>
              </a:lnSpc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	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Sin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duda, este esfuerzo demanda la energía creadora de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todos, sociedad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y gobierno, especialmente de las autoridades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municipales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 pues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el bienestar de la Nación es producto de la suma de sus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partes.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1790972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9" name="7168 Grupo"/>
          <p:cNvGrpSpPr/>
          <p:nvPr/>
        </p:nvGrpSpPr>
        <p:grpSpPr>
          <a:xfrm>
            <a:off x="5364088" y="1437354"/>
            <a:ext cx="3024336" cy="3762784"/>
            <a:chOff x="1715888" y="3575242"/>
            <a:chExt cx="1359472" cy="2023232"/>
          </a:xfrm>
        </p:grpSpPr>
        <p:sp>
          <p:nvSpPr>
            <p:cNvPr id="7170" name="7169 Forma libre"/>
            <p:cNvSpPr/>
            <p:nvPr/>
          </p:nvSpPr>
          <p:spPr>
            <a:xfrm>
              <a:off x="2096594" y="3575242"/>
              <a:ext cx="652511" cy="750012"/>
            </a:xfrm>
            <a:custGeom>
              <a:avLst/>
              <a:gdLst>
                <a:gd name="connsiteX0" fmla="*/ 0 w 750011"/>
                <a:gd name="connsiteY0" fmla="*/ 326255 h 652510"/>
                <a:gd name="connsiteX1" fmla="*/ 163128 w 750011"/>
                <a:gd name="connsiteY1" fmla="*/ 0 h 652510"/>
                <a:gd name="connsiteX2" fmla="*/ 586884 w 750011"/>
                <a:gd name="connsiteY2" fmla="*/ 0 h 652510"/>
                <a:gd name="connsiteX3" fmla="*/ 750011 w 750011"/>
                <a:gd name="connsiteY3" fmla="*/ 326255 h 652510"/>
                <a:gd name="connsiteX4" fmla="*/ 586884 w 750011"/>
                <a:gd name="connsiteY4" fmla="*/ 652510 h 652510"/>
                <a:gd name="connsiteX5" fmla="*/ 163128 w 750011"/>
                <a:gd name="connsiteY5" fmla="*/ 652510 h 652510"/>
                <a:gd name="connsiteX6" fmla="*/ 0 w 750011"/>
                <a:gd name="connsiteY6" fmla="*/ 326255 h 6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11" h="652510">
                  <a:moveTo>
                    <a:pt x="375006" y="0"/>
                  </a:moveTo>
                  <a:lnTo>
                    <a:pt x="750010" y="141922"/>
                  </a:lnTo>
                  <a:lnTo>
                    <a:pt x="750010" y="510589"/>
                  </a:lnTo>
                  <a:lnTo>
                    <a:pt x="375006" y="652510"/>
                  </a:lnTo>
                  <a:lnTo>
                    <a:pt x="1" y="510589"/>
                  </a:lnTo>
                  <a:lnTo>
                    <a:pt x="1" y="141922"/>
                  </a:lnTo>
                  <a:lnTo>
                    <a:pt x="375006" y="0"/>
                  </a:lnTo>
                  <a:close/>
                </a:path>
              </a:pathLst>
            </a:cu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20733" tIns="135928" rIns="120734" bIns="135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Capacitación</a:t>
              </a:r>
              <a:endParaRPr lang="es-MX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74" name="7173 Forma libre"/>
            <p:cNvSpPr/>
            <p:nvPr/>
          </p:nvSpPr>
          <p:spPr>
            <a:xfrm>
              <a:off x="1715888" y="4211852"/>
              <a:ext cx="652511" cy="750012"/>
            </a:xfrm>
            <a:custGeom>
              <a:avLst/>
              <a:gdLst>
                <a:gd name="connsiteX0" fmla="*/ 0 w 750011"/>
                <a:gd name="connsiteY0" fmla="*/ 326255 h 652510"/>
                <a:gd name="connsiteX1" fmla="*/ 163128 w 750011"/>
                <a:gd name="connsiteY1" fmla="*/ 0 h 652510"/>
                <a:gd name="connsiteX2" fmla="*/ 586884 w 750011"/>
                <a:gd name="connsiteY2" fmla="*/ 0 h 652510"/>
                <a:gd name="connsiteX3" fmla="*/ 750011 w 750011"/>
                <a:gd name="connsiteY3" fmla="*/ 326255 h 652510"/>
                <a:gd name="connsiteX4" fmla="*/ 586884 w 750011"/>
                <a:gd name="connsiteY4" fmla="*/ 652510 h 652510"/>
                <a:gd name="connsiteX5" fmla="*/ 163128 w 750011"/>
                <a:gd name="connsiteY5" fmla="*/ 652510 h 652510"/>
                <a:gd name="connsiteX6" fmla="*/ 0 w 750011"/>
                <a:gd name="connsiteY6" fmla="*/ 326255 h 6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11" h="652510">
                  <a:moveTo>
                    <a:pt x="375006" y="0"/>
                  </a:moveTo>
                  <a:lnTo>
                    <a:pt x="750010" y="141922"/>
                  </a:lnTo>
                  <a:lnTo>
                    <a:pt x="750010" y="510589"/>
                  </a:lnTo>
                  <a:lnTo>
                    <a:pt x="375006" y="652510"/>
                  </a:lnTo>
                  <a:lnTo>
                    <a:pt x="1" y="510589"/>
                  </a:lnTo>
                  <a:lnTo>
                    <a:pt x="1" y="141922"/>
                  </a:lnTo>
                  <a:lnTo>
                    <a:pt x="375006" y="0"/>
                  </a:lnTo>
                  <a:close/>
                </a:path>
              </a:pathLst>
            </a:custGeom>
            <a:ln>
              <a:solidFill>
                <a:srgbClr val="CF3FA6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0733" tIns="135928" rIns="120734" bIns="135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Asistencia 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Técnica</a:t>
              </a:r>
              <a:endParaRPr lang="es-MX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77" name="7176 Forma libre"/>
            <p:cNvSpPr/>
            <p:nvPr/>
          </p:nvSpPr>
          <p:spPr>
            <a:xfrm>
              <a:off x="2096594" y="4848462"/>
              <a:ext cx="652511" cy="750012"/>
            </a:xfrm>
            <a:custGeom>
              <a:avLst/>
              <a:gdLst>
                <a:gd name="connsiteX0" fmla="*/ 0 w 750011"/>
                <a:gd name="connsiteY0" fmla="*/ 326255 h 652510"/>
                <a:gd name="connsiteX1" fmla="*/ 163128 w 750011"/>
                <a:gd name="connsiteY1" fmla="*/ 0 h 652510"/>
                <a:gd name="connsiteX2" fmla="*/ 586884 w 750011"/>
                <a:gd name="connsiteY2" fmla="*/ 0 h 652510"/>
                <a:gd name="connsiteX3" fmla="*/ 750011 w 750011"/>
                <a:gd name="connsiteY3" fmla="*/ 326255 h 652510"/>
                <a:gd name="connsiteX4" fmla="*/ 586884 w 750011"/>
                <a:gd name="connsiteY4" fmla="*/ 652510 h 652510"/>
                <a:gd name="connsiteX5" fmla="*/ 163128 w 750011"/>
                <a:gd name="connsiteY5" fmla="*/ 652510 h 652510"/>
                <a:gd name="connsiteX6" fmla="*/ 0 w 750011"/>
                <a:gd name="connsiteY6" fmla="*/ 326255 h 6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11" h="652510">
                  <a:moveTo>
                    <a:pt x="375006" y="0"/>
                  </a:moveTo>
                  <a:lnTo>
                    <a:pt x="750010" y="141922"/>
                  </a:lnTo>
                  <a:lnTo>
                    <a:pt x="750010" y="510589"/>
                  </a:lnTo>
                  <a:lnTo>
                    <a:pt x="375006" y="652510"/>
                  </a:lnTo>
                  <a:lnTo>
                    <a:pt x="1" y="510589"/>
                  </a:lnTo>
                  <a:lnTo>
                    <a:pt x="1" y="141922"/>
                  </a:lnTo>
                  <a:lnTo>
                    <a:pt x="375006" y="0"/>
                  </a:lnTo>
                  <a:close/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0733" tIns="135928" rIns="120734" bIns="135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Servicios de Información sobre Fondos Federales</a:t>
              </a:r>
              <a:endParaRPr lang="es-MX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80" name="7179 Forma libre"/>
            <p:cNvSpPr/>
            <p:nvPr/>
          </p:nvSpPr>
          <p:spPr>
            <a:xfrm>
              <a:off x="2422849" y="4216867"/>
              <a:ext cx="652511" cy="750012"/>
            </a:xfrm>
            <a:custGeom>
              <a:avLst/>
              <a:gdLst>
                <a:gd name="connsiteX0" fmla="*/ 0 w 750011"/>
                <a:gd name="connsiteY0" fmla="*/ 326255 h 652510"/>
                <a:gd name="connsiteX1" fmla="*/ 163128 w 750011"/>
                <a:gd name="connsiteY1" fmla="*/ 0 h 652510"/>
                <a:gd name="connsiteX2" fmla="*/ 586884 w 750011"/>
                <a:gd name="connsiteY2" fmla="*/ 0 h 652510"/>
                <a:gd name="connsiteX3" fmla="*/ 750011 w 750011"/>
                <a:gd name="connsiteY3" fmla="*/ 326255 h 652510"/>
                <a:gd name="connsiteX4" fmla="*/ 586884 w 750011"/>
                <a:gd name="connsiteY4" fmla="*/ 652510 h 652510"/>
                <a:gd name="connsiteX5" fmla="*/ 163128 w 750011"/>
                <a:gd name="connsiteY5" fmla="*/ 652510 h 652510"/>
                <a:gd name="connsiteX6" fmla="*/ 0 w 750011"/>
                <a:gd name="connsiteY6" fmla="*/ 326255 h 65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11" h="652510">
                  <a:moveTo>
                    <a:pt x="375006" y="0"/>
                  </a:moveTo>
                  <a:lnTo>
                    <a:pt x="750010" y="141922"/>
                  </a:lnTo>
                  <a:lnTo>
                    <a:pt x="750010" y="510589"/>
                  </a:lnTo>
                  <a:lnTo>
                    <a:pt x="375006" y="652510"/>
                  </a:lnTo>
                  <a:lnTo>
                    <a:pt x="1" y="510589"/>
                  </a:lnTo>
                  <a:lnTo>
                    <a:pt x="1" y="141922"/>
                  </a:lnTo>
                  <a:lnTo>
                    <a:pt x="375006" y="0"/>
                  </a:lnTo>
                  <a:close/>
                </a:path>
              </a:pathLst>
            </a:custGeom>
            <a:ln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0733" tIns="135928" rIns="120734" bIns="1359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Herramientas de apoyo a la mejora de la gestión</a:t>
              </a:r>
              <a:endParaRPr lang="es-MX" sz="14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184" name="7183 Grupo"/>
          <p:cNvGrpSpPr/>
          <p:nvPr/>
        </p:nvGrpSpPr>
        <p:grpSpPr>
          <a:xfrm>
            <a:off x="663183" y="1273146"/>
            <a:ext cx="3556808" cy="3926992"/>
            <a:chOff x="467544" y="1130843"/>
            <a:chExt cx="2992670" cy="3197774"/>
          </a:xfrm>
        </p:grpSpPr>
        <p:grpSp>
          <p:nvGrpSpPr>
            <p:cNvPr id="6" name="5 Grupo"/>
            <p:cNvGrpSpPr/>
            <p:nvPr/>
          </p:nvGrpSpPr>
          <p:grpSpPr>
            <a:xfrm>
              <a:off x="467544" y="1130843"/>
              <a:ext cx="1849493" cy="3197774"/>
              <a:chOff x="4765771" y="906025"/>
              <a:chExt cx="1849493" cy="3197774"/>
            </a:xfrm>
          </p:grpSpPr>
          <p:sp>
            <p:nvSpPr>
              <p:cNvPr id="7" name="6 Elipse"/>
              <p:cNvSpPr/>
              <p:nvPr/>
            </p:nvSpPr>
            <p:spPr>
              <a:xfrm>
                <a:off x="4765771" y="906025"/>
                <a:ext cx="1681189" cy="1681189"/>
              </a:xfrm>
              <a:prstGeom prst="ellipse">
                <a:avLst/>
              </a:prstGeom>
              <a:ln>
                <a:prstDash val="lgDashDot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9" name="8 Elipse"/>
              <p:cNvSpPr/>
              <p:nvPr/>
            </p:nvSpPr>
            <p:spPr>
              <a:xfrm>
                <a:off x="4893702" y="971673"/>
                <a:ext cx="302614" cy="30261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10" name="9 Forma libre"/>
              <p:cNvSpPr/>
              <p:nvPr/>
            </p:nvSpPr>
            <p:spPr>
              <a:xfrm>
                <a:off x="4996606" y="976635"/>
                <a:ext cx="1618658" cy="302614"/>
              </a:xfrm>
              <a:custGeom>
                <a:avLst/>
                <a:gdLst>
                  <a:gd name="connsiteX0" fmla="*/ 0 w 1618658"/>
                  <a:gd name="connsiteY0" fmla="*/ 0 h 302614"/>
                  <a:gd name="connsiteX1" fmla="*/ 1618658 w 1618658"/>
                  <a:gd name="connsiteY1" fmla="*/ 0 h 302614"/>
                  <a:gd name="connsiteX2" fmla="*/ 1618658 w 1618658"/>
                  <a:gd name="connsiteY2" fmla="*/ 302614 h 302614"/>
                  <a:gd name="connsiteX3" fmla="*/ 0 w 1618658"/>
                  <a:gd name="connsiteY3" fmla="*/ 302614 h 302614"/>
                  <a:gd name="connsiteX4" fmla="*/ 0 w 1618658"/>
                  <a:gd name="connsiteY4" fmla="*/ 0 h 30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658" h="302614">
                    <a:moveTo>
                      <a:pt x="0" y="0"/>
                    </a:moveTo>
                    <a:lnTo>
                      <a:pt x="1618658" y="0"/>
                    </a:lnTo>
                    <a:lnTo>
                      <a:pt x="1618658" y="302614"/>
                    </a:lnTo>
                    <a:lnTo>
                      <a:pt x="0" y="30261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22860" rIns="0" bIns="2286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800" kern="1200" dirty="0"/>
              </a:p>
            </p:txBody>
          </p:sp>
          <p:sp>
            <p:nvSpPr>
              <p:cNvPr id="11" name="10 Forma libre"/>
              <p:cNvSpPr/>
              <p:nvPr/>
            </p:nvSpPr>
            <p:spPr>
              <a:xfrm>
                <a:off x="4875305" y="1279249"/>
                <a:ext cx="1618658" cy="826937"/>
              </a:xfrm>
              <a:custGeom>
                <a:avLst/>
                <a:gdLst>
                  <a:gd name="connsiteX0" fmla="*/ 0 w 1618658"/>
                  <a:gd name="connsiteY0" fmla="*/ 0 h 826937"/>
                  <a:gd name="connsiteX1" fmla="*/ 1618658 w 1618658"/>
                  <a:gd name="connsiteY1" fmla="*/ 0 h 826937"/>
                  <a:gd name="connsiteX2" fmla="*/ 1618658 w 1618658"/>
                  <a:gd name="connsiteY2" fmla="*/ 826937 h 826937"/>
                  <a:gd name="connsiteX3" fmla="*/ 0 w 1618658"/>
                  <a:gd name="connsiteY3" fmla="*/ 826937 h 826937"/>
                  <a:gd name="connsiteX4" fmla="*/ 0 w 1618658"/>
                  <a:gd name="connsiteY4" fmla="*/ 0 h 826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658" h="826937">
                    <a:moveTo>
                      <a:pt x="0" y="0"/>
                    </a:moveTo>
                    <a:lnTo>
                      <a:pt x="1618658" y="0"/>
                    </a:lnTo>
                    <a:lnTo>
                      <a:pt x="1618658" y="826937"/>
                    </a:lnTo>
                    <a:lnTo>
                      <a:pt x="0" y="82693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Gobierno </a:t>
                </a:r>
              </a:p>
              <a:p>
                <a:pPr lvl="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Estatal</a:t>
                </a:r>
                <a:endParaRPr lang="es-MX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4765771" y="2422610"/>
                <a:ext cx="1681189" cy="1681189"/>
              </a:xfrm>
              <a:prstGeom prst="ellipse">
                <a:avLst/>
              </a:prstGeom>
              <a:ln>
                <a:prstDash val="lgDashDotDot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13 Elipse"/>
              <p:cNvSpPr/>
              <p:nvPr/>
            </p:nvSpPr>
            <p:spPr>
              <a:xfrm>
                <a:off x="4765771" y="2554686"/>
                <a:ext cx="302614" cy="302614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5" name="14 Forma libre"/>
              <p:cNvSpPr/>
              <p:nvPr/>
            </p:nvSpPr>
            <p:spPr>
              <a:xfrm>
                <a:off x="4996606" y="2493220"/>
                <a:ext cx="1618658" cy="302614"/>
              </a:xfrm>
              <a:custGeom>
                <a:avLst/>
                <a:gdLst>
                  <a:gd name="connsiteX0" fmla="*/ 0 w 1618658"/>
                  <a:gd name="connsiteY0" fmla="*/ 0 h 302614"/>
                  <a:gd name="connsiteX1" fmla="*/ 1618658 w 1618658"/>
                  <a:gd name="connsiteY1" fmla="*/ 0 h 302614"/>
                  <a:gd name="connsiteX2" fmla="*/ 1618658 w 1618658"/>
                  <a:gd name="connsiteY2" fmla="*/ 302614 h 302614"/>
                  <a:gd name="connsiteX3" fmla="*/ 0 w 1618658"/>
                  <a:gd name="connsiteY3" fmla="*/ 302614 h 302614"/>
                  <a:gd name="connsiteX4" fmla="*/ 0 w 1618658"/>
                  <a:gd name="connsiteY4" fmla="*/ 0 h 30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658" h="302614">
                    <a:moveTo>
                      <a:pt x="0" y="0"/>
                    </a:moveTo>
                    <a:lnTo>
                      <a:pt x="1618658" y="0"/>
                    </a:lnTo>
                    <a:lnTo>
                      <a:pt x="1618658" y="302614"/>
                    </a:lnTo>
                    <a:lnTo>
                      <a:pt x="0" y="30261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22860" rIns="0" bIns="2286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800" kern="1200" dirty="0"/>
              </a:p>
            </p:txBody>
          </p:sp>
          <p:sp>
            <p:nvSpPr>
              <p:cNvPr id="17" name="16 Forma libre"/>
              <p:cNvSpPr/>
              <p:nvPr/>
            </p:nvSpPr>
            <p:spPr>
              <a:xfrm>
                <a:off x="4996606" y="2912120"/>
                <a:ext cx="1618658" cy="503685"/>
              </a:xfrm>
              <a:custGeom>
                <a:avLst/>
                <a:gdLst>
                  <a:gd name="connsiteX0" fmla="*/ 0 w 1618658"/>
                  <a:gd name="connsiteY0" fmla="*/ 0 h 503685"/>
                  <a:gd name="connsiteX1" fmla="*/ 1618658 w 1618658"/>
                  <a:gd name="connsiteY1" fmla="*/ 0 h 503685"/>
                  <a:gd name="connsiteX2" fmla="*/ 1618658 w 1618658"/>
                  <a:gd name="connsiteY2" fmla="*/ 503685 h 503685"/>
                  <a:gd name="connsiteX3" fmla="*/ 0 w 1618658"/>
                  <a:gd name="connsiteY3" fmla="*/ 503685 h 503685"/>
                  <a:gd name="connsiteX4" fmla="*/ 0 w 1618658"/>
                  <a:gd name="connsiteY4" fmla="*/ 0 h 50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8658" h="503685">
                    <a:moveTo>
                      <a:pt x="0" y="0"/>
                    </a:moveTo>
                    <a:lnTo>
                      <a:pt x="1618658" y="0"/>
                    </a:lnTo>
                    <a:lnTo>
                      <a:pt x="1618658" y="503685"/>
                    </a:lnTo>
                    <a:lnTo>
                      <a:pt x="0" y="5036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7780" rIns="0" bIns="17780" numCol="1" spcCol="1270" anchor="ctr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Gobierno </a:t>
                </a: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Municipal</a:t>
                </a:r>
                <a:endParaRPr lang="es-MX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8" name="47 Elipse"/>
            <p:cNvSpPr/>
            <p:nvPr/>
          </p:nvSpPr>
          <p:spPr>
            <a:xfrm>
              <a:off x="1779025" y="1729948"/>
              <a:ext cx="1681189" cy="1681189"/>
            </a:xfrm>
            <a:prstGeom prst="ellipse">
              <a:avLst/>
            </a:prstGeom>
            <a:ln>
              <a:prstDash val="lgDashDot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9" name="48 Forma libre"/>
            <p:cNvSpPr/>
            <p:nvPr/>
          </p:nvSpPr>
          <p:spPr>
            <a:xfrm>
              <a:off x="1916903" y="2103874"/>
              <a:ext cx="1294206" cy="826937"/>
            </a:xfrm>
            <a:custGeom>
              <a:avLst/>
              <a:gdLst>
                <a:gd name="connsiteX0" fmla="*/ 0 w 1618658"/>
                <a:gd name="connsiteY0" fmla="*/ 0 h 826937"/>
                <a:gd name="connsiteX1" fmla="*/ 1618658 w 1618658"/>
                <a:gd name="connsiteY1" fmla="*/ 0 h 826937"/>
                <a:gd name="connsiteX2" fmla="*/ 1618658 w 1618658"/>
                <a:gd name="connsiteY2" fmla="*/ 826937 h 826937"/>
                <a:gd name="connsiteX3" fmla="*/ 0 w 1618658"/>
                <a:gd name="connsiteY3" fmla="*/ 826937 h 826937"/>
                <a:gd name="connsiteX4" fmla="*/ 0 w 1618658"/>
                <a:gd name="connsiteY4" fmla="*/ 0 h 82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658" h="826937">
                  <a:moveTo>
                    <a:pt x="0" y="0"/>
                  </a:moveTo>
                  <a:lnTo>
                    <a:pt x="1618658" y="0"/>
                  </a:lnTo>
                  <a:lnTo>
                    <a:pt x="1618658" y="826937"/>
                  </a:lnTo>
                  <a:lnTo>
                    <a:pt x="0" y="8269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7780" rIns="0" bIns="1778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INAFED</a:t>
              </a:r>
              <a:endParaRPr lang="es-MX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49 Elipse"/>
            <p:cNvSpPr/>
            <p:nvPr/>
          </p:nvSpPr>
          <p:spPr>
            <a:xfrm>
              <a:off x="1797991" y="1916894"/>
              <a:ext cx="302614" cy="30261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7185" name="7184 CuadroTexto"/>
          <p:cNvSpPr txBox="1"/>
          <p:nvPr/>
        </p:nvSpPr>
        <p:spPr>
          <a:xfrm>
            <a:off x="2763535" y="1944298"/>
            <a:ext cx="440313" cy="2492814"/>
          </a:xfrm>
          <a:prstGeom prst="rect">
            <a:avLst/>
          </a:prstGeom>
          <a:noFill/>
        </p:spPr>
        <p:txBody>
          <a:bodyPr vert="wordArtVert" wrap="square" rtlCol="0">
            <a:spAutoFit/>
            <a:scene3d>
              <a:camera prst="orthographicFront">
                <a:rot lat="896503" lon="589463" rev="21519702"/>
              </a:camera>
              <a:lightRig rig="threePt" dir="t"/>
            </a:scene3d>
            <a:flatTx/>
          </a:bodyPr>
          <a:lstStyle/>
          <a:p>
            <a:r>
              <a:rPr lang="es-MX" sz="1400" b="1" dirty="0">
                <a:solidFill>
                  <a:schemeClr val="accent2"/>
                </a:solidFill>
              </a:rPr>
              <a:t>Coadyuva</a:t>
            </a:r>
          </a:p>
        </p:txBody>
      </p:sp>
    </p:spTree>
    <p:extLst>
      <p:ext uri="{BB962C8B-B14F-4D97-AF65-F5344CB8AC3E}">
        <p14:creationId xmlns:p14="http://schemas.microsoft.com/office/powerpoint/2010/main" val="31479395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173727" y="1268760"/>
            <a:ext cx="8535987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altLang="es-MX" dirty="0" smtClean="0">
                <a:solidFill>
                  <a:srgbClr val="7F7F7F"/>
                </a:solidFill>
                <a:latin typeface="Adobe Caslon Pro Bold" pitchFamily="-84" charset="0"/>
              </a:rPr>
              <a:t>Programa </a:t>
            </a:r>
            <a:r>
              <a:rPr lang="es-MX" altLang="es-MX" dirty="0">
                <a:solidFill>
                  <a:srgbClr val="7F7F7F"/>
                </a:solidFill>
                <a:latin typeface="Adobe Caslon Pro Bold" pitchFamily="-84" charset="0"/>
              </a:rPr>
              <a:t>de </a:t>
            </a:r>
            <a:r>
              <a:rPr lang="es-MX" altLang="es-MX" dirty="0" smtClean="0">
                <a:solidFill>
                  <a:srgbClr val="7F7F7F"/>
                </a:solidFill>
                <a:latin typeface="Adobe Caslon Pro Bold" pitchFamily="-84" charset="0"/>
              </a:rPr>
              <a:t>Capacitación para </a:t>
            </a:r>
          </a:p>
          <a:p>
            <a:pPr algn="ctr" eaLnBrk="1" hangingPunct="1"/>
            <a:r>
              <a:rPr lang="es-MX" altLang="es-MX" dirty="0" smtClean="0">
                <a:solidFill>
                  <a:srgbClr val="7F7F7F"/>
                </a:solidFill>
                <a:latin typeface="Adobe Caslon Pro Bold" pitchFamily="-84" charset="0"/>
              </a:rPr>
              <a:t>Autoridades </a:t>
            </a:r>
            <a:r>
              <a:rPr lang="es-MX" altLang="es-MX" dirty="0">
                <a:solidFill>
                  <a:srgbClr val="7F7F7F"/>
                </a:solidFill>
                <a:latin typeface="Adobe Caslon Pro Bold" pitchFamily="-84" charset="0"/>
              </a:rPr>
              <a:t>Municipales </a:t>
            </a:r>
            <a:r>
              <a:rPr lang="es-MX" altLang="es-MX" dirty="0" smtClean="0">
                <a:solidFill>
                  <a:srgbClr val="7F7F7F"/>
                </a:solidFill>
                <a:latin typeface="Adobe Caslon Pro Bold" pitchFamily="-84" charset="0"/>
              </a:rPr>
              <a:t>Electas</a:t>
            </a:r>
            <a:endParaRPr lang="es-MX" altLang="es-MX" dirty="0">
              <a:solidFill>
                <a:srgbClr val="7F7F7F"/>
              </a:solidFill>
              <a:latin typeface="Adobe Caslon Pro Bold" pitchFamily="-8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19047" y="2530639"/>
            <a:ext cx="7696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Objetivo: sensibilizar a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las futuras autoridades en la importancia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de: </a:t>
            </a:r>
          </a:p>
          <a:p>
            <a:pPr marL="890588" lvl="0" indent="-342900" algn="just">
              <a:lnSpc>
                <a:spcPct val="200000"/>
              </a:lnSpc>
              <a:buAutoNum type="alphaLcParenR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mejorar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el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desempeño de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las atribuciones constitucionales del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municipio;  </a:t>
            </a:r>
          </a:p>
          <a:p>
            <a:pPr marL="890588" lvl="0" indent="-342900" algn="just">
              <a:lnSpc>
                <a:spcPct val="200000"/>
              </a:lnSpc>
              <a:buAutoNum type="alphaLcParenR"/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l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a generación de recursos propios; </a:t>
            </a:r>
          </a:p>
          <a:p>
            <a:pPr marL="890588" lvl="0" indent="-342900" algn="just">
              <a:lnSpc>
                <a:spcPct val="200000"/>
              </a:lnSpc>
              <a:buAutoNum type="alphaLcParenR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control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de la deuda y del gasto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corriente;</a:t>
            </a:r>
          </a:p>
          <a:p>
            <a:pPr marL="890588" lvl="0" indent="-342900" algn="just">
              <a:lnSpc>
                <a:spcPct val="200000"/>
              </a:lnSpc>
              <a:buAutoNum type="alphaLcParenR"/>
            </a:pP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el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rediseño de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la organización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y la gestión del 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/>
              </a:rPr>
              <a:t>personal; entre otros.</a:t>
            </a: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814230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032"/>
            <a:ext cx="9134738" cy="3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>
            <a:stCxn id="7171" idx="1"/>
          </p:cNvCxnSpPr>
          <p:nvPr/>
        </p:nvCxnSpPr>
        <p:spPr>
          <a:xfrm flipV="1">
            <a:off x="323528" y="843269"/>
            <a:ext cx="8639944" cy="7398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269"/>
            <a:ext cx="8639944" cy="14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214582"/>
            <a:ext cx="1863982" cy="5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4"/>
          <p:cNvSpPr txBox="1"/>
          <p:nvPr/>
        </p:nvSpPr>
        <p:spPr>
          <a:xfrm>
            <a:off x="299374" y="2636912"/>
            <a:ext cx="8535987" cy="145501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MX" alt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1. Retos y Desafíos del inicio </a:t>
            </a:r>
          </a:p>
          <a:p>
            <a:pPr algn="ctr" eaLnBrk="1" hangingPunct="1">
              <a:lnSpc>
                <a:spcPct val="200000"/>
              </a:lnSpc>
            </a:pPr>
            <a:r>
              <a:rPr lang="es-MX" alt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-84" charset="0"/>
              </a:rPr>
              <a:t>del Gobierno Municipal</a:t>
            </a:r>
            <a:endParaRPr lang="es-MX" altLang="es-MX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34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Comicios locales</a:t>
            </a:r>
            <a:endParaRPr lang="es-MX" dirty="0"/>
          </a:p>
        </p:txBody>
      </p:sp>
      <p:sp>
        <p:nvSpPr>
          <p:cNvPr id="5" name="AutoShape 2" descr="data:image/jpeg;base64,/9j/4AAQSkZJRgABAQAAAQABAAD/2wCEAAkGBxQTEhQUEhQWFhUXGRkVGRUYFRcYHBcaGhgXGBYYFxQYHCghGxwlGxUXIjEhJSkrLi4uGB8zODMsNygtLisBCgoKDQwOGg8QGjclHyUzNzU3NzgxMzQ0Mjg3NTcuNzc3MzIrODg0Nzc3NTgyMisxNDQ3NTc3NzMrKzcrLC03NP/AABEIAMIBAwMBIgACEQEDEQH/xAAbAAEAAgMBAQAAAAAAAAAAAAAABAUCAwYBB//EADsQAAEDAgQEBAUCBAYCAwAAAAEAAhEDIQQSMUEFUWGBEyJxkQYyobHB0fAUI1LhQmJygpLxssJjg7P/xAAaAQEAAgMBAAAAAAAAAAAAAAAABQYBAgME/8QAJBEBAAEDBAEEAwAAAAAAAAAAAAECAxEEBTFBEhMhcfAiUYH/2gAMAwEAAhEDEQA/APuKIiAiIgFYZ1mo9UwUG0vTxFozrV4kGPZBML14Kijh/wC/7rU+plKCdnXniKK2qvS6fX96oJWdC9Qm1tis/F9v3oglZ0D1FLuXsvBVn96IJoK9UNtX/tb2Vhug2oiICIiAiIgIiICIiAiIgIiICIiAiIgIiIC0YptvS63rxwQVoqfv8wFjWbIjfUWjssKwyuI7i8dyeixziJkDrck80ClXkdfc+gC3F2YQfvpyVbinZSHCQHa7QVtZW0I9Q0Ce5KAKxaYKkitvP3k9loxNPOLSXDe0eir8PiyDyOnoguX+b/VsI+6jsxBBg66X2WvxLSLDSSbnsvaoD2yIbGhvJ9UEkVNxpzJ19F64hwkEDrzVVSxUGHaibKSKlxEudrAFggkfxF4cL2AlbBUva/ayjvqBwOeZ2E6KPUc6n5XWBcLyNO32QXFHF9zyU1rwdCufZVmS2GgGJJ3/AFWdHGxMa80F+ii0cYDDSfMfaVKQEREBERAREQEREBERAREQEREBERAREQVvFqdg6JjUcx/2q6nWgnzerg2w6BX1dkgg6Gy5ir5SWOzEtMNYN95P0QSKoBBBnK7d1r7EDQ9lW0K5aSx5IjWN40CmmpIg53PP+GAQPVp1VdxRstzggvZZwE6bGDcQgsWVYjMIGobmv33UfiuHI84ABtLQZMc1FweIzjygF5klztGj8eqm4WvfKA17ydZMdtPdBCweO53gWnn6e6n+NDhfM7WALD9VScVwxpOkXaeRBAPKQtmAx5IygwXES7p68tUFzi2ioAXOOfa09iq2ninNlpkHQzbQ/ZbqWIDXfy87iP8AFE94Gnde42i2owOc8+JBi0x0cSg3seCSKY+W5cT9eQWba7fMHAPPqY9bdVzjcW5uZpsbTPPS6tW1g85KLW2ElxN4/qJOgQbMZRfTGa2UuBiZIBImR+Vvp4vxC4Zg1rYm3PQDmVppV2h0VCH20BkE+qjYrBvcKlSg2JBsCAJAtlzHVBY0MXlPlk7TGnVWWB4jlaS8kybDdczR4kXeHSb5ZHpcfMXFbq9RjLB5cdzt2QdtQrB7Q4aFbFyFLibzlDSW8hp7ro6fEqZcGTc/flKCYvHOA1XqpuNvJDXMeLSC2Ymf6eoQW7Hg6EFZLm+E8Rp0yc7oLoHQep7qXxnF1Mwp0mlxgOMcpIieyDx+KqSQQWmT35QeSt6RkC8rnC9xmdRsbdoKsPh15cwuIiYty/chBbIiICIiAiIgIiICIiDxwVBx2gQ4PbafI48tIPtIXQKJj8OHsc07j67fVBzGHfctplwadXn+2nosn1Gh1ngjR2dsEg6w4T7FanAked2RrPKGgTJGtvypFB7qjcrGsyAXzRB9Sd0HP4qiaNQtk5HXB/yyrKmS6TSa1jG2LiYJ9XHUrZjMC6pTLTTDS27CDLTe4Bkqp4dVDoY8kNbJPPt1QXOVj2eG1hc5wuQT9BpA6rmsXQdRqFpkRcSIOvL3V7h8TE+ExzRESCT7nZbeJYFr6Ya6qM+sFpIH+/ZBX4LFOcG02HLJOYz3knkApNOuym8ZXF8HUgRPQKha4scQdjH41VrhMdlYGs+d7oLiASST5Wjogm43BuxLC9z2tIkNc7fpYaKhZXdTL2mxyieuWbTyv9VePpOZAqPbM6AyROq84vh6Lx5GZXARnkyehGkINFKswMZDA6o4AkmTBOzQpB8RrQHjKJsJ/ErnOHYvK+k7docB0JELp2YSm5gfVe8vdeGxb1lBp4jgKRyuYX+I2+aRlMxIiOn/AGqzhPEshquMFwJDSb5RAmPqrB9ZrDYEgf1fnmodHhn8S95pllMXDyPlB0+Ub2QWWFoeLT8V9Ytm7YEz1he0cWKTw4+YtuBoJ5laWYTwWhhqh8WsDFhsq7j1VhpPLAQQ0ySdbctkHc0OJmvh3Opw15lgk2zQLzyuufc1zYbUc2RuDmHZReD4TEMpyWEU4m5E3Avl12WeLALPnAds2JnvsgrcWT4zA1xLCTeI3bEjuV0FDHVnkvcxzWu0JBHbouY4XWIyvdJcHENbG5Jj2AHuutpYp1QCZ9NPdBpxRcA0tgkuaDvAJ8xPaV0vCqJbTE6m/vp9FzeHa51Y0oEBrTPUl035ANXXtECEHqIiAiIgIiICIiAiIgLF4WS8KDl+NUGsqh7hLSCY2Lht9iolNr3xmAYwmQYAEcw3ddDxjC+JTIGo8w9RsuXANSalR+VoMDcnoByQSKwpAhzX1GxvAM9lU8ZoAOFan8jteh3/ACriniWBgDWNdOrnCZ/Ra2uFSaZpQx2jmtIExaTogh4es+qGsYcrWtveAOZJ3upeEdTa45iKkCwuBPVaOFcNaxr/ABnOEmAxsSY3MpUFGnoHucZuTEDlAQRuNUGvGZjMrv8ALMR6bKv4O4mq0AxeZ5WurnA1qjnZKNidT+pWNfgRDy+pVY3eWXJPpt7IJOJwuHBn+YYmbjzH7qGcYAZYIjSTMLPx2gz8w5GwPqouKovq+alSMaHI05Z+wQb6nCH4kCs+o1kGxcLuGmgjssjSbSGXxC+N4jsP2V7Ro1WMAqgCNIdNra9VrxraeWQ53ienl9OaDVjagqQ2myH6CCSXeo3XvCuF4ii1/iNDWuc50FwkybaW+qr+DYktxWYNJ8mWQCY82/JdA8uqyC7u42CCNXyFpzOIdtAkd/7Ln8PUP8QbFxAb5QJ3cdFu4tUcwhs3ztEgggidjyXRcBxTKdMljQXu+Zx1PIHoOSDM4l74DpB5Hb1VDxcup1GtkEEm7bgiCY6XhWXFK7vmMwd4tPIfoqrAEVnQ8w0OdpyBIt1KC6+GsY2mMrfmMkncn9FY4ioXS49yBHusxhaDGAMbB1kfklRn4mMrCT5yWgbGxJnpAKCf8NTUDapEDLMTMFwsPYrolX8EoZKYERyHIQAPsrBAREQEREBERARa69TK0nkJVS/jB2H1/CC6ReFwUZ+OYNx6TdBjxPF+G0GN4UHhvFy+oGuAAM/QTutXG+LU4LDfp+Z2VHh3PMmkwmNwM0d9EHZ16gAklcrj8HRJltRwbJJbFoNzlK8wTqzwS938sgglxEyJFhsQRuo7ntB8xkbgb90GmtiaYtTbA6kqZ/D4osDmyG7NBAt/p/VV+OqUyP5dPK4REEmehap9TEudBOYHkZEdkGWOgAZntzx5gOaiHFsAg02vPN34jRMTgBBcKrc2uT8ZpW7gOLaxhcGgvmCTsEEPhgqBzixrshtm5d9+yleGHSHuyDnF+wW3HYmrUgMBPMMH1KqGEueGaEmL7c5QYY+GGGuzN2MR7hXdDihNNopnK0Day2s4XQpQXONR4v5gInawEDvKrsTj5PyhsbAaIGOw9QA1SJabzMkdSOSrcIQ+vSa50M8xcP6oAgT6raa76lRlNoLnPzRfSBJknQKwHww2mG1a7yC0y0NNhMiCYk/RBZYjFsDCyixrBzAGvp+dVzuIxZvJU/8AimtMi8aT+ireKYg1zIAL/l8o1PIxug28B4WMWGVKpysEOgG5MaSdAOatcdSpUrUmjLzE69eahcG4dXo0g2oABA8syRzmLfVSn+GWkVCemXY8+XZBX4ricxTJsQfLtA1P1Cx4B8OVHtDiQ0STzJkk9lUYm1YDkxxnoXN/RdXwPiTiyBItrH2QShRLPK6be6xr0A+pTcBGWRl5lwAn7+63+G54nWOZv2lYfB7cwLjeS91+rzH0CDqaYWa8avUBERAREQEREEbHYhrWw7cLmqpG2iuuO0pa13Kx7qiddoPY9HCzvwfRwQZfxlVxysv0gfcrKq0jXVa8LUILo3COdKDyqyhJL2kuIiZMaRMSt+GxRFNrWGGgRbfnKiUqYc8B2mvrGyl1qgOjQB0QRcVhKtUy0tjW5iT2C18LwTc7/HHyx5QdZ3kahe4h5jn0UihgS0B7nQSPk5b6/vVAxL6dKalKnldGW5JAHMBU9TiJfq6fT9ArkVcpnVQOJ4g1IhoL2kEZRc9CN0G5vw/Wc1ri5jRIlpkmN4i0rCqKFOW02md3Sbkev4CnPqEwXSDGh26QouI4bTdLnVS1xHy2IB5m0/VBDPES0eU5R0/VacLhauJIqsMCxzutPK2pst/AMoqu8QAlmg1HqOe3urnieLdUYQBHKJk9Os8kFfVsYcR66/RReIuolsMZldrmnU6mR15qNiQ9kB7S2dJC3cH4O6u/O5+WkAWxu4yDI2FrSg0cBxTm1CQ0mREgTl3v0VwSahgnXUnbqpPEqwota2kG5NJG3b8qjq4sndBp4rQNIxmDwdHD7EbFe/BNRgfVc7UPdHSTcqLhS7EOLGi+ct52B+Yq/Zwihh9z4huZ16w0WGm6CVxTE+MIDbj5Ykn06rk+KYlzW2kOzNHUS4A2KvhjMhluvM/oqLjdfxsjgQS57RmEXg9NdEFp8OYVj6pe8AwAADtBN/qul4jTbAykSNv05LnOGcOrsOYgBtrE3PoP1VvT1v3QRq2Jymm2CS92UdIaXE+wXRcIw4a3Nu6/3XO4zDzWpOYDlbnN9QS0Bvruuvw9PKAOQhBuCIiAiIgIiICIiDCtTDmlp0Ihc+OGuDasg2gjrEhxHqI/4hdGiDjGNueYGb1Ew72lv15LeKcsdb5SDPR027OE/wC5ZY6j4VQ2sDMc2mxH/EkJhTlqZCZa4FnY/K77FBDDSDOwMHvP6FbxQs906ZZb62kLKmzzFh/xAt7i7fqI7rPh5klp3aR9kECqt1fERlJvmIE8p0WTaUyN4MeoWl9PMwt329dQgyqrZwtwZncAMzoBPQaLXBI0vGnXkscIb9CJQSKtWbz7Kr4lVcAMgklzRHQuAMdbrbgBDXM/pe4dj5h/5L2tz5X9kE6nwqnTh5JL41m3YD8rw1IMhasViS3IdQ5waekgxHePdeVSgh8SxZqBzCcxEGIuCdI9VJ4RRqsYRUblGove+shRuF+XFPcRqxpHqC4HvBHuretii4kSLbDblKDDIw2qfLyvf2XP8Xota6aZOQ7HUHl6K3quVdwTDHEtaahgXzRaYJEDlogsPhN7KVJxaJc5znOO8k2E8gIUriTXVtAM40i1uRKzOFpU7UxHOL+5K1OxGUEgx1Qc5iXFpIcCCNRyVVgccKVOk6AXASydAefaVdcWq+IM4MyLHmIsuc4gWGmxrQczQL8rCQvLq70Wrc/lient0Gnm9ejNOaY5WdL4rqtd/MeXNOrQBb0j7LqsPWDmhwMgjMD0IlfMIXQcC4wQfBPyvGRp/pJEDsozQ6yqmrwuTmJTO57fTXR6lqIiY6/cO4+FXOqNpvdc5cx7zH0K6lqpvhnBmnSaDHytaP8AaIP1V0FOqy9REQEREBERAREQEREEDieB8SCCAR9QtDOFDyl1yIHLTRWyIOd4vh4dI3+hH7C1twry8OAga++q6NzJWBpoOexTMlSe/wCq0N8tTpP0OivcXgc8XiF4zh7RFpI3KCmxLYdPdRGsh0cjHY6fQhXXE8PYEDRQxw9zrxHr00Pt9kGithg0z/UL+o/sVBcPO4cw147y0j3ZPdXuNw8M9CP0/KqatM5mno5p7wW/Z3ugwxtEmlA1bleP9pDh9kxlUNAJmC5rf+RgfdWmDZmZEcwqXirf5DzuAHd2EO/9UHtMRUB7fULCmIxVX/NSpu9nOb+isMLTDnGdxIPL0XmJw2Wo125aW9pBQR6q08CZkBaDu76kn8rCm4+PVaSYy03AcpzAx7KdRwpbDtQ76ckGGGxRe6qIjI/J62Bn6rXjz5H/AOl32K8wVMipX6vBH/Bo/C9bWDwS3SXN03BIP1CDluN1i2hSjfKD6ZZ/Co34iYE9ua6D4xwjmUqebQvMWiBl0jouVI/mjow/dV/cYzf9+oWnaZ8dNGO5b1YfBdE1cZTaTbxD2DQT+FAXb/AHw46lXbWc4FuRzwN5eND6ZiuWjtVXK4mI4mHfX36bVuczzE4+/wBfRcPSDQANAt6xaFkrKp4iIgIiICIiAiIgIiICIiAiIg8heFqyRBhkWJYtqIItWhIIO6i0uGNHX1VnCQgheABoqTEYI5nNyyDO2oOv3XTFi8yIKDB8MLSJNgI6na684pTjIepH0/sr8sUbFYTOIKDj3UiMQXRZ1MCerXEx7OV7g2ywW/cqZS4Y0a+b1W80YQc7lh7/APUoHBR5f/tqf/oVbYqiW1HdbhYcO4S5voXOfJ/zHNEd0G3jfB2Ymkab7HVrt2u2I+x6FfJcbhTTxFRhIJZ5CRob7Svt+RfGOMmcViD/API//wAiordKKfGK+05s1yuapoz7coOBaXPcObw37BffMHhGsENAGg9l8O+GqBdiKTYMurttG2cE29BK+9NWdsjEVz8MbxVn04+ZZIiKUQgiIgIiICIiAiIgIiICIiAiIgIiICIiAiIgIiIC8heog8heFiyRBrNIck8NbEQaXUlzHGfgeniKwql5ZMZwB88aXmxi0wV1qLS5bouR41RmHS1ertVeVE4lBwnCaVN2dtNofAbmjzQBAGbXQKciLaIiOGkzM8iIiyw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354820" y="1547187"/>
            <a:ext cx="5009268" cy="3356597"/>
            <a:chOff x="251520" y="2217762"/>
            <a:chExt cx="6019800" cy="4019550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561457" y="4789512"/>
              <a:ext cx="417513" cy="390525"/>
            </a:xfrm>
            <a:custGeom>
              <a:avLst/>
              <a:gdLst>
                <a:gd name="T0" fmla="*/ 2147483647 w 42"/>
                <a:gd name="T1" fmla="*/ 2147483647 h 41"/>
                <a:gd name="T2" fmla="*/ 2147483647 w 42"/>
                <a:gd name="T3" fmla="*/ 2147483647 h 41"/>
                <a:gd name="T4" fmla="*/ 2147483647 w 42"/>
                <a:gd name="T5" fmla="*/ 2147483647 h 41"/>
                <a:gd name="T6" fmla="*/ 2147483647 w 42"/>
                <a:gd name="T7" fmla="*/ 2147483647 h 41"/>
                <a:gd name="T8" fmla="*/ 2147483647 w 42"/>
                <a:gd name="T9" fmla="*/ 2147483647 h 41"/>
                <a:gd name="T10" fmla="*/ 2147483647 w 42"/>
                <a:gd name="T11" fmla="*/ 2147483647 h 41"/>
                <a:gd name="T12" fmla="*/ 2147483647 w 42"/>
                <a:gd name="T13" fmla="*/ 2147483647 h 41"/>
                <a:gd name="T14" fmla="*/ 2147483647 w 42"/>
                <a:gd name="T15" fmla="*/ 2147483647 h 41"/>
                <a:gd name="T16" fmla="*/ 2147483647 w 42"/>
                <a:gd name="T17" fmla="*/ 2147483647 h 41"/>
                <a:gd name="T18" fmla="*/ 2147483647 w 42"/>
                <a:gd name="T19" fmla="*/ 2147483647 h 41"/>
                <a:gd name="T20" fmla="*/ 2147483647 w 42"/>
                <a:gd name="T21" fmla="*/ 2147483647 h 41"/>
                <a:gd name="T22" fmla="*/ 2147483647 w 42"/>
                <a:gd name="T23" fmla="*/ 2147483647 h 41"/>
                <a:gd name="T24" fmla="*/ 2147483647 w 42"/>
                <a:gd name="T25" fmla="*/ 2147483647 h 41"/>
                <a:gd name="T26" fmla="*/ 2147483647 w 42"/>
                <a:gd name="T27" fmla="*/ 2147483647 h 41"/>
                <a:gd name="T28" fmla="*/ 2147483647 w 42"/>
                <a:gd name="T29" fmla="*/ 2147483647 h 41"/>
                <a:gd name="T30" fmla="*/ 2147483647 w 42"/>
                <a:gd name="T31" fmla="*/ 2147483647 h 41"/>
                <a:gd name="T32" fmla="*/ 2147483647 w 42"/>
                <a:gd name="T33" fmla="*/ 2147483647 h 41"/>
                <a:gd name="T34" fmla="*/ 2147483647 w 42"/>
                <a:gd name="T35" fmla="*/ 2147483647 h 41"/>
                <a:gd name="T36" fmla="*/ 2147483647 w 42"/>
                <a:gd name="T37" fmla="*/ 2147483647 h 41"/>
                <a:gd name="T38" fmla="*/ 2147483647 w 42"/>
                <a:gd name="T39" fmla="*/ 2147483647 h 41"/>
                <a:gd name="T40" fmla="*/ 2147483647 w 42"/>
                <a:gd name="T41" fmla="*/ 2147483647 h 41"/>
                <a:gd name="T42" fmla="*/ 2147483647 w 42"/>
                <a:gd name="T43" fmla="*/ 2147483647 h 41"/>
                <a:gd name="T44" fmla="*/ 2147483647 w 42"/>
                <a:gd name="T45" fmla="*/ 2147483647 h 41"/>
                <a:gd name="T46" fmla="*/ 2147483647 w 42"/>
                <a:gd name="T47" fmla="*/ 2147483647 h 41"/>
                <a:gd name="T48" fmla="*/ 2147483647 w 42"/>
                <a:gd name="T49" fmla="*/ 2147483647 h 41"/>
                <a:gd name="T50" fmla="*/ 2147483647 w 42"/>
                <a:gd name="T51" fmla="*/ 2147483647 h 41"/>
                <a:gd name="T52" fmla="*/ 2147483647 w 42"/>
                <a:gd name="T53" fmla="*/ 2147483647 h 41"/>
                <a:gd name="T54" fmla="*/ 2147483647 w 42"/>
                <a:gd name="T55" fmla="*/ 2147483647 h 41"/>
                <a:gd name="T56" fmla="*/ 2147483647 w 42"/>
                <a:gd name="T57" fmla="*/ 2147483647 h 41"/>
                <a:gd name="T58" fmla="*/ 2147483647 w 42"/>
                <a:gd name="T59" fmla="*/ 2147483647 h 41"/>
                <a:gd name="T60" fmla="*/ 2147483647 w 42"/>
                <a:gd name="T61" fmla="*/ 2147483647 h 41"/>
                <a:gd name="T62" fmla="*/ 2147483647 w 42"/>
                <a:gd name="T63" fmla="*/ 2147483647 h 41"/>
                <a:gd name="T64" fmla="*/ 2147483647 w 42"/>
                <a:gd name="T65" fmla="*/ 2147483647 h 41"/>
                <a:gd name="T66" fmla="*/ 2147483647 w 42"/>
                <a:gd name="T67" fmla="*/ 2147483647 h 41"/>
                <a:gd name="T68" fmla="*/ 2147483647 w 42"/>
                <a:gd name="T69" fmla="*/ 2147483647 h 41"/>
                <a:gd name="T70" fmla="*/ 2147483647 w 42"/>
                <a:gd name="T71" fmla="*/ 2147483647 h 41"/>
                <a:gd name="T72" fmla="*/ 2147483647 w 42"/>
                <a:gd name="T73" fmla="*/ 2147483647 h 41"/>
                <a:gd name="T74" fmla="*/ 2147483647 w 42"/>
                <a:gd name="T75" fmla="*/ 2147483647 h 41"/>
                <a:gd name="T76" fmla="*/ 2147483647 w 42"/>
                <a:gd name="T77" fmla="*/ 2147483647 h 41"/>
                <a:gd name="T78" fmla="*/ 2147483647 w 42"/>
                <a:gd name="T79" fmla="*/ 2147483647 h 41"/>
                <a:gd name="T80" fmla="*/ 2147483647 w 42"/>
                <a:gd name="T81" fmla="*/ 2147483647 h 41"/>
                <a:gd name="T82" fmla="*/ 2147483647 w 42"/>
                <a:gd name="T83" fmla="*/ 2147483647 h 41"/>
                <a:gd name="T84" fmla="*/ 2147483647 w 42"/>
                <a:gd name="T85" fmla="*/ 2147483647 h 41"/>
                <a:gd name="T86" fmla="*/ 2147483647 w 42"/>
                <a:gd name="T87" fmla="*/ 2147483647 h 41"/>
                <a:gd name="T88" fmla="*/ 2147483647 w 42"/>
                <a:gd name="T89" fmla="*/ 2147483647 h 41"/>
                <a:gd name="T90" fmla="*/ 2147483647 w 42"/>
                <a:gd name="T91" fmla="*/ 2147483647 h 41"/>
                <a:gd name="T92" fmla="*/ 2147483647 w 42"/>
                <a:gd name="T93" fmla="*/ 2147483647 h 41"/>
                <a:gd name="T94" fmla="*/ 2147483647 w 42"/>
                <a:gd name="T95" fmla="*/ 2147483647 h 41"/>
                <a:gd name="T96" fmla="*/ 2147483647 w 42"/>
                <a:gd name="T97" fmla="*/ 2147483647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"/>
                <a:gd name="T148" fmla="*/ 0 h 41"/>
                <a:gd name="T149" fmla="*/ 42 w 42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" h="41">
                  <a:moveTo>
                    <a:pt x="0" y="25"/>
                  </a:moveTo>
                  <a:lnTo>
                    <a:pt x="1" y="24"/>
                  </a:lnTo>
                  <a:lnTo>
                    <a:pt x="1" y="23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7" y="10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1" y="23"/>
                  </a:lnTo>
                  <a:lnTo>
                    <a:pt x="39" y="24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8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7" y="31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7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8"/>
                  </a:lnTo>
                  <a:lnTo>
                    <a:pt x="35" y="39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7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680520" y="5199087"/>
              <a:ext cx="69850" cy="104775"/>
            </a:xfrm>
            <a:custGeom>
              <a:avLst/>
              <a:gdLst>
                <a:gd name="T0" fmla="*/ 0 w 7"/>
                <a:gd name="T1" fmla="*/ 2147483647 h 11"/>
                <a:gd name="T2" fmla="*/ 0 w 7"/>
                <a:gd name="T3" fmla="*/ 2147483647 h 11"/>
                <a:gd name="T4" fmla="*/ 0 w 7"/>
                <a:gd name="T5" fmla="*/ 2147483647 h 11"/>
                <a:gd name="T6" fmla="*/ 0 w 7"/>
                <a:gd name="T7" fmla="*/ 2147483647 h 11"/>
                <a:gd name="T8" fmla="*/ 0 w 7"/>
                <a:gd name="T9" fmla="*/ 2147483647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2147483647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2147483647 w 7"/>
                <a:gd name="T23" fmla="*/ 2147483647 h 11"/>
                <a:gd name="T24" fmla="*/ 2147483647 w 7"/>
                <a:gd name="T25" fmla="*/ 2147483647 h 11"/>
                <a:gd name="T26" fmla="*/ 2147483647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2147483647 w 7"/>
                <a:gd name="T41" fmla="*/ 2147483647 h 11"/>
                <a:gd name="T42" fmla="*/ 2147483647 w 7"/>
                <a:gd name="T43" fmla="*/ 0 h 11"/>
                <a:gd name="T44" fmla="*/ 2147483647 w 7"/>
                <a:gd name="T45" fmla="*/ 0 h 11"/>
                <a:gd name="T46" fmla="*/ 2147483647 w 7"/>
                <a:gd name="T47" fmla="*/ 0 h 11"/>
                <a:gd name="T48" fmla="*/ 2147483647 w 7"/>
                <a:gd name="T49" fmla="*/ 2147483647 h 11"/>
                <a:gd name="T50" fmla="*/ 2147483647 w 7"/>
                <a:gd name="T51" fmla="*/ 2147483647 h 11"/>
                <a:gd name="T52" fmla="*/ 2147483647 w 7"/>
                <a:gd name="T53" fmla="*/ 2147483647 h 11"/>
                <a:gd name="T54" fmla="*/ 2147483647 w 7"/>
                <a:gd name="T55" fmla="*/ 2147483647 h 11"/>
                <a:gd name="T56" fmla="*/ 2147483647 w 7"/>
                <a:gd name="T57" fmla="*/ 2147483647 h 11"/>
                <a:gd name="T58" fmla="*/ 2147483647 w 7"/>
                <a:gd name="T59" fmla="*/ 2147483647 h 11"/>
                <a:gd name="T60" fmla="*/ 2147483647 w 7"/>
                <a:gd name="T61" fmla="*/ 2147483647 h 11"/>
                <a:gd name="T62" fmla="*/ 2147483647 w 7"/>
                <a:gd name="T63" fmla="*/ 2147483647 h 11"/>
                <a:gd name="T64" fmla="*/ 2147483647 w 7"/>
                <a:gd name="T65" fmla="*/ 2147483647 h 11"/>
                <a:gd name="T66" fmla="*/ 2147483647 w 7"/>
                <a:gd name="T67" fmla="*/ 2147483647 h 11"/>
                <a:gd name="T68" fmla="*/ 2147483647 w 7"/>
                <a:gd name="T69" fmla="*/ 2147483647 h 11"/>
                <a:gd name="T70" fmla="*/ 2147483647 w 7"/>
                <a:gd name="T71" fmla="*/ 2147483647 h 11"/>
                <a:gd name="T72" fmla="*/ 2147483647 w 7"/>
                <a:gd name="T73" fmla="*/ 2147483647 h 11"/>
                <a:gd name="T74" fmla="*/ 2147483647 w 7"/>
                <a:gd name="T75" fmla="*/ 2147483647 h 11"/>
                <a:gd name="T76" fmla="*/ 2147483647 w 7"/>
                <a:gd name="T77" fmla="*/ 2147483647 h 11"/>
                <a:gd name="T78" fmla="*/ 2147483647 w 7"/>
                <a:gd name="T79" fmla="*/ 2147483647 h 11"/>
                <a:gd name="T80" fmla="*/ 2147483647 w 7"/>
                <a:gd name="T81" fmla="*/ 2147483647 h 11"/>
                <a:gd name="T82" fmla="*/ 2147483647 w 7"/>
                <a:gd name="T83" fmla="*/ 2147483647 h 11"/>
                <a:gd name="T84" fmla="*/ 2147483647 w 7"/>
                <a:gd name="T85" fmla="*/ 2147483647 h 11"/>
                <a:gd name="T86" fmla="*/ 2147483647 w 7"/>
                <a:gd name="T87" fmla="*/ 2147483647 h 11"/>
                <a:gd name="T88" fmla="*/ 2147483647 w 7"/>
                <a:gd name="T89" fmla="*/ 2147483647 h 11"/>
                <a:gd name="T90" fmla="*/ 2147483647 w 7"/>
                <a:gd name="T91" fmla="*/ 2147483647 h 11"/>
                <a:gd name="T92" fmla="*/ 2147483647 w 7"/>
                <a:gd name="T93" fmla="*/ 2147483647 h 11"/>
                <a:gd name="T94" fmla="*/ 2147483647 w 7"/>
                <a:gd name="T95" fmla="*/ 2147483647 h 11"/>
                <a:gd name="T96" fmla="*/ 2147483647 w 7"/>
                <a:gd name="T97" fmla="*/ 2147483647 h 11"/>
                <a:gd name="T98" fmla="*/ 2147483647 w 7"/>
                <a:gd name="T99" fmla="*/ 2147483647 h 11"/>
                <a:gd name="T100" fmla="*/ 2147483647 w 7"/>
                <a:gd name="T101" fmla="*/ 2147483647 h 11"/>
                <a:gd name="T102" fmla="*/ 2147483647 w 7"/>
                <a:gd name="T103" fmla="*/ 2147483647 h 11"/>
                <a:gd name="T104" fmla="*/ 2147483647 w 7"/>
                <a:gd name="T105" fmla="*/ 2147483647 h 11"/>
                <a:gd name="T106" fmla="*/ 2147483647 w 7"/>
                <a:gd name="T107" fmla="*/ 2147483647 h 11"/>
                <a:gd name="T108" fmla="*/ 2147483647 w 7"/>
                <a:gd name="T109" fmla="*/ 2147483647 h 11"/>
                <a:gd name="T110" fmla="*/ 2147483647 w 7"/>
                <a:gd name="T111" fmla="*/ 2147483647 h 11"/>
                <a:gd name="T112" fmla="*/ 2147483647 w 7"/>
                <a:gd name="T113" fmla="*/ 2147483647 h 11"/>
                <a:gd name="T114" fmla="*/ 2147483647 w 7"/>
                <a:gd name="T115" fmla="*/ 2147483647 h 11"/>
                <a:gd name="T116" fmla="*/ 0 w 7"/>
                <a:gd name="T117" fmla="*/ 2147483647 h 11"/>
                <a:gd name="T118" fmla="*/ 0 w 7"/>
                <a:gd name="T119" fmla="*/ 2147483647 h 11"/>
                <a:gd name="T120" fmla="*/ 0 w 7"/>
                <a:gd name="T121" fmla="*/ 2147483647 h 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"/>
                <a:gd name="T184" fmla="*/ 0 h 11"/>
                <a:gd name="T185" fmla="*/ 7 w 7"/>
                <a:gd name="T186" fmla="*/ 11 h 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" h="11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461445" y="5056212"/>
              <a:ext cx="368300" cy="390525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2147483647 w 37"/>
                <a:gd name="T63" fmla="*/ 2147483647 h 41"/>
                <a:gd name="T64" fmla="*/ 2147483647 w 37"/>
                <a:gd name="T65" fmla="*/ 2147483647 h 41"/>
                <a:gd name="T66" fmla="*/ 2147483647 w 37"/>
                <a:gd name="T67" fmla="*/ 2147483647 h 41"/>
                <a:gd name="T68" fmla="*/ 2147483647 w 37"/>
                <a:gd name="T69" fmla="*/ 2147483647 h 41"/>
                <a:gd name="T70" fmla="*/ 2147483647 w 37"/>
                <a:gd name="T71" fmla="*/ 2147483647 h 41"/>
                <a:gd name="T72" fmla="*/ 2147483647 w 37"/>
                <a:gd name="T73" fmla="*/ 2147483647 h 41"/>
                <a:gd name="T74" fmla="*/ 2147483647 w 37"/>
                <a:gd name="T75" fmla="*/ 2147483647 h 41"/>
                <a:gd name="T76" fmla="*/ 2147483647 w 37"/>
                <a:gd name="T77" fmla="*/ 2147483647 h 41"/>
                <a:gd name="T78" fmla="*/ 2147483647 w 37"/>
                <a:gd name="T79" fmla="*/ 2147483647 h 41"/>
                <a:gd name="T80" fmla="*/ 2147483647 w 37"/>
                <a:gd name="T81" fmla="*/ 2147483647 h 41"/>
                <a:gd name="T82" fmla="*/ 2147483647 w 37"/>
                <a:gd name="T83" fmla="*/ 2147483647 h 41"/>
                <a:gd name="T84" fmla="*/ 2147483647 w 37"/>
                <a:gd name="T85" fmla="*/ 2147483647 h 41"/>
                <a:gd name="T86" fmla="*/ 2147483647 w 37"/>
                <a:gd name="T87" fmla="*/ 2147483647 h 41"/>
                <a:gd name="T88" fmla="*/ 2147483647 w 37"/>
                <a:gd name="T89" fmla="*/ 2147483647 h 41"/>
                <a:gd name="T90" fmla="*/ 2147483647 w 37"/>
                <a:gd name="T91" fmla="*/ 2147483647 h 41"/>
                <a:gd name="T92" fmla="*/ 2147483647 w 37"/>
                <a:gd name="T93" fmla="*/ 2147483647 h 41"/>
                <a:gd name="T94" fmla="*/ 2147483647 w 37"/>
                <a:gd name="T95" fmla="*/ 2147483647 h 41"/>
                <a:gd name="T96" fmla="*/ 2147483647 w 37"/>
                <a:gd name="T97" fmla="*/ 2147483647 h 41"/>
                <a:gd name="T98" fmla="*/ 2147483647 w 37"/>
                <a:gd name="T99" fmla="*/ 2147483647 h 41"/>
                <a:gd name="T100" fmla="*/ 2147483647 w 37"/>
                <a:gd name="T101" fmla="*/ 2147483647 h 41"/>
                <a:gd name="T102" fmla="*/ 0 w 37"/>
                <a:gd name="T103" fmla="*/ 2147483647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41"/>
                <a:gd name="T158" fmla="*/ 37 w 37"/>
                <a:gd name="T159" fmla="*/ 41 h 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41">
                  <a:moveTo>
                    <a:pt x="0" y="32"/>
                  </a:moveTo>
                  <a:lnTo>
                    <a:pt x="1" y="33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4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735957" y="4995706"/>
              <a:ext cx="846138" cy="533400"/>
            </a:xfrm>
            <a:custGeom>
              <a:avLst/>
              <a:gdLst>
                <a:gd name="T0" fmla="*/ 2147483647 w 85"/>
                <a:gd name="T1" fmla="*/ 2147483647 h 56"/>
                <a:gd name="T2" fmla="*/ 2147483647 w 85"/>
                <a:gd name="T3" fmla="*/ 2147483647 h 56"/>
                <a:gd name="T4" fmla="*/ 2147483647 w 85"/>
                <a:gd name="T5" fmla="*/ 2147483647 h 56"/>
                <a:gd name="T6" fmla="*/ 2147483647 w 85"/>
                <a:gd name="T7" fmla="*/ 2147483647 h 56"/>
                <a:gd name="T8" fmla="*/ 2147483647 w 85"/>
                <a:gd name="T9" fmla="*/ 2147483647 h 56"/>
                <a:gd name="T10" fmla="*/ 2147483647 w 85"/>
                <a:gd name="T11" fmla="*/ 2147483647 h 56"/>
                <a:gd name="T12" fmla="*/ 2147483647 w 85"/>
                <a:gd name="T13" fmla="*/ 2147483647 h 56"/>
                <a:gd name="T14" fmla="*/ 2147483647 w 85"/>
                <a:gd name="T15" fmla="*/ 2147483647 h 56"/>
                <a:gd name="T16" fmla="*/ 2147483647 w 85"/>
                <a:gd name="T17" fmla="*/ 2147483647 h 56"/>
                <a:gd name="T18" fmla="*/ 2147483647 w 85"/>
                <a:gd name="T19" fmla="*/ 2147483647 h 56"/>
                <a:gd name="T20" fmla="*/ 2147483647 w 85"/>
                <a:gd name="T21" fmla="*/ 2147483647 h 56"/>
                <a:gd name="T22" fmla="*/ 2147483647 w 85"/>
                <a:gd name="T23" fmla="*/ 2147483647 h 56"/>
                <a:gd name="T24" fmla="*/ 2147483647 w 85"/>
                <a:gd name="T25" fmla="*/ 2147483647 h 56"/>
                <a:gd name="T26" fmla="*/ 2147483647 w 85"/>
                <a:gd name="T27" fmla="*/ 2147483647 h 56"/>
                <a:gd name="T28" fmla="*/ 2147483647 w 85"/>
                <a:gd name="T29" fmla="*/ 2147483647 h 56"/>
                <a:gd name="T30" fmla="*/ 2147483647 w 85"/>
                <a:gd name="T31" fmla="*/ 2147483647 h 56"/>
                <a:gd name="T32" fmla="*/ 2147483647 w 85"/>
                <a:gd name="T33" fmla="*/ 2147483647 h 56"/>
                <a:gd name="T34" fmla="*/ 2147483647 w 85"/>
                <a:gd name="T35" fmla="*/ 2147483647 h 56"/>
                <a:gd name="T36" fmla="*/ 2147483647 w 85"/>
                <a:gd name="T37" fmla="*/ 2147483647 h 56"/>
                <a:gd name="T38" fmla="*/ 2147483647 w 85"/>
                <a:gd name="T39" fmla="*/ 2147483647 h 56"/>
                <a:gd name="T40" fmla="*/ 2147483647 w 85"/>
                <a:gd name="T41" fmla="*/ 2147483647 h 56"/>
                <a:gd name="T42" fmla="*/ 2147483647 w 85"/>
                <a:gd name="T43" fmla="*/ 2147483647 h 56"/>
                <a:gd name="T44" fmla="*/ 2147483647 w 85"/>
                <a:gd name="T45" fmla="*/ 2147483647 h 56"/>
                <a:gd name="T46" fmla="*/ 2147483647 w 85"/>
                <a:gd name="T47" fmla="*/ 2147483647 h 56"/>
                <a:gd name="T48" fmla="*/ 2147483647 w 85"/>
                <a:gd name="T49" fmla="*/ 2147483647 h 56"/>
                <a:gd name="T50" fmla="*/ 2147483647 w 85"/>
                <a:gd name="T51" fmla="*/ 2147483647 h 56"/>
                <a:gd name="T52" fmla="*/ 2147483647 w 85"/>
                <a:gd name="T53" fmla="*/ 2147483647 h 56"/>
                <a:gd name="T54" fmla="*/ 2147483647 w 85"/>
                <a:gd name="T55" fmla="*/ 2147483647 h 56"/>
                <a:gd name="T56" fmla="*/ 2147483647 w 85"/>
                <a:gd name="T57" fmla="*/ 2147483647 h 56"/>
                <a:gd name="T58" fmla="*/ 2147483647 w 85"/>
                <a:gd name="T59" fmla="*/ 2147483647 h 56"/>
                <a:gd name="T60" fmla="*/ 2147483647 w 85"/>
                <a:gd name="T61" fmla="*/ 2147483647 h 56"/>
                <a:gd name="T62" fmla="*/ 2147483647 w 85"/>
                <a:gd name="T63" fmla="*/ 2147483647 h 56"/>
                <a:gd name="T64" fmla="*/ 2147483647 w 85"/>
                <a:gd name="T65" fmla="*/ 2147483647 h 56"/>
                <a:gd name="T66" fmla="*/ 2147483647 w 85"/>
                <a:gd name="T67" fmla="*/ 2147483647 h 56"/>
                <a:gd name="T68" fmla="*/ 2147483647 w 85"/>
                <a:gd name="T69" fmla="*/ 2147483647 h 56"/>
                <a:gd name="T70" fmla="*/ 2147483647 w 85"/>
                <a:gd name="T71" fmla="*/ 2147483647 h 56"/>
                <a:gd name="T72" fmla="*/ 2147483647 w 85"/>
                <a:gd name="T73" fmla="*/ 2147483647 h 56"/>
                <a:gd name="T74" fmla="*/ 2147483647 w 85"/>
                <a:gd name="T75" fmla="*/ 2147483647 h 56"/>
                <a:gd name="T76" fmla="*/ 2147483647 w 85"/>
                <a:gd name="T77" fmla="*/ 2147483647 h 56"/>
                <a:gd name="T78" fmla="*/ 2147483647 w 85"/>
                <a:gd name="T79" fmla="*/ 0 h 56"/>
                <a:gd name="T80" fmla="*/ 2147483647 w 85"/>
                <a:gd name="T81" fmla="*/ 2147483647 h 56"/>
                <a:gd name="T82" fmla="*/ 2147483647 w 85"/>
                <a:gd name="T83" fmla="*/ 2147483647 h 56"/>
                <a:gd name="T84" fmla="*/ 2147483647 w 85"/>
                <a:gd name="T85" fmla="*/ 2147483647 h 56"/>
                <a:gd name="T86" fmla="*/ 2147483647 w 85"/>
                <a:gd name="T87" fmla="*/ 2147483647 h 56"/>
                <a:gd name="T88" fmla="*/ 2147483647 w 85"/>
                <a:gd name="T89" fmla="*/ 2147483647 h 56"/>
                <a:gd name="T90" fmla="*/ 2147483647 w 85"/>
                <a:gd name="T91" fmla="*/ 2147483647 h 56"/>
                <a:gd name="T92" fmla="*/ 2147483647 w 85"/>
                <a:gd name="T93" fmla="*/ 2147483647 h 56"/>
                <a:gd name="T94" fmla="*/ 2147483647 w 85"/>
                <a:gd name="T95" fmla="*/ 2147483647 h 56"/>
                <a:gd name="T96" fmla="*/ 2147483647 w 85"/>
                <a:gd name="T97" fmla="*/ 2147483647 h 56"/>
                <a:gd name="T98" fmla="*/ 2147483647 w 85"/>
                <a:gd name="T99" fmla="*/ 2147483647 h 56"/>
                <a:gd name="T100" fmla="*/ 2147483647 w 85"/>
                <a:gd name="T101" fmla="*/ 2147483647 h 56"/>
                <a:gd name="T102" fmla="*/ 2147483647 w 85"/>
                <a:gd name="T103" fmla="*/ 2147483647 h 56"/>
                <a:gd name="T104" fmla="*/ 2147483647 w 85"/>
                <a:gd name="T105" fmla="*/ 2147483647 h 56"/>
                <a:gd name="T106" fmla="*/ 2147483647 w 85"/>
                <a:gd name="T107" fmla="*/ 2147483647 h 56"/>
                <a:gd name="T108" fmla="*/ 2147483647 w 85"/>
                <a:gd name="T109" fmla="*/ 2147483647 h 56"/>
                <a:gd name="T110" fmla="*/ 2147483647 w 85"/>
                <a:gd name="T111" fmla="*/ 2147483647 h 56"/>
                <a:gd name="T112" fmla="*/ 2147483647 w 85"/>
                <a:gd name="T113" fmla="*/ 2147483647 h 56"/>
                <a:gd name="T114" fmla="*/ 0 w 85"/>
                <a:gd name="T115" fmla="*/ 2147483647 h 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"/>
                <a:gd name="T175" fmla="*/ 0 h 56"/>
                <a:gd name="T176" fmla="*/ 85 w 85"/>
                <a:gd name="T177" fmla="*/ 56 h 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" h="56">
                  <a:moveTo>
                    <a:pt x="0" y="40"/>
                  </a:moveTo>
                  <a:lnTo>
                    <a:pt x="0" y="4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30" y="55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3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1"/>
                  </a:lnTo>
                  <a:lnTo>
                    <a:pt x="40" y="50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1" y="50"/>
                  </a:lnTo>
                  <a:lnTo>
                    <a:pt x="42" y="50"/>
                  </a:lnTo>
                  <a:lnTo>
                    <a:pt x="42" y="51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8" y="38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69" y="38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3" y="37"/>
                  </a:lnTo>
                  <a:lnTo>
                    <a:pt x="73" y="36"/>
                  </a:lnTo>
                  <a:lnTo>
                    <a:pt x="74" y="36"/>
                  </a:lnTo>
                  <a:lnTo>
                    <a:pt x="74" y="35"/>
                  </a:lnTo>
                  <a:lnTo>
                    <a:pt x="75" y="33"/>
                  </a:lnTo>
                  <a:lnTo>
                    <a:pt x="76" y="32"/>
                  </a:lnTo>
                  <a:lnTo>
                    <a:pt x="77" y="31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8" y="27"/>
                  </a:lnTo>
                  <a:lnTo>
                    <a:pt x="79" y="27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80" y="24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80" y="20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2" y="17"/>
                  </a:lnTo>
                  <a:lnTo>
                    <a:pt x="82" y="16"/>
                  </a:lnTo>
                  <a:lnTo>
                    <a:pt x="82" y="15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4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0" y="9"/>
                  </a:lnTo>
                  <a:lnTo>
                    <a:pt x="79" y="8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5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4" y="10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0" y="10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49" y="4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631307" y="5284812"/>
              <a:ext cx="179388" cy="171450"/>
            </a:xfrm>
            <a:custGeom>
              <a:avLst/>
              <a:gdLst>
                <a:gd name="T0" fmla="*/ 0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0 h 18"/>
                <a:gd name="T26" fmla="*/ 2147483647 w 18"/>
                <a:gd name="T27" fmla="*/ 2147483647 h 18"/>
                <a:gd name="T28" fmla="*/ 2147483647 w 18"/>
                <a:gd name="T29" fmla="*/ 2147483647 h 18"/>
                <a:gd name="T30" fmla="*/ 2147483647 w 18"/>
                <a:gd name="T31" fmla="*/ 2147483647 h 18"/>
                <a:gd name="T32" fmla="*/ 2147483647 w 18"/>
                <a:gd name="T33" fmla="*/ 2147483647 h 18"/>
                <a:gd name="T34" fmla="*/ 2147483647 w 18"/>
                <a:gd name="T35" fmla="*/ 2147483647 h 18"/>
                <a:gd name="T36" fmla="*/ 2147483647 w 18"/>
                <a:gd name="T37" fmla="*/ 2147483647 h 18"/>
                <a:gd name="T38" fmla="*/ 2147483647 w 18"/>
                <a:gd name="T39" fmla="*/ 2147483647 h 18"/>
                <a:gd name="T40" fmla="*/ 2147483647 w 18"/>
                <a:gd name="T41" fmla="*/ 2147483647 h 18"/>
                <a:gd name="T42" fmla="*/ 2147483647 w 18"/>
                <a:gd name="T43" fmla="*/ 2147483647 h 18"/>
                <a:gd name="T44" fmla="*/ 2147483647 w 18"/>
                <a:gd name="T45" fmla="*/ 2147483647 h 18"/>
                <a:gd name="T46" fmla="*/ 2147483647 w 18"/>
                <a:gd name="T47" fmla="*/ 2147483647 h 18"/>
                <a:gd name="T48" fmla="*/ 2147483647 w 18"/>
                <a:gd name="T49" fmla="*/ 2147483647 h 18"/>
                <a:gd name="T50" fmla="*/ 2147483647 w 18"/>
                <a:gd name="T51" fmla="*/ 2147483647 h 18"/>
                <a:gd name="T52" fmla="*/ 2147483647 w 18"/>
                <a:gd name="T53" fmla="*/ 2147483647 h 18"/>
                <a:gd name="T54" fmla="*/ 2147483647 w 18"/>
                <a:gd name="T55" fmla="*/ 2147483647 h 18"/>
                <a:gd name="T56" fmla="*/ 2147483647 w 18"/>
                <a:gd name="T57" fmla="*/ 2147483647 h 18"/>
                <a:gd name="T58" fmla="*/ 2147483647 w 18"/>
                <a:gd name="T59" fmla="*/ 2147483647 h 18"/>
                <a:gd name="T60" fmla="*/ 2147483647 w 18"/>
                <a:gd name="T61" fmla="*/ 2147483647 h 18"/>
                <a:gd name="T62" fmla="*/ 2147483647 w 18"/>
                <a:gd name="T63" fmla="*/ 2147483647 h 18"/>
                <a:gd name="T64" fmla="*/ 2147483647 w 18"/>
                <a:gd name="T65" fmla="*/ 2147483647 h 18"/>
                <a:gd name="T66" fmla="*/ 2147483647 w 18"/>
                <a:gd name="T67" fmla="*/ 2147483647 h 18"/>
                <a:gd name="T68" fmla="*/ 2147483647 w 18"/>
                <a:gd name="T69" fmla="*/ 2147483647 h 18"/>
                <a:gd name="T70" fmla="*/ 2147483647 w 18"/>
                <a:gd name="T71" fmla="*/ 2147483647 h 18"/>
                <a:gd name="T72" fmla="*/ 2147483647 w 18"/>
                <a:gd name="T73" fmla="*/ 2147483647 h 18"/>
                <a:gd name="T74" fmla="*/ 2147483647 w 18"/>
                <a:gd name="T75" fmla="*/ 2147483647 h 18"/>
                <a:gd name="T76" fmla="*/ 2147483647 w 18"/>
                <a:gd name="T77" fmla="*/ 2147483647 h 18"/>
                <a:gd name="T78" fmla="*/ 2147483647 w 18"/>
                <a:gd name="T79" fmla="*/ 2147483647 h 18"/>
                <a:gd name="T80" fmla="*/ 2147483647 w 18"/>
                <a:gd name="T81" fmla="*/ 2147483647 h 18"/>
                <a:gd name="T82" fmla="*/ 2147483647 w 18"/>
                <a:gd name="T83" fmla="*/ 2147483647 h 18"/>
                <a:gd name="T84" fmla="*/ 2147483647 w 18"/>
                <a:gd name="T85" fmla="*/ 2147483647 h 18"/>
                <a:gd name="T86" fmla="*/ 2147483647 w 18"/>
                <a:gd name="T87" fmla="*/ 2147483647 h 18"/>
                <a:gd name="T88" fmla="*/ 2147483647 w 18"/>
                <a:gd name="T89" fmla="*/ 2147483647 h 18"/>
                <a:gd name="T90" fmla="*/ 2147483647 w 18"/>
                <a:gd name="T91" fmla="*/ 2147483647 h 18"/>
                <a:gd name="T92" fmla="*/ 2147483647 w 18"/>
                <a:gd name="T93" fmla="*/ 2147483647 h 18"/>
                <a:gd name="T94" fmla="*/ 2147483647 w 18"/>
                <a:gd name="T95" fmla="*/ 2147483647 h 18"/>
                <a:gd name="T96" fmla="*/ 2147483647 w 18"/>
                <a:gd name="T97" fmla="*/ 2147483647 h 18"/>
                <a:gd name="T98" fmla="*/ 2147483647 w 18"/>
                <a:gd name="T99" fmla="*/ 2147483647 h 18"/>
                <a:gd name="T100" fmla="*/ 0 w 18"/>
                <a:gd name="T101" fmla="*/ 2147483647 h 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"/>
                <a:gd name="T154" fmla="*/ 0 h 18"/>
                <a:gd name="T155" fmla="*/ 18 w 18"/>
                <a:gd name="T156" fmla="*/ 18 h 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" h="18">
                  <a:moveTo>
                    <a:pt x="0" y="9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720207" y="4932387"/>
              <a:ext cx="466725" cy="619125"/>
            </a:xfrm>
            <a:custGeom>
              <a:avLst/>
              <a:gdLst>
                <a:gd name="T0" fmla="*/ 2147483647 w 47"/>
                <a:gd name="T1" fmla="*/ 2147483647 h 65"/>
                <a:gd name="T2" fmla="*/ 2147483647 w 47"/>
                <a:gd name="T3" fmla="*/ 2147483647 h 65"/>
                <a:gd name="T4" fmla="*/ 2147483647 w 47"/>
                <a:gd name="T5" fmla="*/ 2147483647 h 65"/>
                <a:gd name="T6" fmla="*/ 2147483647 w 47"/>
                <a:gd name="T7" fmla="*/ 2147483647 h 65"/>
                <a:gd name="T8" fmla="*/ 2147483647 w 47"/>
                <a:gd name="T9" fmla="*/ 2147483647 h 65"/>
                <a:gd name="T10" fmla="*/ 2147483647 w 47"/>
                <a:gd name="T11" fmla="*/ 2147483647 h 65"/>
                <a:gd name="T12" fmla="*/ 2147483647 w 47"/>
                <a:gd name="T13" fmla="*/ 2147483647 h 65"/>
                <a:gd name="T14" fmla="*/ 2147483647 w 47"/>
                <a:gd name="T15" fmla="*/ 2147483647 h 65"/>
                <a:gd name="T16" fmla="*/ 2147483647 w 47"/>
                <a:gd name="T17" fmla="*/ 2147483647 h 65"/>
                <a:gd name="T18" fmla="*/ 2147483647 w 47"/>
                <a:gd name="T19" fmla="*/ 2147483647 h 65"/>
                <a:gd name="T20" fmla="*/ 2147483647 w 47"/>
                <a:gd name="T21" fmla="*/ 2147483647 h 65"/>
                <a:gd name="T22" fmla="*/ 2147483647 w 47"/>
                <a:gd name="T23" fmla="*/ 2147483647 h 65"/>
                <a:gd name="T24" fmla="*/ 2147483647 w 47"/>
                <a:gd name="T25" fmla="*/ 2147483647 h 65"/>
                <a:gd name="T26" fmla="*/ 2147483647 w 47"/>
                <a:gd name="T27" fmla="*/ 2147483647 h 65"/>
                <a:gd name="T28" fmla="*/ 2147483647 w 47"/>
                <a:gd name="T29" fmla="*/ 2147483647 h 65"/>
                <a:gd name="T30" fmla="*/ 2147483647 w 47"/>
                <a:gd name="T31" fmla="*/ 2147483647 h 65"/>
                <a:gd name="T32" fmla="*/ 2147483647 w 47"/>
                <a:gd name="T33" fmla="*/ 2147483647 h 65"/>
                <a:gd name="T34" fmla="*/ 2147483647 w 47"/>
                <a:gd name="T35" fmla="*/ 2147483647 h 65"/>
                <a:gd name="T36" fmla="*/ 2147483647 w 47"/>
                <a:gd name="T37" fmla="*/ 2147483647 h 65"/>
                <a:gd name="T38" fmla="*/ 2147483647 w 47"/>
                <a:gd name="T39" fmla="*/ 2147483647 h 65"/>
                <a:gd name="T40" fmla="*/ 2147483647 w 47"/>
                <a:gd name="T41" fmla="*/ 2147483647 h 65"/>
                <a:gd name="T42" fmla="*/ 2147483647 w 47"/>
                <a:gd name="T43" fmla="*/ 2147483647 h 65"/>
                <a:gd name="T44" fmla="*/ 2147483647 w 47"/>
                <a:gd name="T45" fmla="*/ 2147483647 h 65"/>
                <a:gd name="T46" fmla="*/ 2147483647 w 47"/>
                <a:gd name="T47" fmla="*/ 2147483647 h 65"/>
                <a:gd name="T48" fmla="*/ 2147483647 w 47"/>
                <a:gd name="T49" fmla="*/ 2147483647 h 65"/>
                <a:gd name="T50" fmla="*/ 2147483647 w 47"/>
                <a:gd name="T51" fmla="*/ 0 h 65"/>
                <a:gd name="T52" fmla="*/ 2147483647 w 47"/>
                <a:gd name="T53" fmla="*/ 2147483647 h 65"/>
                <a:gd name="T54" fmla="*/ 2147483647 w 47"/>
                <a:gd name="T55" fmla="*/ 2147483647 h 65"/>
                <a:gd name="T56" fmla="*/ 2147483647 w 47"/>
                <a:gd name="T57" fmla="*/ 2147483647 h 65"/>
                <a:gd name="T58" fmla="*/ 2147483647 w 47"/>
                <a:gd name="T59" fmla="*/ 2147483647 h 65"/>
                <a:gd name="T60" fmla="*/ 2147483647 w 47"/>
                <a:gd name="T61" fmla="*/ 2147483647 h 65"/>
                <a:gd name="T62" fmla="*/ 2147483647 w 47"/>
                <a:gd name="T63" fmla="*/ 2147483647 h 65"/>
                <a:gd name="T64" fmla="*/ 2147483647 w 47"/>
                <a:gd name="T65" fmla="*/ 2147483647 h 65"/>
                <a:gd name="T66" fmla="*/ 2147483647 w 47"/>
                <a:gd name="T67" fmla="*/ 2147483647 h 65"/>
                <a:gd name="T68" fmla="*/ 2147483647 w 47"/>
                <a:gd name="T69" fmla="*/ 2147483647 h 65"/>
                <a:gd name="T70" fmla="*/ 2147483647 w 47"/>
                <a:gd name="T71" fmla="*/ 2147483647 h 65"/>
                <a:gd name="T72" fmla="*/ 2147483647 w 47"/>
                <a:gd name="T73" fmla="*/ 2147483647 h 65"/>
                <a:gd name="T74" fmla="*/ 2147483647 w 47"/>
                <a:gd name="T75" fmla="*/ 2147483647 h 65"/>
                <a:gd name="T76" fmla="*/ 2147483647 w 47"/>
                <a:gd name="T77" fmla="*/ 2147483647 h 65"/>
                <a:gd name="T78" fmla="*/ 2147483647 w 47"/>
                <a:gd name="T79" fmla="*/ 2147483647 h 65"/>
                <a:gd name="T80" fmla="*/ 2147483647 w 47"/>
                <a:gd name="T81" fmla="*/ 2147483647 h 65"/>
                <a:gd name="T82" fmla="*/ 2147483647 w 47"/>
                <a:gd name="T83" fmla="*/ 2147483647 h 65"/>
                <a:gd name="T84" fmla="*/ 2147483647 w 47"/>
                <a:gd name="T85" fmla="*/ 2147483647 h 65"/>
                <a:gd name="T86" fmla="*/ 2147483647 w 47"/>
                <a:gd name="T87" fmla="*/ 2147483647 h 65"/>
                <a:gd name="T88" fmla="*/ 2147483647 w 47"/>
                <a:gd name="T89" fmla="*/ 2147483647 h 65"/>
                <a:gd name="T90" fmla="*/ 2147483647 w 47"/>
                <a:gd name="T91" fmla="*/ 2147483647 h 65"/>
                <a:gd name="T92" fmla="*/ 2147483647 w 47"/>
                <a:gd name="T93" fmla="*/ 2147483647 h 65"/>
                <a:gd name="T94" fmla="*/ 2147483647 w 47"/>
                <a:gd name="T95" fmla="*/ 2147483647 h 65"/>
                <a:gd name="T96" fmla="*/ 2147483647 w 47"/>
                <a:gd name="T97" fmla="*/ 2147483647 h 65"/>
                <a:gd name="T98" fmla="*/ 2147483647 w 47"/>
                <a:gd name="T99" fmla="*/ 2147483647 h 65"/>
                <a:gd name="T100" fmla="*/ 2147483647 w 47"/>
                <a:gd name="T101" fmla="*/ 2147483647 h 65"/>
                <a:gd name="T102" fmla="*/ 2147483647 w 47"/>
                <a:gd name="T103" fmla="*/ 2147483647 h 65"/>
                <a:gd name="T104" fmla="*/ 2147483647 w 47"/>
                <a:gd name="T105" fmla="*/ 2147483647 h 65"/>
                <a:gd name="T106" fmla="*/ 2147483647 w 47"/>
                <a:gd name="T107" fmla="*/ 2147483647 h 65"/>
                <a:gd name="T108" fmla="*/ 2147483647 w 47"/>
                <a:gd name="T109" fmla="*/ 2147483647 h 65"/>
                <a:gd name="T110" fmla="*/ 2147483647 w 47"/>
                <a:gd name="T111" fmla="*/ 2147483647 h 65"/>
                <a:gd name="T112" fmla="*/ 2147483647 w 47"/>
                <a:gd name="T113" fmla="*/ 2147483647 h 65"/>
                <a:gd name="T114" fmla="*/ 2147483647 w 47"/>
                <a:gd name="T115" fmla="*/ 2147483647 h 65"/>
                <a:gd name="T116" fmla="*/ 2147483647 w 47"/>
                <a:gd name="T117" fmla="*/ 2147483647 h 65"/>
                <a:gd name="T118" fmla="*/ 2147483647 w 47"/>
                <a:gd name="T119" fmla="*/ 2147483647 h 65"/>
                <a:gd name="T120" fmla="*/ 2147483647 w 47"/>
                <a:gd name="T121" fmla="*/ 2147483647 h 65"/>
                <a:gd name="T122" fmla="*/ 2147483647 w 47"/>
                <a:gd name="T123" fmla="*/ 2147483647 h 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"/>
                <a:gd name="T187" fmla="*/ 0 h 65"/>
                <a:gd name="T188" fmla="*/ 47 w 47"/>
                <a:gd name="T189" fmla="*/ 65 h 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" h="65">
                  <a:moveTo>
                    <a:pt x="0" y="55"/>
                  </a:moveTo>
                  <a:lnTo>
                    <a:pt x="0" y="55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4" y="36"/>
                  </a:lnTo>
                  <a:lnTo>
                    <a:pt x="43" y="37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8" y="43"/>
                  </a:lnTo>
                  <a:lnTo>
                    <a:pt x="37" y="44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7" y="49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40" y="50"/>
                  </a:lnTo>
                  <a:lnTo>
                    <a:pt x="40" y="51"/>
                  </a:lnTo>
                  <a:lnTo>
                    <a:pt x="40" y="52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4" y="53"/>
                  </a:lnTo>
                  <a:lnTo>
                    <a:pt x="45" y="52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4" y="57"/>
                  </a:lnTo>
                  <a:lnTo>
                    <a:pt x="43" y="58"/>
                  </a:lnTo>
                  <a:lnTo>
                    <a:pt x="42" y="58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39" y="58"/>
                  </a:lnTo>
                  <a:lnTo>
                    <a:pt x="38" y="58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60"/>
                  </a:lnTo>
                  <a:lnTo>
                    <a:pt x="33" y="61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1" y="62"/>
                  </a:lnTo>
                  <a:lnTo>
                    <a:pt x="30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8" y="55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4" y="61"/>
                  </a:lnTo>
                  <a:lnTo>
                    <a:pt x="25" y="62"/>
                  </a:lnTo>
                  <a:lnTo>
                    <a:pt x="25" y="63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0" y="63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3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12" y="64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799582" y="5160987"/>
              <a:ext cx="219075" cy="123825"/>
            </a:xfrm>
            <a:custGeom>
              <a:avLst/>
              <a:gdLst>
                <a:gd name="T0" fmla="*/ 2147483647 w 22"/>
                <a:gd name="T1" fmla="*/ 2147483647 h 13"/>
                <a:gd name="T2" fmla="*/ 2147483647 w 22"/>
                <a:gd name="T3" fmla="*/ 2147483647 h 13"/>
                <a:gd name="T4" fmla="*/ 2147483647 w 22"/>
                <a:gd name="T5" fmla="*/ 2147483647 h 13"/>
                <a:gd name="T6" fmla="*/ 2147483647 w 22"/>
                <a:gd name="T7" fmla="*/ 2147483647 h 13"/>
                <a:gd name="T8" fmla="*/ 2147483647 w 22"/>
                <a:gd name="T9" fmla="*/ 2147483647 h 13"/>
                <a:gd name="T10" fmla="*/ 2147483647 w 22"/>
                <a:gd name="T11" fmla="*/ 2147483647 h 13"/>
                <a:gd name="T12" fmla="*/ 2147483647 w 22"/>
                <a:gd name="T13" fmla="*/ 0 h 13"/>
                <a:gd name="T14" fmla="*/ 2147483647 w 22"/>
                <a:gd name="T15" fmla="*/ 2147483647 h 13"/>
                <a:gd name="T16" fmla="*/ 2147483647 w 22"/>
                <a:gd name="T17" fmla="*/ 2147483647 h 13"/>
                <a:gd name="T18" fmla="*/ 2147483647 w 22"/>
                <a:gd name="T19" fmla="*/ 2147483647 h 13"/>
                <a:gd name="T20" fmla="*/ 2147483647 w 22"/>
                <a:gd name="T21" fmla="*/ 2147483647 h 13"/>
                <a:gd name="T22" fmla="*/ 2147483647 w 22"/>
                <a:gd name="T23" fmla="*/ 2147483647 h 13"/>
                <a:gd name="T24" fmla="*/ 2147483647 w 22"/>
                <a:gd name="T25" fmla="*/ 2147483647 h 13"/>
                <a:gd name="T26" fmla="*/ 2147483647 w 22"/>
                <a:gd name="T27" fmla="*/ 2147483647 h 13"/>
                <a:gd name="T28" fmla="*/ 2147483647 w 22"/>
                <a:gd name="T29" fmla="*/ 2147483647 h 13"/>
                <a:gd name="T30" fmla="*/ 2147483647 w 22"/>
                <a:gd name="T31" fmla="*/ 2147483647 h 13"/>
                <a:gd name="T32" fmla="*/ 2147483647 w 22"/>
                <a:gd name="T33" fmla="*/ 2147483647 h 13"/>
                <a:gd name="T34" fmla="*/ 2147483647 w 22"/>
                <a:gd name="T35" fmla="*/ 2147483647 h 13"/>
                <a:gd name="T36" fmla="*/ 2147483647 w 22"/>
                <a:gd name="T37" fmla="*/ 2147483647 h 13"/>
                <a:gd name="T38" fmla="*/ 2147483647 w 22"/>
                <a:gd name="T39" fmla="*/ 2147483647 h 13"/>
                <a:gd name="T40" fmla="*/ 2147483647 w 22"/>
                <a:gd name="T41" fmla="*/ 2147483647 h 13"/>
                <a:gd name="T42" fmla="*/ 2147483647 w 22"/>
                <a:gd name="T43" fmla="*/ 2147483647 h 13"/>
                <a:gd name="T44" fmla="*/ 2147483647 w 22"/>
                <a:gd name="T45" fmla="*/ 2147483647 h 13"/>
                <a:gd name="T46" fmla="*/ 2147483647 w 22"/>
                <a:gd name="T47" fmla="*/ 2147483647 h 13"/>
                <a:gd name="T48" fmla="*/ 2147483647 w 22"/>
                <a:gd name="T49" fmla="*/ 2147483647 h 13"/>
                <a:gd name="T50" fmla="*/ 2147483647 w 22"/>
                <a:gd name="T51" fmla="*/ 2147483647 h 13"/>
                <a:gd name="T52" fmla="*/ 2147483647 w 22"/>
                <a:gd name="T53" fmla="*/ 2147483647 h 13"/>
                <a:gd name="T54" fmla="*/ 2147483647 w 22"/>
                <a:gd name="T55" fmla="*/ 2147483647 h 13"/>
                <a:gd name="T56" fmla="*/ 2147483647 w 22"/>
                <a:gd name="T57" fmla="*/ 2147483647 h 13"/>
                <a:gd name="T58" fmla="*/ 2147483647 w 22"/>
                <a:gd name="T59" fmla="*/ 2147483647 h 13"/>
                <a:gd name="T60" fmla="*/ 2147483647 w 22"/>
                <a:gd name="T61" fmla="*/ 2147483647 h 13"/>
                <a:gd name="T62" fmla="*/ 2147483647 w 22"/>
                <a:gd name="T63" fmla="*/ 2147483647 h 13"/>
                <a:gd name="T64" fmla="*/ 2147483647 w 22"/>
                <a:gd name="T65" fmla="*/ 2147483647 h 13"/>
                <a:gd name="T66" fmla="*/ 2147483647 w 22"/>
                <a:gd name="T67" fmla="*/ 2147483647 h 13"/>
                <a:gd name="T68" fmla="*/ 2147483647 w 22"/>
                <a:gd name="T69" fmla="*/ 2147483647 h 13"/>
                <a:gd name="T70" fmla="*/ 2147483647 w 22"/>
                <a:gd name="T71" fmla="*/ 2147483647 h 13"/>
                <a:gd name="T72" fmla="*/ 2147483647 w 22"/>
                <a:gd name="T73" fmla="*/ 2147483647 h 13"/>
                <a:gd name="T74" fmla="*/ 2147483647 w 22"/>
                <a:gd name="T75" fmla="*/ 2147483647 h 13"/>
                <a:gd name="T76" fmla="*/ 2147483647 w 22"/>
                <a:gd name="T77" fmla="*/ 2147483647 h 13"/>
                <a:gd name="T78" fmla="*/ 2147483647 w 22"/>
                <a:gd name="T79" fmla="*/ 2147483647 h 13"/>
                <a:gd name="T80" fmla="*/ 2147483647 w 22"/>
                <a:gd name="T81" fmla="*/ 2147483647 h 13"/>
                <a:gd name="T82" fmla="*/ 2147483647 w 22"/>
                <a:gd name="T83" fmla="*/ 2147483647 h 13"/>
                <a:gd name="T84" fmla="*/ 2147483647 w 22"/>
                <a:gd name="T85" fmla="*/ 2147483647 h 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"/>
                <a:gd name="T130" fmla="*/ 0 h 13"/>
                <a:gd name="T131" fmla="*/ 22 w 22"/>
                <a:gd name="T132" fmla="*/ 13 h 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" h="13">
                  <a:moveTo>
                    <a:pt x="0" y="3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83645" y="3398862"/>
              <a:ext cx="555625" cy="1009650"/>
            </a:xfrm>
            <a:custGeom>
              <a:avLst/>
              <a:gdLst>
                <a:gd name="T0" fmla="*/ 2147483647 w 56"/>
                <a:gd name="T1" fmla="*/ 2147483647 h 106"/>
                <a:gd name="T2" fmla="*/ 2147483647 w 56"/>
                <a:gd name="T3" fmla="*/ 2147483647 h 106"/>
                <a:gd name="T4" fmla="*/ 2147483647 w 56"/>
                <a:gd name="T5" fmla="*/ 2147483647 h 106"/>
                <a:gd name="T6" fmla="*/ 2147483647 w 56"/>
                <a:gd name="T7" fmla="*/ 2147483647 h 106"/>
                <a:gd name="T8" fmla="*/ 2147483647 w 56"/>
                <a:gd name="T9" fmla="*/ 2147483647 h 106"/>
                <a:gd name="T10" fmla="*/ 2147483647 w 56"/>
                <a:gd name="T11" fmla="*/ 2147483647 h 106"/>
                <a:gd name="T12" fmla="*/ 2147483647 w 56"/>
                <a:gd name="T13" fmla="*/ 2147483647 h 106"/>
                <a:gd name="T14" fmla="*/ 2147483647 w 56"/>
                <a:gd name="T15" fmla="*/ 2147483647 h 106"/>
                <a:gd name="T16" fmla="*/ 2147483647 w 56"/>
                <a:gd name="T17" fmla="*/ 2147483647 h 106"/>
                <a:gd name="T18" fmla="*/ 2147483647 w 56"/>
                <a:gd name="T19" fmla="*/ 2147483647 h 106"/>
                <a:gd name="T20" fmla="*/ 2147483647 w 56"/>
                <a:gd name="T21" fmla="*/ 2147483647 h 106"/>
                <a:gd name="T22" fmla="*/ 2147483647 w 56"/>
                <a:gd name="T23" fmla="*/ 2147483647 h 106"/>
                <a:gd name="T24" fmla="*/ 2147483647 w 56"/>
                <a:gd name="T25" fmla="*/ 2147483647 h 106"/>
                <a:gd name="T26" fmla="*/ 2147483647 w 56"/>
                <a:gd name="T27" fmla="*/ 2147483647 h 106"/>
                <a:gd name="T28" fmla="*/ 2147483647 w 56"/>
                <a:gd name="T29" fmla="*/ 2147483647 h 106"/>
                <a:gd name="T30" fmla="*/ 2147483647 w 56"/>
                <a:gd name="T31" fmla="*/ 2147483647 h 106"/>
                <a:gd name="T32" fmla="*/ 2147483647 w 56"/>
                <a:gd name="T33" fmla="*/ 2147483647 h 106"/>
                <a:gd name="T34" fmla="*/ 2147483647 w 56"/>
                <a:gd name="T35" fmla="*/ 2147483647 h 106"/>
                <a:gd name="T36" fmla="*/ 2147483647 w 56"/>
                <a:gd name="T37" fmla="*/ 2147483647 h 106"/>
                <a:gd name="T38" fmla="*/ 2147483647 w 56"/>
                <a:gd name="T39" fmla="*/ 2147483647 h 106"/>
                <a:gd name="T40" fmla="*/ 2147483647 w 56"/>
                <a:gd name="T41" fmla="*/ 2147483647 h 106"/>
                <a:gd name="T42" fmla="*/ 2147483647 w 56"/>
                <a:gd name="T43" fmla="*/ 2147483647 h 106"/>
                <a:gd name="T44" fmla="*/ 2147483647 w 56"/>
                <a:gd name="T45" fmla="*/ 2147483647 h 106"/>
                <a:gd name="T46" fmla="*/ 2147483647 w 56"/>
                <a:gd name="T47" fmla="*/ 2147483647 h 106"/>
                <a:gd name="T48" fmla="*/ 2147483647 w 56"/>
                <a:gd name="T49" fmla="*/ 2147483647 h 106"/>
                <a:gd name="T50" fmla="*/ 2147483647 w 56"/>
                <a:gd name="T51" fmla="*/ 2147483647 h 106"/>
                <a:gd name="T52" fmla="*/ 2147483647 w 56"/>
                <a:gd name="T53" fmla="*/ 2147483647 h 106"/>
                <a:gd name="T54" fmla="*/ 2147483647 w 56"/>
                <a:gd name="T55" fmla="*/ 2147483647 h 106"/>
                <a:gd name="T56" fmla="*/ 2147483647 w 56"/>
                <a:gd name="T57" fmla="*/ 2147483647 h 106"/>
                <a:gd name="T58" fmla="*/ 2147483647 w 56"/>
                <a:gd name="T59" fmla="*/ 2147483647 h 106"/>
                <a:gd name="T60" fmla="*/ 2147483647 w 56"/>
                <a:gd name="T61" fmla="*/ 2147483647 h 106"/>
                <a:gd name="T62" fmla="*/ 2147483647 w 56"/>
                <a:gd name="T63" fmla="*/ 2147483647 h 106"/>
                <a:gd name="T64" fmla="*/ 2147483647 w 56"/>
                <a:gd name="T65" fmla="*/ 2147483647 h 106"/>
                <a:gd name="T66" fmla="*/ 2147483647 w 56"/>
                <a:gd name="T67" fmla="*/ 2147483647 h 106"/>
                <a:gd name="T68" fmla="*/ 2147483647 w 56"/>
                <a:gd name="T69" fmla="*/ 2147483647 h 106"/>
                <a:gd name="T70" fmla="*/ 2147483647 w 56"/>
                <a:gd name="T71" fmla="*/ 2147483647 h 106"/>
                <a:gd name="T72" fmla="*/ 2147483647 w 56"/>
                <a:gd name="T73" fmla="*/ 2147483647 h 106"/>
                <a:gd name="T74" fmla="*/ 2147483647 w 56"/>
                <a:gd name="T75" fmla="*/ 2147483647 h 106"/>
                <a:gd name="T76" fmla="*/ 2147483647 w 56"/>
                <a:gd name="T77" fmla="*/ 2147483647 h 106"/>
                <a:gd name="T78" fmla="*/ 2147483647 w 56"/>
                <a:gd name="T79" fmla="*/ 2147483647 h 106"/>
                <a:gd name="T80" fmla="*/ 2147483647 w 56"/>
                <a:gd name="T81" fmla="*/ 2147483647 h 106"/>
                <a:gd name="T82" fmla="*/ 2147483647 w 56"/>
                <a:gd name="T83" fmla="*/ 2147483647 h 106"/>
                <a:gd name="T84" fmla="*/ 2147483647 w 56"/>
                <a:gd name="T85" fmla="*/ 2147483647 h 106"/>
                <a:gd name="T86" fmla="*/ 2147483647 w 56"/>
                <a:gd name="T87" fmla="*/ 2147483647 h 106"/>
                <a:gd name="T88" fmla="*/ 2147483647 w 56"/>
                <a:gd name="T89" fmla="*/ 2147483647 h 106"/>
                <a:gd name="T90" fmla="*/ 2147483647 w 56"/>
                <a:gd name="T91" fmla="*/ 2147483647 h 106"/>
                <a:gd name="T92" fmla="*/ 2147483647 w 56"/>
                <a:gd name="T93" fmla="*/ 2147483647 h 106"/>
                <a:gd name="T94" fmla="*/ 2147483647 w 56"/>
                <a:gd name="T95" fmla="*/ 2147483647 h 106"/>
                <a:gd name="T96" fmla="*/ 2147483647 w 56"/>
                <a:gd name="T97" fmla="*/ 2147483647 h 106"/>
                <a:gd name="T98" fmla="*/ 2147483647 w 56"/>
                <a:gd name="T99" fmla="*/ 2147483647 h 106"/>
                <a:gd name="T100" fmla="*/ 2147483647 w 56"/>
                <a:gd name="T101" fmla="*/ 2147483647 h 106"/>
                <a:gd name="T102" fmla="*/ 0 w 56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"/>
                <a:gd name="T157" fmla="*/ 0 h 106"/>
                <a:gd name="T158" fmla="*/ 56 w 5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" h="106">
                  <a:moveTo>
                    <a:pt x="0" y="33"/>
                  </a:moveTo>
                  <a:lnTo>
                    <a:pt x="1" y="32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1" y="40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51" y="41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2" y="50"/>
                  </a:lnTo>
                  <a:lnTo>
                    <a:pt x="52" y="51"/>
                  </a:lnTo>
                  <a:lnTo>
                    <a:pt x="53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4" y="64"/>
                  </a:lnTo>
                  <a:lnTo>
                    <a:pt x="43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1" y="65"/>
                  </a:lnTo>
                  <a:lnTo>
                    <a:pt x="41" y="66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30" y="74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2" y="80"/>
                  </a:lnTo>
                  <a:lnTo>
                    <a:pt x="31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3" y="87"/>
                  </a:lnTo>
                  <a:lnTo>
                    <a:pt x="34" y="88"/>
                  </a:lnTo>
                  <a:lnTo>
                    <a:pt x="35" y="89"/>
                  </a:lnTo>
                  <a:lnTo>
                    <a:pt x="35" y="92"/>
                  </a:lnTo>
                  <a:lnTo>
                    <a:pt x="32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6" y="94"/>
                  </a:lnTo>
                  <a:lnTo>
                    <a:pt x="25" y="96"/>
                  </a:lnTo>
                  <a:lnTo>
                    <a:pt x="25" y="102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2" y="102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4" y="93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1" y="84"/>
                  </a:lnTo>
                  <a:lnTo>
                    <a:pt x="11" y="83"/>
                  </a:lnTo>
                  <a:lnTo>
                    <a:pt x="11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7" y="75"/>
                  </a:lnTo>
                  <a:lnTo>
                    <a:pt x="8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4" y="56"/>
                  </a:lnTo>
                  <a:lnTo>
                    <a:pt x="15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055045" y="4103712"/>
              <a:ext cx="823912" cy="733425"/>
            </a:xfrm>
            <a:custGeom>
              <a:avLst/>
              <a:gdLst>
                <a:gd name="T0" fmla="*/ 2147483647 w 83"/>
                <a:gd name="T1" fmla="*/ 2147483647 h 77"/>
                <a:gd name="T2" fmla="*/ 2147483647 w 83"/>
                <a:gd name="T3" fmla="*/ 2147483647 h 77"/>
                <a:gd name="T4" fmla="*/ 2147483647 w 83"/>
                <a:gd name="T5" fmla="*/ 2147483647 h 77"/>
                <a:gd name="T6" fmla="*/ 2147483647 w 83"/>
                <a:gd name="T7" fmla="*/ 2147483647 h 77"/>
                <a:gd name="T8" fmla="*/ 2147483647 w 83"/>
                <a:gd name="T9" fmla="*/ 2147483647 h 77"/>
                <a:gd name="T10" fmla="*/ 2147483647 w 83"/>
                <a:gd name="T11" fmla="*/ 2147483647 h 77"/>
                <a:gd name="T12" fmla="*/ 2147483647 w 83"/>
                <a:gd name="T13" fmla="*/ 2147483647 h 77"/>
                <a:gd name="T14" fmla="*/ 2147483647 w 83"/>
                <a:gd name="T15" fmla="*/ 2147483647 h 77"/>
                <a:gd name="T16" fmla="*/ 2147483647 w 83"/>
                <a:gd name="T17" fmla="*/ 2147483647 h 77"/>
                <a:gd name="T18" fmla="*/ 2147483647 w 83"/>
                <a:gd name="T19" fmla="*/ 2147483647 h 77"/>
                <a:gd name="T20" fmla="*/ 2147483647 w 83"/>
                <a:gd name="T21" fmla="*/ 2147483647 h 77"/>
                <a:gd name="T22" fmla="*/ 2147483647 w 83"/>
                <a:gd name="T23" fmla="*/ 2147483647 h 77"/>
                <a:gd name="T24" fmla="*/ 2147483647 w 83"/>
                <a:gd name="T25" fmla="*/ 2147483647 h 77"/>
                <a:gd name="T26" fmla="*/ 2147483647 w 83"/>
                <a:gd name="T27" fmla="*/ 2147483647 h 77"/>
                <a:gd name="T28" fmla="*/ 2147483647 w 83"/>
                <a:gd name="T29" fmla="*/ 2147483647 h 77"/>
                <a:gd name="T30" fmla="*/ 2147483647 w 83"/>
                <a:gd name="T31" fmla="*/ 2147483647 h 77"/>
                <a:gd name="T32" fmla="*/ 2147483647 w 83"/>
                <a:gd name="T33" fmla="*/ 2147483647 h 77"/>
                <a:gd name="T34" fmla="*/ 2147483647 w 83"/>
                <a:gd name="T35" fmla="*/ 2147483647 h 77"/>
                <a:gd name="T36" fmla="*/ 2147483647 w 83"/>
                <a:gd name="T37" fmla="*/ 2147483647 h 77"/>
                <a:gd name="T38" fmla="*/ 2147483647 w 83"/>
                <a:gd name="T39" fmla="*/ 2147483647 h 77"/>
                <a:gd name="T40" fmla="*/ 2147483647 w 83"/>
                <a:gd name="T41" fmla="*/ 2147483647 h 77"/>
                <a:gd name="T42" fmla="*/ 2147483647 w 83"/>
                <a:gd name="T43" fmla="*/ 2147483647 h 77"/>
                <a:gd name="T44" fmla="*/ 2147483647 w 83"/>
                <a:gd name="T45" fmla="*/ 2147483647 h 77"/>
                <a:gd name="T46" fmla="*/ 2147483647 w 83"/>
                <a:gd name="T47" fmla="*/ 2147483647 h 77"/>
                <a:gd name="T48" fmla="*/ 2147483647 w 83"/>
                <a:gd name="T49" fmla="*/ 2147483647 h 77"/>
                <a:gd name="T50" fmla="*/ 2147483647 w 83"/>
                <a:gd name="T51" fmla="*/ 2147483647 h 77"/>
                <a:gd name="T52" fmla="*/ 2147483647 w 83"/>
                <a:gd name="T53" fmla="*/ 2147483647 h 77"/>
                <a:gd name="T54" fmla="*/ 2147483647 w 83"/>
                <a:gd name="T55" fmla="*/ 2147483647 h 77"/>
                <a:gd name="T56" fmla="*/ 2147483647 w 83"/>
                <a:gd name="T57" fmla="*/ 2147483647 h 77"/>
                <a:gd name="T58" fmla="*/ 2147483647 w 83"/>
                <a:gd name="T59" fmla="*/ 2147483647 h 77"/>
                <a:gd name="T60" fmla="*/ 2147483647 w 83"/>
                <a:gd name="T61" fmla="*/ 2147483647 h 77"/>
                <a:gd name="T62" fmla="*/ 2147483647 w 83"/>
                <a:gd name="T63" fmla="*/ 2147483647 h 77"/>
                <a:gd name="T64" fmla="*/ 2147483647 w 83"/>
                <a:gd name="T65" fmla="*/ 2147483647 h 77"/>
                <a:gd name="T66" fmla="*/ 2147483647 w 83"/>
                <a:gd name="T67" fmla="*/ 2147483647 h 77"/>
                <a:gd name="T68" fmla="*/ 2147483647 w 83"/>
                <a:gd name="T69" fmla="*/ 2147483647 h 77"/>
                <a:gd name="T70" fmla="*/ 2147483647 w 83"/>
                <a:gd name="T71" fmla="*/ 2147483647 h 77"/>
                <a:gd name="T72" fmla="*/ 2147483647 w 83"/>
                <a:gd name="T73" fmla="*/ 2147483647 h 77"/>
                <a:gd name="T74" fmla="*/ 2147483647 w 83"/>
                <a:gd name="T75" fmla="*/ 2147483647 h 77"/>
                <a:gd name="T76" fmla="*/ 2147483647 w 83"/>
                <a:gd name="T77" fmla="*/ 2147483647 h 77"/>
                <a:gd name="T78" fmla="*/ 2147483647 w 83"/>
                <a:gd name="T79" fmla="*/ 2147483647 h 77"/>
                <a:gd name="T80" fmla="*/ 2147483647 w 83"/>
                <a:gd name="T81" fmla="*/ 2147483647 h 77"/>
                <a:gd name="T82" fmla="*/ 2147483647 w 83"/>
                <a:gd name="T83" fmla="*/ 2147483647 h 77"/>
                <a:gd name="T84" fmla="*/ 2147483647 w 83"/>
                <a:gd name="T85" fmla="*/ 2147483647 h 77"/>
                <a:gd name="T86" fmla="*/ 2147483647 w 83"/>
                <a:gd name="T87" fmla="*/ 2147483647 h 77"/>
                <a:gd name="T88" fmla="*/ 2147483647 w 83"/>
                <a:gd name="T89" fmla="*/ 2147483647 h 77"/>
                <a:gd name="T90" fmla="*/ 2147483647 w 83"/>
                <a:gd name="T91" fmla="*/ 2147483647 h 77"/>
                <a:gd name="T92" fmla="*/ 2147483647 w 83"/>
                <a:gd name="T93" fmla="*/ 2147483647 h 77"/>
                <a:gd name="T94" fmla="*/ 2147483647 w 83"/>
                <a:gd name="T95" fmla="*/ 2147483647 h 77"/>
                <a:gd name="T96" fmla="*/ 2147483647 w 83"/>
                <a:gd name="T97" fmla="*/ 2147483647 h 77"/>
                <a:gd name="T98" fmla="*/ 2147483647 w 83"/>
                <a:gd name="T99" fmla="*/ 2147483647 h 77"/>
                <a:gd name="T100" fmla="*/ 2147483647 w 83"/>
                <a:gd name="T101" fmla="*/ 2147483647 h 77"/>
                <a:gd name="T102" fmla="*/ 2147483647 w 83"/>
                <a:gd name="T103" fmla="*/ 0 h 77"/>
                <a:gd name="T104" fmla="*/ 2147483647 w 83"/>
                <a:gd name="T105" fmla="*/ 2147483647 h 77"/>
                <a:gd name="T106" fmla="*/ 2147483647 w 83"/>
                <a:gd name="T107" fmla="*/ 2147483647 h 77"/>
                <a:gd name="T108" fmla="*/ 2147483647 w 83"/>
                <a:gd name="T109" fmla="*/ 2147483647 h 77"/>
                <a:gd name="T110" fmla="*/ 2147483647 w 83"/>
                <a:gd name="T111" fmla="*/ 2147483647 h 77"/>
                <a:gd name="T112" fmla="*/ 2147483647 w 83"/>
                <a:gd name="T113" fmla="*/ 2147483647 h 77"/>
                <a:gd name="T114" fmla="*/ 2147483647 w 83"/>
                <a:gd name="T115" fmla="*/ 2147483647 h 77"/>
                <a:gd name="T116" fmla="*/ 2147483647 w 83"/>
                <a:gd name="T117" fmla="*/ 2147483647 h 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"/>
                <a:gd name="T178" fmla="*/ 0 h 77"/>
                <a:gd name="T179" fmla="*/ 83 w 83"/>
                <a:gd name="T180" fmla="*/ 77 h 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" h="77">
                  <a:moveTo>
                    <a:pt x="0" y="31"/>
                  </a:moveTo>
                  <a:lnTo>
                    <a:pt x="0" y="32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8" y="45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2" y="47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20" y="62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5" y="71"/>
                  </a:lnTo>
                  <a:lnTo>
                    <a:pt x="36" y="72"/>
                  </a:lnTo>
                  <a:lnTo>
                    <a:pt x="37" y="71"/>
                  </a:lnTo>
                  <a:lnTo>
                    <a:pt x="38" y="69"/>
                  </a:lnTo>
                  <a:lnTo>
                    <a:pt x="41" y="68"/>
                  </a:lnTo>
                  <a:lnTo>
                    <a:pt x="42" y="68"/>
                  </a:lnTo>
                  <a:lnTo>
                    <a:pt x="43" y="68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5" y="69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70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6" y="70"/>
                  </a:lnTo>
                  <a:lnTo>
                    <a:pt x="67" y="73"/>
                  </a:lnTo>
                  <a:lnTo>
                    <a:pt x="69" y="77"/>
                  </a:lnTo>
                  <a:lnTo>
                    <a:pt x="70" y="75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3" y="75"/>
                  </a:lnTo>
                  <a:lnTo>
                    <a:pt x="73" y="76"/>
                  </a:lnTo>
                  <a:lnTo>
                    <a:pt x="74" y="76"/>
                  </a:lnTo>
                  <a:lnTo>
                    <a:pt x="75" y="76"/>
                  </a:lnTo>
                  <a:lnTo>
                    <a:pt x="76" y="76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79" y="73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0" y="69"/>
                  </a:lnTo>
                  <a:lnTo>
                    <a:pt x="80" y="68"/>
                  </a:lnTo>
                  <a:lnTo>
                    <a:pt x="81" y="67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3" y="64"/>
                  </a:lnTo>
                  <a:lnTo>
                    <a:pt x="82" y="63"/>
                  </a:lnTo>
                  <a:lnTo>
                    <a:pt x="82" y="61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74" y="51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5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1" y="45"/>
                  </a:lnTo>
                  <a:lnTo>
                    <a:pt x="58" y="44"/>
                  </a:lnTo>
                  <a:lnTo>
                    <a:pt x="57" y="43"/>
                  </a:lnTo>
                  <a:lnTo>
                    <a:pt x="57" y="44"/>
                  </a:lnTo>
                  <a:lnTo>
                    <a:pt x="57" y="45"/>
                  </a:lnTo>
                  <a:lnTo>
                    <a:pt x="57" y="46"/>
                  </a:lnTo>
                  <a:lnTo>
                    <a:pt x="50" y="43"/>
                  </a:lnTo>
                  <a:lnTo>
                    <a:pt x="47" y="42"/>
                  </a:lnTo>
                  <a:lnTo>
                    <a:pt x="46" y="41"/>
                  </a:lnTo>
                  <a:lnTo>
                    <a:pt x="47" y="38"/>
                  </a:lnTo>
                  <a:lnTo>
                    <a:pt x="48" y="38"/>
                  </a:lnTo>
                  <a:lnTo>
                    <a:pt x="49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37" y="32"/>
                  </a:lnTo>
                  <a:lnTo>
                    <a:pt x="36" y="31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6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1" y="30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647057" y="3989412"/>
              <a:ext cx="706438" cy="876300"/>
            </a:xfrm>
            <a:custGeom>
              <a:avLst/>
              <a:gdLst>
                <a:gd name="T0" fmla="*/ 2147483647 w 71"/>
                <a:gd name="T1" fmla="*/ 2147483647 h 92"/>
                <a:gd name="T2" fmla="*/ 2147483647 w 71"/>
                <a:gd name="T3" fmla="*/ 2147483647 h 92"/>
                <a:gd name="T4" fmla="*/ 2147483647 w 71"/>
                <a:gd name="T5" fmla="*/ 2147483647 h 92"/>
                <a:gd name="T6" fmla="*/ 2147483647 w 71"/>
                <a:gd name="T7" fmla="*/ 2147483647 h 92"/>
                <a:gd name="T8" fmla="*/ 2147483647 w 71"/>
                <a:gd name="T9" fmla="*/ 2147483647 h 92"/>
                <a:gd name="T10" fmla="*/ 2147483647 w 71"/>
                <a:gd name="T11" fmla="*/ 2147483647 h 92"/>
                <a:gd name="T12" fmla="*/ 2147483647 w 71"/>
                <a:gd name="T13" fmla="*/ 2147483647 h 92"/>
                <a:gd name="T14" fmla="*/ 2147483647 w 71"/>
                <a:gd name="T15" fmla="*/ 2147483647 h 92"/>
                <a:gd name="T16" fmla="*/ 2147483647 w 71"/>
                <a:gd name="T17" fmla="*/ 2147483647 h 92"/>
                <a:gd name="T18" fmla="*/ 2147483647 w 71"/>
                <a:gd name="T19" fmla="*/ 2147483647 h 92"/>
                <a:gd name="T20" fmla="*/ 2147483647 w 71"/>
                <a:gd name="T21" fmla="*/ 2147483647 h 92"/>
                <a:gd name="T22" fmla="*/ 2147483647 w 71"/>
                <a:gd name="T23" fmla="*/ 2147483647 h 92"/>
                <a:gd name="T24" fmla="*/ 2147483647 w 71"/>
                <a:gd name="T25" fmla="*/ 2147483647 h 92"/>
                <a:gd name="T26" fmla="*/ 2147483647 w 71"/>
                <a:gd name="T27" fmla="*/ 2147483647 h 92"/>
                <a:gd name="T28" fmla="*/ 2147483647 w 71"/>
                <a:gd name="T29" fmla="*/ 2147483647 h 92"/>
                <a:gd name="T30" fmla="*/ 2147483647 w 71"/>
                <a:gd name="T31" fmla="*/ 2147483647 h 92"/>
                <a:gd name="T32" fmla="*/ 2147483647 w 71"/>
                <a:gd name="T33" fmla="*/ 2147483647 h 92"/>
                <a:gd name="T34" fmla="*/ 2147483647 w 71"/>
                <a:gd name="T35" fmla="*/ 2147483647 h 92"/>
                <a:gd name="T36" fmla="*/ 2147483647 w 71"/>
                <a:gd name="T37" fmla="*/ 2147483647 h 92"/>
                <a:gd name="T38" fmla="*/ 2147483647 w 71"/>
                <a:gd name="T39" fmla="*/ 2147483647 h 92"/>
                <a:gd name="T40" fmla="*/ 2147483647 w 71"/>
                <a:gd name="T41" fmla="*/ 2147483647 h 92"/>
                <a:gd name="T42" fmla="*/ 2147483647 w 71"/>
                <a:gd name="T43" fmla="*/ 2147483647 h 92"/>
                <a:gd name="T44" fmla="*/ 2147483647 w 71"/>
                <a:gd name="T45" fmla="*/ 2147483647 h 92"/>
                <a:gd name="T46" fmla="*/ 2147483647 w 71"/>
                <a:gd name="T47" fmla="*/ 2147483647 h 92"/>
                <a:gd name="T48" fmla="*/ 2147483647 w 71"/>
                <a:gd name="T49" fmla="*/ 2147483647 h 92"/>
                <a:gd name="T50" fmla="*/ 2147483647 w 71"/>
                <a:gd name="T51" fmla="*/ 2147483647 h 92"/>
                <a:gd name="T52" fmla="*/ 2147483647 w 71"/>
                <a:gd name="T53" fmla="*/ 2147483647 h 92"/>
                <a:gd name="T54" fmla="*/ 2147483647 w 71"/>
                <a:gd name="T55" fmla="*/ 2147483647 h 92"/>
                <a:gd name="T56" fmla="*/ 2147483647 w 71"/>
                <a:gd name="T57" fmla="*/ 2147483647 h 92"/>
                <a:gd name="T58" fmla="*/ 2147483647 w 71"/>
                <a:gd name="T59" fmla="*/ 2147483647 h 92"/>
                <a:gd name="T60" fmla="*/ 2147483647 w 71"/>
                <a:gd name="T61" fmla="*/ 2147483647 h 92"/>
                <a:gd name="T62" fmla="*/ 2147483647 w 71"/>
                <a:gd name="T63" fmla="*/ 2147483647 h 92"/>
                <a:gd name="T64" fmla="*/ 2147483647 w 71"/>
                <a:gd name="T65" fmla="*/ 2147483647 h 92"/>
                <a:gd name="T66" fmla="*/ 2147483647 w 71"/>
                <a:gd name="T67" fmla="*/ 2147483647 h 92"/>
                <a:gd name="T68" fmla="*/ 2147483647 w 71"/>
                <a:gd name="T69" fmla="*/ 2147483647 h 92"/>
                <a:gd name="T70" fmla="*/ 2147483647 w 71"/>
                <a:gd name="T71" fmla="*/ 2147483647 h 92"/>
                <a:gd name="T72" fmla="*/ 2147483647 w 71"/>
                <a:gd name="T73" fmla="*/ 2147483647 h 92"/>
                <a:gd name="T74" fmla="*/ 2147483647 w 71"/>
                <a:gd name="T75" fmla="*/ 2147483647 h 92"/>
                <a:gd name="T76" fmla="*/ 2147483647 w 71"/>
                <a:gd name="T77" fmla="*/ 2147483647 h 92"/>
                <a:gd name="T78" fmla="*/ 2147483647 w 71"/>
                <a:gd name="T79" fmla="*/ 2147483647 h 92"/>
                <a:gd name="T80" fmla="*/ 2147483647 w 71"/>
                <a:gd name="T81" fmla="*/ 2147483647 h 92"/>
                <a:gd name="T82" fmla="*/ 2147483647 w 71"/>
                <a:gd name="T83" fmla="*/ 2147483647 h 92"/>
                <a:gd name="T84" fmla="*/ 2147483647 w 71"/>
                <a:gd name="T85" fmla="*/ 2147483647 h 92"/>
                <a:gd name="T86" fmla="*/ 2147483647 w 71"/>
                <a:gd name="T87" fmla="*/ 2147483647 h 92"/>
                <a:gd name="T88" fmla="*/ 2147483647 w 71"/>
                <a:gd name="T89" fmla="*/ 2147483647 h 92"/>
                <a:gd name="T90" fmla="*/ 2147483647 w 71"/>
                <a:gd name="T91" fmla="*/ 2147483647 h 92"/>
                <a:gd name="T92" fmla="*/ 2147483647 w 71"/>
                <a:gd name="T93" fmla="*/ 2147483647 h 92"/>
                <a:gd name="T94" fmla="*/ 2147483647 w 71"/>
                <a:gd name="T95" fmla="*/ 2147483647 h 92"/>
                <a:gd name="T96" fmla="*/ 2147483647 w 71"/>
                <a:gd name="T97" fmla="*/ 2147483647 h 92"/>
                <a:gd name="T98" fmla="*/ 2147483647 w 71"/>
                <a:gd name="T99" fmla="*/ 2147483647 h 92"/>
                <a:gd name="T100" fmla="*/ 2147483647 w 71"/>
                <a:gd name="T101" fmla="*/ 2147483647 h 92"/>
                <a:gd name="T102" fmla="*/ 2147483647 w 71"/>
                <a:gd name="T103" fmla="*/ 2147483647 h 92"/>
                <a:gd name="T104" fmla="*/ 2147483647 w 71"/>
                <a:gd name="T105" fmla="*/ 2147483647 h 92"/>
                <a:gd name="T106" fmla="*/ 2147483647 w 71"/>
                <a:gd name="T107" fmla="*/ 2147483647 h 92"/>
                <a:gd name="T108" fmla="*/ 2147483647 w 71"/>
                <a:gd name="T109" fmla="*/ 2147483647 h 92"/>
                <a:gd name="T110" fmla="*/ 2147483647 w 71"/>
                <a:gd name="T111" fmla="*/ 2147483647 h 92"/>
                <a:gd name="T112" fmla="*/ 2147483647 w 71"/>
                <a:gd name="T113" fmla="*/ 2147483647 h 92"/>
                <a:gd name="T114" fmla="*/ 2147483647 w 71"/>
                <a:gd name="T115" fmla="*/ 2147483647 h 92"/>
                <a:gd name="T116" fmla="*/ 2147483647 w 71"/>
                <a:gd name="T117" fmla="*/ 2147483647 h 92"/>
                <a:gd name="T118" fmla="*/ 2147483647 w 71"/>
                <a:gd name="T119" fmla="*/ 2147483647 h 92"/>
                <a:gd name="T120" fmla="*/ 2147483647 w 71"/>
                <a:gd name="T121" fmla="*/ 2147483647 h 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92"/>
                <a:gd name="T185" fmla="*/ 71 w 71"/>
                <a:gd name="T186" fmla="*/ 92 h 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92">
                  <a:moveTo>
                    <a:pt x="0" y="57"/>
                  </a:moveTo>
                  <a:lnTo>
                    <a:pt x="0" y="59"/>
                  </a:lnTo>
                  <a:lnTo>
                    <a:pt x="1" y="61"/>
                  </a:lnTo>
                  <a:lnTo>
                    <a:pt x="6" y="61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11" y="55"/>
                  </a:lnTo>
                  <a:lnTo>
                    <a:pt x="10" y="58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9" y="62"/>
                  </a:lnTo>
                  <a:lnTo>
                    <a:pt x="8" y="67"/>
                  </a:lnTo>
                  <a:lnTo>
                    <a:pt x="9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1" y="58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6" y="69"/>
                  </a:lnTo>
                  <a:lnTo>
                    <a:pt x="16" y="68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71"/>
                  </a:lnTo>
                  <a:lnTo>
                    <a:pt x="22" y="72"/>
                  </a:lnTo>
                  <a:lnTo>
                    <a:pt x="21" y="73"/>
                  </a:lnTo>
                  <a:lnTo>
                    <a:pt x="20" y="73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4" y="75"/>
                  </a:lnTo>
                  <a:lnTo>
                    <a:pt x="13" y="76"/>
                  </a:lnTo>
                  <a:lnTo>
                    <a:pt x="14" y="78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4" y="81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8"/>
                  </a:lnTo>
                  <a:lnTo>
                    <a:pt x="10" y="89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4" y="90"/>
                  </a:lnTo>
                  <a:lnTo>
                    <a:pt x="19" y="91"/>
                  </a:lnTo>
                  <a:lnTo>
                    <a:pt x="19" y="92"/>
                  </a:lnTo>
                  <a:lnTo>
                    <a:pt x="22" y="92"/>
                  </a:lnTo>
                  <a:lnTo>
                    <a:pt x="23" y="91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1" y="88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5" y="87"/>
                  </a:lnTo>
                  <a:lnTo>
                    <a:pt x="35" y="85"/>
                  </a:lnTo>
                  <a:lnTo>
                    <a:pt x="35" y="83"/>
                  </a:lnTo>
                  <a:lnTo>
                    <a:pt x="34" y="82"/>
                  </a:lnTo>
                  <a:lnTo>
                    <a:pt x="33" y="81"/>
                  </a:lnTo>
                  <a:lnTo>
                    <a:pt x="32" y="80"/>
                  </a:lnTo>
                  <a:lnTo>
                    <a:pt x="31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30" y="71"/>
                  </a:lnTo>
                  <a:lnTo>
                    <a:pt x="31" y="70"/>
                  </a:lnTo>
                  <a:lnTo>
                    <a:pt x="33" y="68"/>
                  </a:lnTo>
                  <a:lnTo>
                    <a:pt x="35" y="68"/>
                  </a:lnTo>
                  <a:lnTo>
                    <a:pt x="35" y="67"/>
                  </a:lnTo>
                  <a:lnTo>
                    <a:pt x="36" y="65"/>
                  </a:lnTo>
                  <a:lnTo>
                    <a:pt x="37" y="66"/>
                  </a:lnTo>
                  <a:lnTo>
                    <a:pt x="38" y="65"/>
                  </a:lnTo>
                  <a:lnTo>
                    <a:pt x="39" y="64"/>
                  </a:lnTo>
                  <a:lnTo>
                    <a:pt x="40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2" y="63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5" y="63"/>
                  </a:lnTo>
                  <a:lnTo>
                    <a:pt x="47" y="64"/>
                  </a:lnTo>
                  <a:lnTo>
                    <a:pt x="47" y="65"/>
                  </a:lnTo>
                  <a:lnTo>
                    <a:pt x="48" y="66"/>
                  </a:lnTo>
                  <a:lnTo>
                    <a:pt x="49" y="67"/>
                  </a:lnTo>
                  <a:lnTo>
                    <a:pt x="49" y="68"/>
                  </a:lnTo>
                  <a:lnTo>
                    <a:pt x="49" y="69"/>
                  </a:lnTo>
                  <a:lnTo>
                    <a:pt x="49" y="70"/>
                  </a:lnTo>
                  <a:lnTo>
                    <a:pt x="50" y="70"/>
                  </a:lnTo>
                  <a:lnTo>
                    <a:pt x="51" y="71"/>
                  </a:lnTo>
                  <a:lnTo>
                    <a:pt x="52" y="72"/>
                  </a:lnTo>
                  <a:lnTo>
                    <a:pt x="53" y="72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6" y="72"/>
                  </a:lnTo>
                  <a:lnTo>
                    <a:pt x="58" y="73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2" y="73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3" y="64"/>
                  </a:lnTo>
                  <a:lnTo>
                    <a:pt x="63" y="63"/>
                  </a:lnTo>
                  <a:lnTo>
                    <a:pt x="62" y="62"/>
                  </a:lnTo>
                  <a:lnTo>
                    <a:pt x="62" y="61"/>
                  </a:lnTo>
                  <a:lnTo>
                    <a:pt x="62" y="60"/>
                  </a:lnTo>
                  <a:lnTo>
                    <a:pt x="63" y="59"/>
                  </a:lnTo>
                  <a:lnTo>
                    <a:pt x="64" y="58"/>
                  </a:lnTo>
                  <a:lnTo>
                    <a:pt x="63" y="57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2" y="55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59" y="57"/>
                  </a:lnTo>
                  <a:lnTo>
                    <a:pt x="57" y="58"/>
                  </a:lnTo>
                  <a:lnTo>
                    <a:pt x="57" y="59"/>
                  </a:lnTo>
                  <a:lnTo>
                    <a:pt x="56" y="59"/>
                  </a:lnTo>
                  <a:lnTo>
                    <a:pt x="54" y="58"/>
                  </a:lnTo>
                  <a:lnTo>
                    <a:pt x="54" y="60"/>
                  </a:lnTo>
                  <a:lnTo>
                    <a:pt x="53" y="60"/>
                  </a:lnTo>
                  <a:lnTo>
                    <a:pt x="53" y="59"/>
                  </a:lnTo>
                  <a:lnTo>
                    <a:pt x="52" y="58"/>
                  </a:lnTo>
                  <a:lnTo>
                    <a:pt x="50" y="55"/>
                  </a:lnTo>
                  <a:lnTo>
                    <a:pt x="48" y="55"/>
                  </a:lnTo>
                  <a:lnTo>
                    <a:pt x="48" y="54"/>
                  </a:lnTo>
                  <a:lnTo>
                    <a:pt x="47" y="54"/>
                  </a:lnTo>
                  <a:lnTo>
                    <a:pt x="46" y="54"/>
                  </a:lnTo>
                  <a:lnTo>
                    <a:pt x="46" y="53"/>
                  </a:lnTo>
                  <a:lnTo>
                    <a:pt x="45" y="53"/>
                  </a:lnTo>
                  <a:lnTo>
                    <a:pt x="44" y="52"/>
                  </a:lnTo>
                  <a:lnTo>
                    <a:pt x="43" y="51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3" y="41"/>
                  </a:lnTo>
                  <a:lnTo>
                    <a:pt x="44" y="40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50" y="39"/>
                  </a:lnTo>
                  <a:lnTo>
                    <a:pt x="53" y="38"/>
                  </a:lnTo>
                  <a:lnTo>
                    <a:pt x="54" y="37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7" y="19"/>
                  </a:lnTo>
                  <a:lnTo>
                    <a:pt x="67" y="18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1" y="13"/>
                  </a:lnTo>
                  <a:lnTo>
                    <a:pt x="70" y="13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6" y="11"/>
                  </a:lnTo>
                  <a:lnTo>
                    <a:pt x="64" y="8"/>
                  </a:lnTo>
                  <a:lnTo>
                    <a:pt x="62" y="6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2" y="18"/>
                  </a:lnTo>
                  <a:lnTo>
                    <a:pt x="31" y="18"/>
                  </a:lnTo>
                  <a:lnTo>
                    <a:pt x="29" y="18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3" y="37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20220" y="5380062"/>
              <a:ext cx="1012825" cy="647700"/>
            </a:xfrm>
            <a:custGeom>
              <a:avLst/>
              <a:gdLst>
                <a:gd name="T0" fmla="*/ 2147483647 w 102"/>
                <a:gd name="T1" fmla="*/ 2147483647 h 68"/>
                <a:gd name="T2" fmla="*/ 2147483647 w 102"/>
                <a:gd name="T3" fmla="*/ 2147483647 h 68"/>
                <a:gd name="T4" fmla="*/ 2147483647 w 102"/>
                <a:gd name="T5" fmla="*/ 2147483647 h 68"/>
                <a:gd name="T6" fmla="*/ 2147483647 w 102"/>
                <a:gd name="T7" fmla="*/ 2147483647 h 68"/>
                <a:gd name="T8" fmla="*/ 2147483647 w 102"/>
                <a:gd name="T9" fmla="*/ 2147483647 h 68"/>
                <a:gd name="T10" fmla="*/ 2147483647 w 102"/>
                <a:gd name="T11" fmla="*/ 2147483647 h 68"/>
                <a:gd name="T12" fmla="*/ 2147483647 w 102"/>
                <a:gd name="T13" fmla="*/ 2147483647 h 68"/>
                <a:gd name="T14" fmla="*/ 2147483647 w 102"/>
                <a:gd name="T15" fmla="*/ 2147483647 h 68"/>
                <a:gd name="T16" fmla="*/ 2147483647 w 102"/>
                <a:gd name="T17" fmla="*/ 2147483647 h 68"/>
                <a:gd name="T18" fmla="*/ 2147483647 w 102"/>
                <a:gd name="T19" fmla="*/ 2147483647 h 68"/>
                <a:gd name="T20" fmla="*/ 2147483647 w 102"/>
                <a:gd name="T21" fmla="*/ 2147483647 h 68"/>
                <a:gd name="T22" fmla="*/ 2147483647 w 102"/>
                <a:gd name="T23" fmla="*/ 2147483647 h 68"/>
                <a:gd name="T24" fmla="*/ 2147483647 w 102"/>
                <a:gd name="T25" fmla="*/ 2147483647 h 68"/>
                <a:gd name="T26" fmla="*/ 2147483647 w 102"/>
                <a:gd name="T27" fmla="*/ 2147483647 h 68"/>
                <a:gd name="T28" fmla="*/ 2147483647 w 102"/>
                <a:gd name="T29" fmla="*/ 2147483647 h 68"/>
                <a:gd name="T30" fmla="*/ 2147483647 w 102"/>
                <a:gd name="T31" fmla="*/ 2147483647 h 68"/>
                <a:gd name="T32" fmla="*/ 2147483647 w 102"/>
                <a:gd name="T33" fmla="*/ 2147483647 h 68"/>
                <a:gd name="T34" fmla="*/ 2147483647 w 102"/>
                <a:gd name="T35" fmla="*/ 2147483647 h 68"/>
                <a:gd name="T36" fmla="*/ 2147483647 w 102"/>
                <a:gd name="T37" fmla="*/ 2147483647 h 68"/>
                <a:gd name="T38" fmla="*/ 2147483647 w 102"/>
                <a:gd name="T39" fmla="*/ 2147483647 h 68"/>
                <a:gd name="T40" fmla="*/ 2147483647 w 102"/>
                <a:gd name="T41" fmla="*/ 2147483647 h 68"/>
                <a:gd name="T42" fmla="*/ 2147483647 w 102"/>
                <a:gd name="T43" fmla="*/ 2147483647 h 68"/>
                <a:gd name="T44" fmla="*/ 2147483647 w 102"/>
                <a:gd name="T45" fmla="*/ 2147483647 h 68"/>
                <a:gd name="T46" fmla="*/ 2147483647 w 102"/>
                <a:gd name="T47" fmla="*/ 2147483647 h 68"/>
                <a:gd name="T48" fmla="*/ 2147483647 w 102"/>
                <a:gd name="T49" fmla="*/ 2147483647 h 68"/>
                <a:gd name="T50" fmla="*/ 2147483647 w 102"/>
                <a:gd name="T51" fmla="*/ 2147483647 h 68"/>
                <a:gd name="T52" fmla="*/ 2147483647 w 102"/>
                <a:gd name="T53" fmla="*/ 2147483647 h 68"/>
                <a:gd name="T54" fmla="*/ 2147483647 w 102"/>
                <a:gd name="T55" fmla="*/ 2147483647 h 68"/>
                <a:gd name="T56" fmla="*/ 2147483647 w 102"/>
                <a:gd name="T57" fmla="*/ 2147483647 h 68"/>
                <a:gd name="T58" fmla="*/ 2147483647 w 102"/>
                <a:gd name="T59" fmla="*/ 2147483647 h 68"/>
                <a:gd name="T60" fmla="*/ 2147483647 w 102"/>
                <a:gd name="T61" fmla="*/ 2147483647 h 68"/>
                <a:gd name="T62" fmla="*/ 2147483647 w 102"/>
                <a:gd name="T63" fmla="*/ 2147483647 h 68"/>
                <a:gd name="T64" fmla="*/ 2147483647 w 102"/>
                <a:gd name="T65" fmla="*/ 2147483647 h 68"/>
                <a:gd name="T66" fmla="*/ 2147483647 w 102"/>
                <a:gd name="T67" fmla="*/ 2147483647 h 68"/>
                <a:gd name="T68" fmla="*/ 2147483647 w 102"/>
                <a:gd name="T69" fmla="*/ 2147483647 h 68"/>
                <a:gd name="T70" fmla="*/ 2147483647 w 102"/>
                <a:gd name="T71" fmla="*/ 2147483647 h 68"/>
                <a:gd name="T72" fmla="*/ 2147483647 w 102"/>
                <a:gd name="T73" fmla="*/ 2147483647 h 68"/>
                <a:gd name="T74" fmla="*/ 2147483647 w 102"/>
                <a:gd name="T75" fmla="*/ 2147483647 h 68"/>
                <a:gd name="T76" fmla="*/ 2147483647 w 102"/>
                <a:gd name="T77" fmla="*/ 2147483647 h 68"/>
                <a:gd name="T78" fmla="*/ 2147483647 w 102"/>
                <a:gd name="T79" fmla="*/ 2147483647 h 68"/>
                <a:gd name="T80" fmla="*/ 2147483647 w 102"/>
                <a:gd name="T81" fmla="*/ 2147483647 h 68"/>
                <a:gd name="T82" fmla="*/ 2147483647 w 102"/>
                <a:gd name="T83" fmla="*/ 2147483647 h 68"/>
                <a:gd name="T84" fmla="*/ 2147483647 w 102"/>
                <a:gd name="T85" fmla="*/ 2147483647 h 68"/>
                <a:gd name="T86" fmla="*/ 2147483647 w 102"/>
                <a:gd name="T87" fmla="*/ 2147483647 h 68"/>
                <a:gd name="T88" fmla="*/ 2147483647 w 102"/>
                <a:gd name="T89" fmla="*/ 2147483647 h 68"/>
                <a:gd name="T90" fmla="*/ 2147483647 w 102"/>
                <a:gd name="T91" fmla="*/ 2147483647 h 68"/>
                <a:gd name="T92" fmla="*/ 2147483647 w 102"/>
                <a:gd name="T93" fmla="*/ 2147483647 h 68"/>
                <a:gd name="T94" fmla="*/ 2147483647 w 102"/>
                <a:gd name="T95" fmla="*/ 2147483647 h 68"/>
                <a:gd name="T96" fmla="*/ 2147483647 w 102"/>
                <a:gd name="T97" fmla="*/ 2147483647 h 68"/>
                <a:gd name="T98" fmla="*/ 2147483647 w 102"/>
                <a:gd name="T99" fmla="*/ 2147483647 h 68"/>
                <a:gd name="T100" fmla="*/ 2147483647 w 102"/>
                <a:gd name="T101" fmla="*/ 2147483647 h 68"/>
                <a:gd name="T102" fmla="*/ 2147483647 w 102"/>
                <a:gd name="T103" fmla="*/ 2147483647 h 68"/>
                <a:gd name="T104" fmla="*/ 2147483647 w 102"/>
                <a:gd name="T105" fmla="*/ 2147483647 h 68"/>
                <a:gd name="T106" fmla="*/ 2147483647 w 102"/>
                <a:gd name="T107" fmla="*/ 2147483647 h 68"/>
                <a:gd name="T108" fmla="*/ 2147483647 w 102"/>
                <a:gd name="T109" fmla="*/ 2147483647 h 68"/>
                <a:gd name="T110" fmla="*/ 2147483647 w 102"/>
                <a:gd name="T111" fmla="*/ 2147483647 h 68"/>
                <a:gd name="T112" fmla="*/ 2147483647 w 102"/>
                <a:gd name="T113" fmla="*/ 2147483647 h 68"/>
                <a:gd name="T114" fmla="*/ 2147483647 w 102"/>
                <a:gd name="T115" fmla="*/ 2147483647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68"/>
                <a:gd name="T176" fmla="*/ 102 w 102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68">
                  <a:moveTo>
                    <a:pt x="0" y="52"/>
                  </a:moveTo>
                  <a:lnTo>
                    <a:pt x="1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1"/>
                  </a:lnTo>
                  <a:lnTo>
                    <a:pt x="59" y="12"/>
                  </a:lnTo>
                  <a:lnTo>
                    <a:pt x="59" y="14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59" y="18"/>
                  </a:lnTo>
                  <a:lnTo>
                    <a:pt x="58" y="20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4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3" y="22"/>
                  </a:lnTo>
                  <a:lnTo>
                    <a:pt x="74" y="22"/>
                  </a:lnTo>
                  <a:lnTo>
                    <a:pt x="74" y="23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7"/>
                  </a:lnTo>
                  <a:lnTo>
                    <a:pt x="76" y="29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2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7" y="33"/>
                  </a:lnTo>
                  <a:lnTo>
                    <a:pt x="88" y="33"/>
                  </a:lnTo>
                  <a:lnTo>
                    <a:pt x="91" y="33"/>
                  </a:lnTo>
                  <a:lnTo>
                    <a:pt x="97" y="34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98" y="44"/>
                  </a:lnTo>
                  <a:lnTo>
                    <a:pt x="96" y="50"/>
                  </a:lnTo>
                  <a:lnTo>
                    <a:pt x="98" y="53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4" y="56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89" y="55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5" y="54"/>
                  </a:lnTo>
                  <a:lnTo>
                    <a:pt x="86" y="53"/>
                  </a:lnTo>
                  <a:lnTo>
                    <a:pt x="87" y="53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6" y="51"/>
                  </a:lnTo>
                  <a:lnTo>
                    <a:pt x="85" y="51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2" y="49"/>
                  </a:lnTo>
                  <a:lnTo>
                    <a:pt x="81" y="49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8" y="52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8" y="55"/>
                  </a:lnTo>
                  <a:lnTo>
                    <a:pt x="77" y="55"/>
                  </a:lnTo>
                  <a:lnTo>
                    <a:pt x="76" y="55"/>
                  </a:lnTo>
                  <a:lnTo>
                    <a:pt x="75" y="55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2" y="57"/>
                  </a:lnTo>
                  <a:lnTo>
                    <a:pt x="71" y="58"/>
                  </a:lnTo>
                  <a:lnTo>
                    <a:pt x="70" y="58"/>
                  </a:lnTo>
                  <a:lnTo>
                    <a:pt x="70" y="59"/>
                  </a:lnTo>
                  <a:lnTo>
                    <a:pt x="69" y="60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1"/>
                  </a:lnTo>
                  <a:lnTo>
                    <a:pt x="65" y="61"/>
                  </a:lnTo>
                  <a:lnTo>
                    <a:pt x="64" y="61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7" y="64"/>
                  </a:lnTo>
                  <a:lnTo>
                    <a:pt x="56" y="65"/>
                  </a:lnTo>
                  <a:lnTo>
                    <a:pt x="55" y="65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9" y="67"/>
                  </a:lnTo>
                  <a:lnTo>
                    <a:pt x="48" y="67"/>
                  </a:lnTo>
                  <a:lnTo>
                    <a:pt x="47" y="67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4" y="68"/>
                  </a:lnTo>
                  <a:lnTo>
                    <a:pt x="43" y="67"/>
                  </a:lnTo>
                  <a:lnTo>
                    <a:pt x="42" y="67"/>
                  </a:lnTo>
                  <a:lnTo>
                    <a:pt x="39" y="66"/>
                  </a:lnTo>
                  <a:lnTo>
                    <a:pt x="37" y="65"/>
                  </a:lnTo>
                  <a:lnTo>
                    <a:pt x="36" y="65"/>
                  </a:lnTo>
                  <a:lnTo>
                    <a:pt x="35" y="65"/>
                  </a:lnTo>
                  <a:lnTo>
                    <a:pt x="34" y="64"/>
                  </a:lnTo>
                  <a:lnTo>
                    <a:pt x="33" y="63"/>
                  </a:lnTo>
                  <a:lnTo>
                    <a:pt x="31" y="62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5" y="62"/>
                  </a:lnTo>
                  <a:lnTo>
                    <a:pt x="24" y="62"/>
                  </a:lnTo>
                  <a:lnTo>
                    <a:pt x="23" y="62"/>
                  </a:lnTo>
                  <a:lnTo>
                    <a:pt x="21" y="61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5" y="59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5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774307" y="5351487"/>
              <a:ext cx="676275" cy="304800"/>
            </a:xfrm>
            <a:custGeom>
              <a:avLst/>
              <a:gdLst>
                <a:gd name="T0" fmla="*/ 0 w 68"/>
                <a:gd name="T1" fmla="*/ 2147483647 h 32"/>
                <a:gd name="T2" fmla="*/ 2147483647 w 68"/>
                <a:gd name="T3" fmla="*/ 2147483647 h 32"/>
                <a:gd name="T4" fmla="*/ 2147483647 w 68"/>
                <a:gd name="T5" fmla="*/ 2147483647 h 32"/>
                <a:gd name="T6" fmla="*/ 2147483647 w 68"/>
                <a:gd name="T7" fmla="*/ 2147483647 h 32"/>
                <a:gd name="T8" fmla="*/ 2147483647 w 68"/>
                <a:gd name="T9" fmla="*/ 2147483647 h 32"/>
                <a:gd name="T10" fmla="*/ 2147483647 w 68"/>
                <a:gd name="T11" fmla="*/ 2147483647 h 32"/>
                <a:gd name="T12" fmla="*/ 2147483647 w 68"/>
                <a:gd name="T13" fmla="*/ 2147483647 h 32"/>
                <a:gd name="T14" fmla="*/ 2147483647 w 68"/>
                <a:gd name="T15" fmla="*/ 2147483647 h 32"/>
                <a:gd name="T16" fmla="*/ 2147483647 w 68"/>
                <a:gd name="T17" fmla="*/ 2147483647 h 32"/>
                <a:gd name="T18" fmla="*/ 2147483647 w 68"/>
                <a:gd name="T19" fmla="*/ 2147483647 h 32"/>
                <a:gd name="T20" fmla="*/ 2147483647 w 68"/>
                <a:gd name="T21" fmla="*/ 2147483647 h 32"/>
                <a:gd name="T22" fmla="*/ 2147483647 w 68"/>
                <a:gd name="T23" fmla="*/ 2147483647 h 32"/>
                <a:gd name="T24" fmla="*/ 2147483647 w 68"/>
                <a:gd name="T25" fmla="*/ 2147483647 h 32"/>
                <a:gd name="T26" fmla="*/ 2147483647 w 68"/>
                <a:gd name="T27" fmla="*/ 2147483647 h 32"/>
                <a:gd name="T28" fmla="*/ 2147483647 w 68"/>
                <a:gd name="T29" fmla="*/ 2147483647 h 32"/>
                <a:gd name="T30" fmla="*/ 2147483647 w 68"/>
                <a:gd name="T31" fmla="*/ 2147483647 h 32"/>
                <a:gd name="T32" fmla="*/ 2147483647 w 68"/>
                <a:gd name="T33" fmla="*/ 2147483647 h 32"/>
                <a:gd name="T34" fmla="*/ 2147483647 w 68"/>
                <a:gd name="T35" fmla="*/ 2147483647 h 32"/>
                <a:gd name="T36" fmla="*/ 2147483647 w 68"/>
                <a:gd name="T37" fmla="*/ 2147483647 h 32"/>
                <a:gd name="T38" fmla="*/ 2147483647 w 68"/>
                <a:gd name="T39" fmla="*/ 2147483647 h 32"/>
                <a:gd name="T40" fmla="*/ 2147483647 w 68"/>
                <a:gd name="T41" fmla="*/ 2147483647 h 32"/>
                <a:gd name="T42" fmla="*/ 2147483647 w 68"/>
                <a:gd name="T43" fmla="*/ 2147483647 h 32"/>
                <a:gd name="T44" fmla="*/ 2147483647 w 68"/>
                <a:gd name="T45" fmla="*/ 2147483647 h 32"/>
                <a:gd name="T46" fmla="*/ 2147483647 w 68"/>
                <a:gd name="T47" fmla="*/ 2147483647 h 32"/>
                <a:gd name="T48" fmla="*/ 2147483647 w 68"/>
                <a:gd name="T49" fmla="*/ 2147483647 h 32"/>
                <a:gd name="T50" fmla="*/ 2147483647 w 68"/>
                <a:gd name="T51" fmla="*/ 2147483647 h 32"/>
                <a:gd name="T52" fmla="*/ 2147483647 w 68"/>
                <a:gd name="T53" fmla="*/ 2147483647 h 32"/>
                <a:gd name="T54" fmla="*/ 2147483647 w 68"/>
                <a:gd name="T55" fmla="*/ 2147483647 h 32"/>
                <a:gd name="T56" fmla="*/ 2147483647 w 68"/>
                <a:gd name="T57" fmla="*/ 2147483647 h 32"/>
                <a:gd name="T58" fmla="*/ 2147483647 w 68"/>
                <a:gd name="T59" fmla="*/ 2147483647 h 32"/>
                <a:gd name="T60" fmla="*/ 2147483647 w 68"/>
                <a:gd name="T61" fmla="*/ 2147483647 h 32"/>
                <a:gd name="T62" fmla="*/ 2147483647 w 68"/>
                <a:gd name="T63" fmla="*/ 2147483647 h 32"/>
                <a:gd name="T64" fmla="*/ 2147483647 w 68"/>
                <a:gd name="T65" fmla="*/ 2147483647 h 32"/>
                <a:gd name="T66" fmla="*/ 2147483647 w 68"/>
                <a:gd name="T67" fmla="*/ 2147483647 h 32"/>
                <a:gd name="T68" fmla="*/ 2147483647 w 68"/>
                <a:gd name="T69" fmla="*/ 2147483647 h 32"/>
                <a:gd name="T70" fmla="*/ 2147483647 w 68"/>
                <a:gd name="T71" fmla="*/ 2147483647 h 32"/>
                <a:gd name="T72" fmla="*/ 2147483647 w 68"/>
                <a:gd name="T73" fmla="*/ 2147483647 h 32"/>
                <a:gd name="T74" fmla="*/ 2147483647 w 68"/>
                <a:gd name="T75" fmla="*/ 2147483647 h 32"/>
                <a:gd name="T76" fmla="*/ 2147483647 w 68"/>
                <a:gd name="T77" fmla="*/ 2147483647 h 32"/>
                <a:gd name="T78" fmla="*/ 2147483647 w 68"/>
                <a:gd name="T79" fmla="*/ 2147483647 h 32"/>
                <a:gd name="T80" fmla="*/ 2147483647 w 68"/>
                <a:gd name="T81" fmla="*/ 2147483647 h 32"/>
                <a:gd name="T82" fmla="*/ 2147483647 w 68"/>
                <a:gd name="T83" fmla="*/ 2147483647 h 32"/>
                <a:gd name="T84" fmla="*/ 2147483647 w 68"/>
                <a:gd name="T85" fmla="*/ 2147483647 h 32"/>
                <a:gd name="T86" fmla="*/ 2147483647 w 68"/>
                <a:gd name="T87" fmla="*/ 2147483647 h 32"/>
                <a:gd name="T88" fmla="*/ 2147483647 w 68"/>
                <a:gd name="T89" fmla="*/ 2147483647 h 32"/>
                <a:gd name="T90" fmla="*/ 2147483647 w 68"/>
                <a:gd name="T91" fmla="*/ 0 h 32"/>
                <a:gd name="T92" fmla="*/ 2147483647 w 68"/>
                <a:gd name="T93" fmla="*/ 2147483647 h 32"/>
                <a:gd name="T94" fmla="*/ 2147483647 w 68"/>
                <a:gd name="T95" fmla="*/ 2147483647 h 32"/>
                <a:gd name="T96" fmla="*/ 2147483647 w 68"/>
                <a:gd name="T97" fmla="*/ 2147483647 h 32"/>
                <a:gd name="T98" fmla="*/ 2147483647 w 68"/>
                <a:gd name="T99" fmla="*/ 2147483647 h 32"/>
                <a:gd name="T100" fmla="*/ 2147483647 w 68"/>
                <a:gd name="T101" fmla="*/ 2147483647 h 32"/>
                <a:gd name="T102" fmla="*/ 2147483647 w 68"/>
                <a:gd name="T103" fmla="*/ 2147483647 h 32"/>
                <a:gd name="T104" fmla="*/ 2147483647 w 68"/>
                <a:gd name="T105" fmla="*/ 2147483647 h 32"/>
                <a:gd name="T106" fmla="*/ 2147483647 w 68"/>
                <a:gd name="T107" fmla="*/ 2147483647 h 32"/>
                <a:gd name="T108" fmla="*/ 2147483647 w 68"/>
                <a:gd name="T109" fmla="*/ 2147483647 h 32"/>
                <a:gd name="T110" fmla="*/ 2147483647 w 68"/>
                <a:gd name="T111" fmla="*/ 2147483647 h 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32"/>
                <a:gd name="T170" fmla="*/ 68 w 68"/>
                <a:gd name="T171" fmla="*/ 32 h 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32">
                  <a:moveTo>
                    <a:pt x="0" y="11"/>
                  </a:move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19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4" y="27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0" y="20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50" y="21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3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6" y="27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68" y="30"/>
                  </a:lnTo>
                  <a:lnTo>
                    <a:pt x="67" y="17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7"/>
                  </a:lnTo>
                  <a:lnTo>
                    <a:pt x="40" y="4"/>
                  </a:lnTo>
                  <a:lnTo>
                    <a:pt x="37" y="3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829745" y="4570437"/>
              <a:ext cx="1054100" cy="1133475"/>
            </a:xfrm>
            <a:custGeom>
              <a:avLst/>
              <a:gdLst>
                <a:gd name="T0" fmla="*/ 2147483647 w 106"/>
                <a:gd name="T1" fmla="*/ 2147483647 h 119"/>
                <a:gd name="T2" fmla="*/ 2147483647 w 106"/>
                <a:gd name="T3" fmla="*/ 2147483647 h 119"/>
                <a:gd name="T4" fmla="*/ 2147483647 w 106"/>
                <a:gd name="T5" fmla="*/ 2147483647 h 119"/>
                <a:gd name="T6" fmla="*/ 2147483647 w 106"/>
                <a:gd name="T7" fmla="*/ 2147483647 h 119"/>
                <a:gd name="T8" fmla="*/ 2147483647 w 106"/>
                <a:gd name="T9" fmla="*/ 2147483647 h 119"/>
                <a:gd name="T10" fmla="*/ 2147483647 w 106"/>
                <a:gd name="T11" fmla="*/ 2147483647 h 119"/>
                <a:gd name="T12" fmla="*/ 2147483647 w 106"/>
                <a:gd name="T13" fmla="*/ 2147483647 h 119"/>
                <a:gd name="T14" fmla="*/ 2147483647 w 106"/>
                <a:gd name="T15" fmla="*/ 2147483647 h 119"/>
                <a:gd name="T16" fmla="*/ 2147483647 w 106"/>
                <a:gd name="T17" fmla="*/ 2147483647 h 119"/>
                <a:gd name="T18" fmla="*/ 2147483647 w 106"/>
                <a:gd name="T19" fmla="*/ 2147483647 h 119"/>
                <a:gd name="T20" fmla="*/ 2147483647 w 106"/>
                <a:gd name="T21" fmla="*/ 2147483647 h 119"/>
                <a:gd name="T22" fmla="*/ 2147483647 w 106"/>
                <a:gd name="T23" fmla="*/ 2147483647 h 119"/>
                <a:gd name="T24" fmla="*/ 2147483647 w 106"/>
                <a:gd name="T25" fmla="*/ 2147483647 h 119"/>
                <a:gd name="T26" fmla="*/ 2147483647 w 106"/>
                <a:gd name="T27" fmla="*/ 2147483647 h 119"/>
                <a:gd name="T28" fmla="*/ 2147483647 w 106"/>
                <a:gd name="T29" fmla="*/ 2147483647 h 119"/>
                <a:gd name="T30" fmla="*/ 2147483647 w 106"/>
                <a:gd name="T31" fmla="*/ 2147483647 h 119"/>
                <a:gd name="T32" fmla="*/ 2147483647 w 106"/>
                <a:gd name="T33" fmla="*/ 2147483647 h 119"/>
                <a:gd name="T34" fmla="*/ 2147483647 w 106"/>
                <a:gd name="T35" fmla="*/ 2147483647 h 119"/>
                <a:gd name="T36" fmla="*/ 2147483647 w 106"/>
                <a:gd name="T37" fmla="*/ 2147483647 h 119"/>
                <a:gd name="T38" fmla="*/ 2147483647 w 106"/>
                <a:gd name="T39" fmla="*/ 2147483647 h 119"/>
                <a:gd name="T40" fmla="*/ 2147483647 w 106"/>
                <a:gd name="T41" fmla="*/ 2147483647 h 119"/>
                <a:gd name="T42" fmla="*/ 2147483647 w 106"/>
                <a:gd name="T43" fmla="*/ 2147483647 h 119"/>
                <a:gd name="T44" fmla="*/ 2147483647 w 106"/>
                <a:gd name="T45" fmla="*/ 2147483647 h 119"/>
                <a:gd name="T46" fmla="*/ 2147483647 w 106"/>
                <a:gd name="T47" fmla="*/ 2147483647 h 119"/>
                <a:gd name="T48" fmla="*/ 2147483647 w 106"/>
                <a:gd name="T49" fmla="*/ 2147483647 h 119"/>
                <a:gd name="T50" fmla="*/ 2147483647 w 106"/>
                <a:gd name="T51" fmla="*/ 2147483647 h 119"/>
                <a:gd name="T52" fmla="*/ 2147483647 w 106"/>
                <a:gd name="T53" fmla="*/ 2147483647 h 119"/>
                <a:gd name="T54" fmla="*/ 2147483647 w 106"/>
                <a:gd name="T55" fmla="*/ 2147483647 h 119"/>
                <a:gd name="T56" fmla="*/ 2147483647 w 106"/>
                <a:gd name="T57" fmla="*/ 2147483647 h 119"/>
                <a:gd name="T58" fmla="*/ 2147483647 w 106"/>
                <a:gd name="T59" fmla="*/ 2147483647 h 119"/>
                <a:gd name="T60" fmla="*/ 2147483647 w 106"/>
                <a:gd name="T61" fmla="*/ 2147483647 h 119"/>
                <a:gd name="T62" fmla="*/ 2147483647 w 106"/>
                <a:gd name="T63" fmla="*/ 2147483647 h 119"/>
                <a:gd name="T64" fmla="*/ 2147483647 w 106"/>
                <a:gd name="T65" fmla="*/ 2147483647 h 119"/>
                <a:gd name="T66" fmla="*/ 2147483647 w 106"/>
                <a:gd name="T67" fmla="*/ 2147483647 h 119"/>
                <a:gd name="T68" fmla="*/ 2147483647 w 106"/>
                <a:gd name="T69" fmla="*/ 2147483647 h 119"/>
                <a:gd name="T70" fmla="*/ 2147483647 w 106"/>
                <a:gd name="T71" fmla="*/ 2147483647 h 119"/>
                <a:gd name="T72" fmla="*/ 2147483647 w 106"/>
                <a:gd name="T73" fmla="*/ 2147483647 h 119"/>
                <a:gd name="T74" fmla="*/ 2147483647 w 106"/>
                <a:gd name="T75" fmla="*/ 2147483647 h 119"/>
                <a:gd name="T76" fmla="*/ 2147483647 w 106"/>
                <a:gd name="T77" fmla="*/ 2147483647 h 119"/>
                <a:gd name="T78" fmla="*/ 2147483647 w 106"/>
                <a:gd name="T79" fmla="*/ 2147483647 h 119"/>
                <a:gd name="T80" fmla="*/ 2147483647 w 106"/>
                <a:gd name="T81" fmla="*/ 2147483647 h 119"/>
                <a:gd name="T82" fmla="*/ 2147483647 w 106"/>
                <a:gd name="T83" fmla="*/ 2147483647 h 119"/>
                <a:gd name="T84" fmla="*/ 2147483647 w 106"/>
                <a:gd name="T85" fmla="*/ 2147483647 h 119"/>
                <a:gd name="T86" fmla="*/ 2147483647 w 106"/>
                <a:gd name="T87" fmla="*/ 2147483647 h 119"/>
                <a:gd name="T88" fmla="*/ 2147483647 w 106"/>
                <a:gd name="T89" fmla="*/ 2147483647 h 119"/>
                <a:gd name="T90" fmla="*/ 2147483647 w 106"/>
                <a:gd name="T91" fmla="*/ 2147483647 h 119"/>
                <a:gd name="T92" fmla="*/ 2147483647 w 106"/>
                <a:gd name="T93" fmla="*/ 2147483647 h 119"/>
                <a:gd name="T94" fmla="*/ 2147483647 w 106"/>
                <a:gd name="T95" fmla="*/ 2147483647 h 119"/>
                <a:gd name="T96" fmla="*/ 2147483647 w 106"/>
                <a:gd name="T97" fmla="*/ 2147483647 h 119"/>
                <a:gd name="T98" fmla="*/ 2147483647 w 106"/>
                <a:gd name="T99" fmla="*/ 2147483647 h 119"/>
                <a:gd name="T100" fmla="*/ 2147483647 w 106"/>
                <a:gd name="T101" fmla="*/ 2147483647 h 119"/>
                <a:gd name="T102" fmla="*/ 2147483647 w 106"/>
                <a:gd name="T103" fmla="*/ 2147483647 h 119"/>
                <a:gd name="T104" fmla="*/ 2147483647 w 106"/>
                <a:gd name="T105" fmla="*/ 2147483647 h 119"/>
                <a:gd name="T106" fmla="*/ 2147483647 w 106"/>
                <a:gd name="T107" fmla="*/ 2147483647 h 119"/>
                <a:gd name="T108" fmla="*/ 2147483647 w 106"/>
                <a:gd name="T109" fmla="*/ 2147483647 h 119"/>
                <a:gd name="T110" fmla="*/ 2147483647 w 106"/>
                <a:gd name="T111" fmla="*/ 2147483647 h 119"/>
                <a:gd name="T112" fmla="*/ 2147483647 w 106"/>
                <a:gd name="T113" fmla="*/ 0 h 119"/>
                <a:gd name="T114" fmla="*/ 2147483647 w 106"/>
                <a:gd name="T115" fmla="*/ 2147483647 h 119"/>
                <a:gd name="T116" fmla="*/ 2147483647 w 106"/>
                <a:gd name="T117" fmla="*/ 2147483647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19"/>
                <a:gd name="T179" fmla="*/ 106 w 106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19">
                  <a:moveTo>
                    <a:pt x="0" y="11"/>
                  </a:moveTo>
                  <a:lnTo>
                    <a:pt x="4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8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6" y="47"/>
                  </a:lnTo>
                  <a:lnTo>
                    <a:pt x="7" y="46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7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7" y="64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5" y="66"/>
                  </a:lnTo>
                  <a:lnTo>
                    <a:pt x="25" y="67"/>
                  </a:lnTo>
                  <a:lnTo>
                    <a:pt x="25" y="68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2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2" y="75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8"/>
                  </a:lnTo>
                  <a:lnTo>
                    <a:pt x="29" y="89"/>
                  </a:lnTo>
                  <a:lnTo>
                    <a:pt x="29" y="90"/>
                  </a:lnTo>
                  <a:lnTo>
                    <a:pt x="30" y="91"/>
                  </a:lnTo>
                  <a:lnTo>
                    <a:pt x="31" y="91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4" y="90"/>
                  </a:lnTo>
                  <a:lnTo>
                    <a:pt x="35" y="90"/>
                  </a:lnTo>
                  <a:lnTo>
                    <a:pt x="35" y="91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1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5" y="88"/>
                  </a:lnTo>
                  <a:lnTo>
                    <a:pt x="46" y="88"/>
                  </a:lnTo>
                  <a:lnTo>
                    <a:pt x="47" y="88"/>
                  </a:lnTo>
                  <a:lnTo>
                    <a:pt x="47" y="89"/>
                  </a:lnTo>
                  <a:lnTo>
                    <a:pt x="48" y="90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8" y="93"/>
                  </a:lnTo>
                  <a:lnTo>
                    <a:pt x="49" y="93"/>
                  </a:lnTo>
                  <a:lnTo>
                    <a:pt x="50" y="94"/>
                  </a:lnTo>
                  <a:lnTo>
                    <a:pt x="50" y="95"/>
                  </a:lnTo>
                  <a:lnTo>
                    <a:pt x="51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58" y="99"/>
                  </a:lnTo>
                  <a:lnTo>
                    <a:pt x="59" y="100"/>
                  </a:lnTo>
                  <a:lnTo>
                    <a:pt x="59" y="102"/>
                  </a:lnTo>
                  <a:lnTo>
                    <a:pt x="58" y="103"/>
                  </a:lnTo>
                  <a:lnTo>
                    <a:pt x="57" y="105"/>
                  </a:lnTo>
                  <a:lnTo>
                    <a:pt x="58" y="109"/>
                  </a:lnTo>
                  <a:lnTo>
                    <a:pt x="58" y="110"/>
                  </a:lnTo>
                  <a:lnTo>
                    <a:pt x="59" y="111"/>
                  </a:lnTo>
                  <a:lnTo>
                    <a:pt x="61" y="111"/>
                  </a:lnTo>
                  <a:lnTo>
                    <a:pt x="62" y="111"/>
                  </a:lnTo>
                  <a:lnTo>
                    <a:pt x="63" y="111"/>
                  </a:lnTo>
                  <a:lnTo>
                    <a:pt x="65" y="109"/>
                  </a:lnTo>
                  <a:lnTo>
                    <a:pt x="66" y="108"/>
                  </a:lnTo>
                  <a:lnTo>
                    <a:pt x="68" y="108"/>
                  </a:lnTo>
                  <a:lnTo>
                    <a:pt x="70" y="107"/>
                  </a:lnTo>
                  <a:lnTo>
                    <a:pt x="71" y="106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8"/>
                  </a:lnTo>
                  <a:lnTo>
                    <a:pt x="72" y="109"/>
                  </a:lnTo>
                  <a:lnTo>
                    <a:pt x="71" y="109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73" y="112"/>
                  </a:lnTo>
                  <a:lnTo>
                    <a:pt x="75" y="114"/>
                  </a:lnTo>
                  <a:lnTo>
                    <a:pt x="78" y="115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79" y="118"/>
                  </a:lnTo>
                  <a:lnTo>
                    <a:pt x="81" y="118"/>
                  </a:lnTo>
                  <a:lnTo>
                    <a:pt x="82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7" y="118"/>
                  </a:lnTo>
                  <a:lnTo>
                    <a:pt x="90" y="118"/>
                  </a:lnTo>
                  <a:lnTo>
                    <a:pt x="96" y="119"/>
                  </a:lnTo>
                  <a:lnTo>
                    <a:pt x="100" y="118"/>
                  </a:lnTo>
                  <a:lnTo>
                    <a:pt x="101" y="119"/>
                  </a:lnTo>
                  <a:lnTo>
                    <a:pt x="102" y="118"/>
                  </a:lnTo>
                  <a:lnTo>
                    <a:pt x="104" y="117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5" y="116"/>
                  </a:lnTo>
                  <a:lnTo>
                    <a:pt x="106" y="115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5" y="113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9"/>
                  </a:lnTo>
                  <a:lnTo>
                    <a:pt x="103" y="108"/>
                  </a:lnTo>
                  <a:lnTo>
                    <a:pt x="103" y="107"/>
                  </a:lnTo>
                  <a:lnTo>
                    <a:pt x="102" y="106"/>
                  </a:lnTo>
                  <a:lnTo>
                    <a:pt x="101" y="106"/>
                  </a:lnTo>
                  <a:lnTo>
                    <a:pt x="100" y="105"/>
                  </a:lnTo>
                  <a:lnTo>
                    <a:pt x="99" y="104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6" y="102"/>
                  </a:lnTo>
                  <a:lnTo>
                    <a:pt x="96" y="99"/>
                  </a:lnTo>
                  <a:lnTo>
                    <a:pt x="96" y="98"/>
                  </a:lnTo>
                  <a:lnTo>
                    <a:pt x="95" y="98"/>
                  </a:lnTo>
                  <a:lnTo>
                    <a:pt x="95" y="97"/>
                  </a:lnTo>
                  <a:lnTo>
                    <a:pt x="95" y="96"/>
                  </a:lnTo>
                  <a:lnTo>
                    <a:pt x="95" y="93"/>
                  </a:lnTo>
                  <a:lnTo>
                    <a:pt x="95" y="94"/>
                  </a:lnTo>
                  <a:lnTo>
                    <a:pt x="94" y="94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0" y="95"/>
                  </a:lnTo>
                  <a:lnTo>
                    <a:pt x="88" y="95"/>
                  </a:lnTo>
                  <a:lnTo>
                    <a:pt x="88" y="96"/>
                  </a:lnTo>
                  <a:lnTo>
                    <a:pt x="88" y="95"/>
                  </a:lnTo>
                  <a:lnTo>
                    <a:pt x="86" y="95"/>
                  </a:lnTo>
                  <a:lnTo>
                    <a:pt x="85" y="94"/>
                  </a:lnTo>
                  <a:lnTo>
                    <a:pt x="84" y="93"/>
                  </a:lnTo>
                  <a:lnTo>
                    <a:pt x="82" y="92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8" y="87"/>
                  </a:lnTo>
                  <a:lnTo>
                    <a:pt x="77" y="87"/>
                  </a:lnTo>
                  <a:lnTo>
                    <a:pt x="76" y="87"/>
                  </a:lnTo>
                  <a:lnTo>
                    <a:pt x="75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2" y="82"/>
                  </a:lnTo>
                  <a:lnTo>
                    <a:pt x="59" y="81"/>
                  </a:lnTo>
                  <a:lnTo>
                    <a:pt x="57" y="80"/>
                  </a:lnTo>
                  <a:lnTo>
                    <a:pt x="56" y="79"/>
                  </a:lnTo>
                  <a:lnTo>
                    <a:pt x="55" y="78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4" y="75"/>
                  </a:lnTo>
                  <a:lnTo>
                    <a:pt x="53" y="74"/>
                  </a:lnTo>
                  <a:lnTo>
                    <a:pt x="52" y="73"/>
                  </a:lnTo>
                  <a:lnTo>
                    <a:pt x="51" y="72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7" y="69"/>
                  </a:lnTo>
                  <a:lnTo>
                    <a:pt x="46" y="67"/>
                  </a:lnTo>
                  <a:lnTo>
                    <a:pt x="47" y="66"/>
                  </a:lnTo>
                  <a:lnTo>
                    <a:pt x="47" y="64"/>
                  </a:lnTo>
                  <a:lnTo>
                    <a:pt x="46" y="62"/>
                  </a:lnTo>
                  <a:lnTo>
                    <a:pt x="46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7"/>
                  </a:lnTo>
                  <a:lnTo>
                    <a:pt x="43" y="56"/>
                  </a:lnTo>
                  <a:lnTo>
                    <a:pt x="42" y="55"/>
                  </a:lnTo>
                  <a:lnTo>
                    <a:pt x="37" y="46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1"/>
                  </a:lnTo>
                  <a:lnTo>
                    <a:pt x="27" y="26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5529957" y="4656162"/>
              <a:ext cx="585788" cy="523875"/>
            </a:xfrm>
            <a:custGeom>
              <a:avLst/>
              <a:gdLst>
                <a:gd name="T0" fmla="*/ 0 w 59"/>
                <a:gd name="T1" fmla="*/ 2147483647 h 55"/>
                <a:gd name="T2" fmla="*/ 2147483647 w 59"/>
                <a:gd name="T3" fmla="*/ 2147483647 h 55"/>
                <a:gd name="T4" fmla="*/ 2147483647 w 59"/>
                <a:gd name="T5" fmla="*/ 2147483647 h 55"/>
                <a:gd name="T6" fmla="*/ 2147483647 w 59"/>
                <a:gd name="T7" fmla="*/ 2147483647 h 55"/>
                <a:gd name="T8" fmla="*/ 2147483647 w 59"/>
                <a:gd name="T9" fmla="*/ 2147483647 h 55"/>
                <a:gd name="T10" fmla="*/ 2147483647 w 59"/>
                <a:gd name="T11" fmla="*/ 2147483647 h 55"/>
                <a:gd name="T12" fmla="*/ 2147483647 w 59"/>
                <a:gd name="T13" fmla="*/ 2147483647 h 55"/>
                <a:gd name="T14" fmla="*/ 2147483647 w 59"/>
                <a:gd name="T15" fmla="*/ 2147483647 h 55"/>
                <a:gd name="T16" fmla="*/ 2147483647 w 59"/>
                <a:gd name="T17" fmla="*/ 2147483647 h 55"/>
                <a:gd name="T18" fmla="*/ 2147483647 w 59"/>
                <a:gd name="T19" fmla="*/ 2147483647 h 55"/>
                <a:gd name="T20" fmla="*/ 2147483647 w 59"/>
                <a:gd name="T21" fmla="*/ 2147483647 h 55"/>
                <a:gd name="T22" fmla="*/ 2147483647 w 59"/>
                <a:gd name="T23" fmla="*/ 2147483647 h 55"/>
                <a:gd name="T24" fmla="*/ 2147483647 w 59"/>
                <a:gd name="T25" fmla="*/ 2147483647 h 55"/>
                <a:gd name="T26" fmla="*/ 2147483647 w 59"/>
                <a:gd name="T27" fmla="*/ 2147483647 h 55"/>
                <a:gd name="T28" fmla="*/ 2147483647 w 59"/>
                <a:gd name="T29" fmla="*/ 2147483647 h 55"/>
                <a:gd name="T30" fmla="*/ 2147483647 w 59"/>
                <a:gd name="T31" fmla="*/ 2147483647 h 55"/>
                <a:gd name="T32" fmla="*/ 2147483647 w 59"/>
                <a:gd name="T33" fmla="*/ 2147483647 h 55"/>
                <a:gd name="T34" fmla="*/ 2147483647 w 59"/>
                <a:gd name="T35" fmla="*/ 2147483647 h 55"/>
                <a:gd name="T36" fmla="*/ 2147483647 w 59"/>
                <a:gd name="T37" fmla="*/ 2147483647 h 55"/>
                <a:gd name="T38" fmla="*/ 2147483647 w 59"/>
                <a:gd name="T39" fmla="*/ 2147483647 h 55"/>
                <a:gd name="T40" fmla="*/ 2147483647 w 59"/>
                <a:gd name="T41" fmla="*/ 2147483647 h 55"/>
                <a:gd name="T42" fmla="*/ 2147483647 w 59"/>
                <a:gd name="T43" fmla="*/ 2147483647 h 55"/>
                <a:gd name="T44" fmla="*/ 2147483647 w 59"/>
                <a:gd name="T45" fmla="*/ 2147483647 h 55"/>
                <a:gd name="T46" fmla="*/ 2147483647 w 59"/>
                <a:gd name="T47" fmla="*/ 2147483647 h 55"/>
                <a:gd name="T48" fmla="*/ 2147483647 w 59"/>
                <a:gd name="T49" fmla="*/ 0 h 55"/>
                <a:gd name="T50" fmla="*/ 2147483647 w 59"/>
                <a:gd name="T51" fmla="*/ 0 h 55"/>
                <a:gd name="T52" fmla="*/ 2147483647 w 59"/>
                <a:gd name="T53" fmla="*/ 2147483647 h 55"/>
                <a:gd name="T54" fmla="*/ 2147483647 w 59"/>
                <a:gd name="T55" fmla="*/ 2147483647 h 55"/>
                <a:gd name="T56" fmla="*/ 2147483647 w 59"/>
                <a:gd name="T57" fmla="*/ 2147483647 h 55"/>
                <a:gd name="T58" fmla="*/ 2147483647 w 59"/>
                <a:gd name="T59" fmla="*/ 2147483647 h 55"/>
                <a:gd name="T60" fmla="*/ 2147483647 w 59"/>
                <a:gd name="T61" fmla="*/ 2147483647 h 55"/>
                <a:gd name="T62" fmla="*/ 2147483647 w 59"/>
                <a:gd name="T63" fmla="*/ 2147483647 h 55"/>
                <a:gd name="T64" fmla="*/ 2147483647 w 59"/>
                <a:gd name="T65" fmla="*/ 2147483647 h 55"/>
                <a:gd name="T66" fmla="*/ 2147483647 w 59"/>
                <a:gd name="T67" fmla="*/ 2147483647 h 55"/>
                <a:gd name="T68" fmla="*/ 2147483647 w 59"/>
                <a:gd name="T69" fmla="*/ 2147483647 h 55"/>
                <a:gd name="T70" fmla="*/ 0 w 59"/>
                <a:gd name="T71" fmla="*/ 2147483647 h 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"/>
                <a:gd name="T109" fmla="*/ 0 h 55"/>
                <a:gd name="T110" fmla="*/ 59 w 59"/>
                <a:gd name="T111" fmla="*/ 55 h 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" h="55">
                  <a:moveTo>
                    <a:pt x="0" y="18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10"/>
                  </a:lnTo>
                  <a:lnTo>
                    <a:pt x="58" y="17"/>
                  </a:lnTo>
                  <a:lnTo>
                    <a:pt x="52" y="25"/>
                  </a:lnTo>
                  <a:lnTo>
                    <a:pt x="28" y="55"/>
                  </a:lnTo>
                  <a:lnTo>
                    <a:pt x="11" y="32"/>
                  </a:lnTo>
                  <a:lnTo>
                    <a:pt x="8" y="28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51520" y="2217762"/>
              <a:ext cx="755650" cy="1047750"/>
            </a:xfrm>
            <a:custGeom>
              <a:avLst/>
              <a:gdLst>
                <a:gd name="T0" fmla="*/ 2147483647 w 76"/>
                <a:gd name="T1" fmla="*/ 0 h 110"/>
                <a:gd name="T2" fmla="*/ 2147483647 w 76"/>
                <a:gd name="T3" fmla="*/ 2147483647 h 110"/>
                <a:gd name="T4" fmla="*/ 2147483647 w 76"/>
                <a:gd name="T5" fmla="*/ 2147483647 h 110"/>
                <a:gd name="T6" fmla="*/ 2147483647 w 76"/>
                <a:gd name="T7" fmla="*/ 2147483647 h 110"/>
                <a:gd name="T8" fmla="*/ 2147483647 w 76"/>
                <a:gd name="T9" fmla="*/ 2147483647 h 110"/>
                <a:gd name="T10" fmla="*/ 2147483647 w 76"/>
                <a:gd name="T11" fmla="*/ 2147483647 h 110"/>
                <a:gd name="T12" fmla="*/ 2147483647 w 76"/>
                <a:gd name="T13" fmla="*/ 2147483647 h 110"/>
                <a:gd name="T14" fmla="*/ 2147483647 w 76"/>
                <a:gd name="T15" fmla="*/ 2147483647 h 110"/>
                <a:gd name="T16" fmla="*/ 2147483647 w 76"/>
                <a:gd name="T17" fmla="*/ 2147483647 h 110"/>
                <a:gd name="T18" fmla="*/ 2147483647 w 76"/>
                <a:gd name="T19" fmla="*/ 2147483647 h 110"/>
                <a:gd name="T20" fmla="*/ 2147483647 w 76"/>
                <a:gd name="T21" fmla="*/ 2147483647 h 110"/>
                <a:gd name="T22" fmla="*/ 2147483647 w 76"/>
                <a:gd name="T23" fmla="*/ 2147483647 h 110"/>
                <a:gd name="T24" fmla="*/ 2147483647 w 76"/>
                <a:gd name="T25" fmla="*/ 2147483647 h 110"/>
                <a:gd name="T26" fmla="*/ 2147483647 w 76"/>
                <a:gd name="T27" fmla="*/ 2147483647 h 110"/>
                <a:gd name="T28" fmla="*/ 2147483647 w 76"/>
                <a:gd name="T29" fmla="*/ 2147483647 h 110"/>
                <a:gd name="T30" fmla="*/ 2147483647 w 76"/>
                <a:gd name="T31" fmla="*/ 2147483647 h 110"/>
                <a:gd name="T32" fmla="*/ 2147483647 w 76"/>
                <a:gd name="T33" fmla="*/ 2147483647 h 110"/>
                <a:gd name="T34" fmla="*/ 2147483647 w 76"/>
                <a:gd name="T35" fmla="*/ 2147483647 h 110"/>
                <a:gd name="T36" fmla="*/ 2147483647 w 76"/>
                <a:gd name="T37" fmla="*/ 2147483647 h 110"/>
                <a:gd name="T38" fmla="*/ 2147483647 w 76"/>
                <a:gd name="T39" fmla="*/ 2147483647 h 110"/>
                <a:gd name="T40" fmla="*/ 2147483647 w 76"/>
                <a:gd name="T41" fmla="*/ 2147483647 h 110"/>
                <a:gd name="T42" fmla="*/ 2147483647 w 76"/>
                <a:gd name="T43" fmla="*/ 2147483647 h 110"/>
                <a:gd name="T44" fmla="*/ 2147483647 w 76"/>
                <a:gd name="T45" fmla="*/ 2147483647 h 110"/>
                <a:gd name="T46" fmla="*/ 2147483647 w 76"/>
                <a:gd name="T47" fmla="*/ 2147483647 h 110"/>
                <a:gd name="T48" fmla="*/ 2147483647 w 76"/>
                <a:gd name="T49" fmla="*/ 2147483647 h 110"/>
                <a:gd name="T50" fmla="*/ 2147483647 w 76"/>
                <a:gd name="T51" fmla="*/ 2147483647 h 110"/>
                <a:gd name="T52" fmla="*/ 2147483647 w 76"/>
                <a:gd name="T53" fmla="*/ 2147483647 h 110"/>
                <a:gd name="T54" fmla="*/ 2147483647 w 76"/>
                <a:gd name="T55" fmla="*/ 2147483647 h 110"/>
                <a:gd name="T56" fmla="*/ 2147483647 w 76"/>
                <a:gd name="T57" fmla="*/ 2147483647 h 110"/>
                <a:gd name="T58" fmla="*/ 2147483647 w 76"/>
                <a:gd name="T59" fmla="*/ 2147483647 h 110"/>
                <a:gd name="T60" fmla="*/ 2147483647 w 76"/>
                <a:gd name="T61" fmla="*/ 2147483647 h 110"/>
                <a:gd name="T62" fmla="*/ 2147483647 w 76"/>
                <a:gd name="T63" fmla="*/ 2147483647 h 110"/>
                <a:gd name="T64" fmla="*/ 2147483647 w 76"/>
                <a:gd name="T65" fmla="*/ 2147483647 h 110"/>
                <a:gd name="T66" fmla="*/ 2147483647 w 76"/>
                <a:gd name="T67" fmla="*/ 2147483647 h 110"/>
                <a:gd name="T68" fmla="*/ 2147483647 w 76"/>
                <a:gd name="T69" fmla="*/ 2147483647 h 110"/>
                <a:gd name="T70" fmla="*/ 2147483647 w 76"/>
                <a:gd name="T71" fmla="*/ 2147483647 h 110"/>
                <a:gd name="T72" fmla="*/ 2147483647 w 76"/>
                <a:gd name="T73" fmla="*/ 2147483647 h 110"/>
                <a:gd name="T74" fmla="*/ 2147483647 w 76"/>
                <a:gd name="T75" fmla="*/ 2147483647 h 110"/>
                <a:gd name="T76" fmla="*/ 2147483647 w 76"/>
                <a:gd name="T77" fmla="*/ 2147483647 h 110"/>
                <a:gd name="T78" fmla="*/ 2147483647 w 76"/>
                <a:gd name="T79" fmla="*/ 2147483647 h 110"/>
                <a:gd name="T80" fmla="*/ 2147483647 w 76"/>
                <a:gd name="T81" fmla="*/ 2147483647 h 110"/>
                <a:gd name="T82" fmla="*/ 2147483647 w 76"/>
                <a:gd name="T83" fmla="*/ 2147483647 h 110"/>
                <a:gd name="T84" fmla="*/ 2147483647 w 76"/>
                <a:gd name="T85" fmla="*/ 2147483647 h 110"/>
                <a:gd name="T86" fmla="*/ 2147483647 w 76"/>
                <a:gd name="T87" fmla="*/ 2147483647 h 110"/>
                <a:gd name="T88" fmla="*/ 2147483647 w 76"/>
                <a:gd name="T89" fmla="*/ 2147483647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110"/>
                <a:gd name="T137" fmla="*/ 76 w 76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110">
                  <a:moveTo>
                    <a:pt x="2" y="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6" y="1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0" y="29"/>
                  </a:lnTo>
                  <a:lnTo>
                    <a:pt x="39" y="35"/>
                  </a:lnTo>
                  <a:lnTo>
                    <a:pt x="40" y="36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3" y="48"/>
                  </a:lnTo>
                  <a:lnTo>
                    <a:pt x="43" y="51"/>
                  </a:lnTo>
                  <a:lnTo>
                    <a:pt x="43" y="54"/>
                  </a:lnTo>
                  <a:lnTo>
                    <a:pt x="42" y="58"/>
                  </a:lnTo>
                  <a:lnTo>
                    <a:pt x="44" y="61"/>
                  </a:lnTo>
                  <a:lnTo>
                    <a:pt x="45" y="63"/>
                  </a:lnTo>
                  <a:lnTo>
                    <a:pt x="47" y="64"/>
                  </a:lnTo>
                  <a:lnTo>
                    <a:pt x="47" y="67"/>
                  </a:lnTo>
                  <a:lnTo>
                    <a:pt x="48" y="69"/>
                  </a:lnTo>
                  <a:lnTo>
                    <a:pt x="49" y="67"/>
                  </a:lnTo>
                  <a:lnTo>
                    <a:pt x="50" y="68"/>
                  </a:lnTo>
                  <a:lnTo>
                    <a:pt x="52" y="70"/>
                  </a:lnTo>
                  <a:lnTo>
                    <a:pt x="57" y="76"/>
                  </a:lnTo>
                  <a:lnTo>
                    <a:pt x="59" y="78"/>
                  </a:lnTo>
                  <a:lnTo>
                    <a:pt x="60" y="82"/>
                  </a:lnTo>
                  <a:lnTo>
                    <a:pt x="61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63" y="89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5" y="92"/>
                  </a:lnTo>
                  <a:lnTo>
                    <a:pt x="66" y="91"/>
                  </a:lnTo>
                  <a:lnTo>
                    <a:pt x="68" y="91"/>
                  </a:lnTo>
                  <a:lnTo>
                    <a:pt x="69" y="96"/>
                  </a:lnTo>
                  <a:lnTo>
                    <a:pt x="70" y="99"/>
                  </a:lnTo>
                  <a:lnTo>
                    <a:pt x="72" y="100"/>
                  </a:lnTo>
                  <a:lnTo>
                    <a:pt x="73" y="100"/>
                  </a:lnTo>
                  <a:lnTo>
                    <a:pt x="74" y="101"/>
                  </a:lnTo>
                  <a:lnTo>
                    <a:pt x="73" y="104"/>
                  </a:lnTo>
                  <a:lnTo>
                    <a:pt x="74" y="105"/>
                  </a:lnTo>
                  <a:lnTo>
                    <a:pt x="75" y="106"/>
                  </a:lnTo>
                  <a:lnTo>
                    <a:pt x="75" y="109"/>
                  </a:lnTo>
                  <a:lnTo>
                    <a:pt x="76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53" y="108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51" y="99"/>
                  </a:lnTo>
                  <a:lnTo>
                    <a:pt x="51" y="98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7" y="91"/>
                  </a:lnTo>
                  <a:lnTo>
                    <a:pt x="46" y="89"/>
                  </a:lnTo>
                  <a:lnTo>
                    <a:pt x="46" y="88"/>
                  </a:lnTo>
                  <a:lnTo>
                    <a:pt x="44" y="86"/>
                  </a:lnTo>
                  <a:lnTo>
                    <a:pt x="43" y="86"/>
                  </a:lnTo>
                  <a:lnTo>
                    <a:pt x="42" y="85"/>
                  </a:lnTo>
                  <a:lnTo>
                    <a:pt x="42" y="84"/>
                  </a:lnTo>
                  <a:lnTo>
                    <a:pt x="41" y="82"/>
                  </a:lnTo>
                  <a:lnTo>
                    <a:pt x="40" y="81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32" y="74"/>
                  </a:lnTo>
                  <a:lnTo>
                    <a:pt x="31" y="72"/>
                  </a:lnTo>
                  <a:lnTo>
                    <a:pt x="29" y="71"/>
                  </a:lnTo>
                  <a:lnTo>
                    <a:pt x="28" y="70"/>
                  </a:lnTo>
                  <a:lnTo>
                    <a:pt x="26" y="69"/>
                  </a:lnTo>
                  <a:lnTo>
                    <a:pt x="26" y="68"/>
                  </a:lnTo>
                  <a:lnTo>
                    <a:pt x="24" y="67"/>
                  </a:lnTo>
                  <a:lnTo>
                    <a:pt x="23" y="65"/>
                  </a:lnTo>
                  <a:lnTo>
                    <a:pt x="23" y="61"/>
                  </a:lnTo>
                  <a:lnTo>
                    <a:pt x="22" y="61"/>
                  </a:lnTo>
                  <a:lnTo>
                    <a:pt x="22" y="56"/>
                  </a:lnTo>
                  <a:lnTo>
                    <a:pt x="21" y="52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7" y="48"/>
                  </a:lnTo>
                  <a:lnTo>
                    <a:pt x="18" y="45"/>
                  </a:lnTo>
                  <a:lnTo>
                    <a:pt x="18" y="43"/>
                  </a:lnTo>
                  <a:lnTo>
                    <a:pt x="17" y="40"/>
                  </a:lnTo>
                  <a:lnTo>
                    <a:pt x="15" y="38"/>
                  </a:lnTo>
                  <a:lnTo>
                    <a:pt x="14" y="37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4" y="31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558157" y="5189562"/>
              <a:ext cx="268288" cy="190500"/>
            </a:xfrm>
            <a:custGeom>
              <a:avLst/>
              <a:gdLst>
                <a:gd name="T0" fmla="*/ 2147483647 w 27"/>
                <a:gd name="T1" fmla="*/ 2147483647 h 20"/>
                <a:gd name="T2" fmla="*/ 2147483647 w 27"/>
                <a:gd name="T3" fmla="*/ 2147483647 h 20"/>
                <a:gd name="T4" fmla="*/ 2147483647 w 27"/>
                <a:gd name="T5" fmla="*/ 2147483647 h 20"/>
                <a:gd name="T6" fmla="*/ 2147483647 w 27"/>
                <a:gd name="T7" fmla="*/ 2147483647 h 20"/>
                <a:gd name="T8" fmla="*/ 2147483647 w 27"/>
                <a:gd name="T9" fmla="*/ 2147483647 h 20"/>
                <a:gd name="T10" fmla="*/ 2147483647 w 27"/>
                <a:gd name="T11" fmla="*/ 2147483647 h 20"/>
                <a:gd name="T12" fmla="*/ 2147483647 w 27"/>
                <a:gd name="T13" fmla="*/ 2147483647 h 20"/>
                <a:gd name="T14" fmla="*/ 2147483647 w 27"/>
                <a:gd name="T15" fmla="*/ 2147483647 h 20"/>
                <a:gd name="T16" fmla="*/ 2147483647 w 27"/>
                <a:gd name="T17" fmla="*/ 2147483647 h 20"/>
                <a:gd name="T18" fmla="*/ 2147483647 w 27"/>
                <a:gd name="T19" fmla="*/ 2147483647 h 20"/>
                <a:gd name="T20" fmla="*/ 2147483647 w 27"/>
                <a:gd name="T21" fmla="*/ 2147483647 h 20"/>
                <a:gd name="T22" fmla="*/ 2147483647 w 27"/>
                <a:gd name="T23" fmla="*/ 2147483647 h 20"/>
                <a:gd name="T24" fmla="*/ 2147483647 w 27"/>
                <a:gd name="T25" fmla="*/ 2147483647 h 20"/>
                <a:gd name="T26" fmla="*/ 2147483647 w 27"/>
                <a:gd name="T27" fmla="*/ 2147483647 h 20"/>
                <a:gd name="T28" fmla="*/ 2147483647 w 27"/>
                <a:gd name="T29" fmla="*/ 2147483647 h 20"/>
                <a:gd name="T30" fmla="*/ 2147483647 w 27"/>
                <a:gd name="T31" fmla="*/ 2147483647 h 20"/>
                <a:gd name="T32" fmla="*/ 2147483647 w 27"/>
                <a:gd name="T33" fmla="*/ 2147483647 h 20"/>
                <a:gd name="T34" fmla="*/ 2147483647 w 27"/>
                <a:gd name="T35" fmla="*/ 2147483647 h 20"/>
                <a:gd name="T36" fmla="*/ 2147483647 w 27"/>
                <a:gd name="T37" fmla="*/ 2147483647 h 20"/>
                <a:gd name="T38" fmla="*/ 2147483647 w 27"/>
                <a:gd name="T39" fmla="*/ 2147483647 h 20"/>
                <a:gd name="T40" fmla="*/ 2147483647 w 27"/>
                <a:gd name="T41" fmla="*/ 2147483647 h 20"/>
                <a:gd name="T42" fmla="*/ 2147483647 w 27"/>
                <a:gd name="T43" fmla="*/ 2147483647 h 20"/>
                <a:gd name="T44" fmla="*/ 2147483647 w 27"/>
                <a:gd name="T45" fmla="*/ 2147483647 h 20"/>
                <a:gd name="T46" fmla="*/ 2147483647 w 27"/>
                <a:gd name="T47" fmla="*/ 2147483647 h 20"/>
                <a:gd name="T48" fmla="*/ 2147483647 w 27"/>
                <a:gd name="T49" fmla="*/ 2147483647 h 20"/>
                <a:gd name="T50" fmla="*/ 2147483647 w 27"/>
                <a:gd name="T51" fmla="*/ 2147483647 h 20"/>
                <a:gd name="T52" fmla="*/ 2147483647 w 27"/>
                <a:gd name="T53" fmla="*/ 2147483647 h 20"/>
                <a:gd name="T54" fmla="*/ 2147483647 w 27"/>
                <a:gd name="T55" fmla="*/ 2147483647 h 20"/>
                <a:gd name="T56" fmla="*/ 2147483647 w 27"/>
                <a:gd name="T57" fmla="*/ 2147483647 h 20"/>
                <a:gd name="T58" fmla="*/ 2147483647 w 27"/>
                <a:gd name="T59" fmla="*/ 2147483647 h 20"/>
                <a:gd name="T60" fmla="*/ 2147483647 w 27"/>
                <a:gd name="T61" fmla="*/ 2147483647 h 20"/>
                <a:gd name="T62" fmla="*/ 2147483647 w 27"/>
                <a:gd name="T63" fmla="*/ 2147483647 h 20"/>
                <a:gd name="T64" fmla="*/ 2147483647 w 27"/>
                <a:gd name="T65" fmla="*/ 2147483647 h 20"/>
                <a:gd name="T66" fmla="*/ 2147483647 w 27"/>
                <a:gd name="T67" fmla="*/ 2147483647 h 20"/>
                <a:gd name="T68" fmla="*/ 2147483647 w 27"/>
                <a:gd name="T69" fmla="*/ 2147483647 h 20"/>
                <a:gd name="T70" fmla="*/ 2147483647 w 27"/>
                <a:gd name="T71" fmla="*/ 2147483647 h 20"/>
                <a:gd name="T72" fmla="*/ 2147483647 w 27"/>
                <a:gd name="T73" fmla="*/ 0 h 20"/>
                <a:gd name="T74" fmla="*/ 2147483647 w 27"/>
                <a:gd name="T75" fmla="*/ 0 h 20"/>
                <a:gd name="T76" fmla="*/ 2147483647 w 27"/>
                <a:gd name="T77" fmla="*/ 2147483647 h 20"/>
                <a:gd name="T78" fmla="*/ 2147483647 w 27"/>
                <a:gd name="T79" fmla="*/ 2147483647 h 20"/>
                <a:gd name="T80" fmla="*/ 2147483647 w 27"/>
                <a:gd name="T81" fmla="*/ 2147483647 h 20"/>
                <a:gd name="T82" fmla="*/ 2147483647 w 27"/>
                <a:gd name="T83" fmla="*/ 2147483647 h 20"/>
                <a:gd name="T84" fmla="*/ 2147483647 w 27"/>
                <a:gd name="T85" fmla="*/ 2147483647 h 20"/>
                <a:gd name="T86" fmla="*/ 2147483647 w 27"/>
                <a:gd name="T87" fmla="*/ 2147483647 h 20"/>
                <a:gd name="T88" fmla="*/ 2147483647 w 27"/>
                <a:gd name="T89" fmla="*/ 2147483647 h 20"/>
                <a:gd name="T90" fmla="*/ 2147483647 w 27"/>
                <a:gd name="T91" fmla="*/ 2147483647 h 20"/>
                <a:gd name="T92" fmla="*/ 2147483647 w 27"/>
                <a:gd name="T93" fmla="*/ 2147483647 h 20"/>
                <a:gd name="T94" fmla="*/ 2147483647 w 27"/>
                <a:gd name="T95" fmla="*/ 2147483647 h 20"/>
                <a:gd name="T96" fmla="*/ 2147483647 w 27"/>
                <a:gd name="T97" fmla="*/ 2147483647 h 20"/>
                <a:gd name="T98" fmla="*/ 2147483647 w 27"/>
                <a:gd name="T99" fmla="*/ 2147483647 h 20"/>
                <a:gd name="T100" fmla="*/ 2147483647 w 27"/>
                <a:gd name="T101" fmla="*/ 2147483647 h 20"/>
                <a:gd name="T102" fmla="*/ 2147483647 w 27"/>
                <a:gd name="T103" fmla="*/ 2147483647 h 20"/>
                <a:gd name="T104" fmla="*/ 2147483647 w 27"/>
                <a:gd name="T105" fmla="*/ 2147483647 h 20"/>
                <a:gd name="T106" fmla="*/ 2147483647 w 27"/>
                <a:gd name="T107" fmla="*/ 2147483647 h 20"/>
                <a:gd name="T108" fmla="*/ 2147483647 w 27"/>
                <a:gd name="T109" fmla="*/ 2147483647 h 20"/>
                <a:gd name="T110" fmla="*/ 2147483647 w 27"/>
                <a:gd name="T111" fmla="*/ 2147483647 h 20"/>
                <a:gd name="T112" fmla="*/ 2147483647 w 27"/>
                <a:gd name="T113" fmla="*/ 2147483647 h 20"/>
                <a:gd name="T114" fmla="*/ 2147483647 w 27"/>
                <a:gd name="T115" fmla="*/ 2147483647 h 20"/>
                <a:gd name="T116" fmla="*/ 2147483647 w 27"/>
                <a:gd name="T117" fmla="*/ 2147483647 h 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"/>
                <a:gd name="T178" fmla="*/ 0 h 20"/>
                <a:gd name="T179" fmla="*/ 27 w 27"/>
                <a:gd name="T180" fmla="*/ 20 h 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" h="20">
                  <a:moveTo>
                    <a:pt x="0" y="8"/>
                  </a:move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MX" u="sng">
                <a:solidFill>
                  <a:srgbClr val="FF0000"/>
                </a:solidFill>
                <a:latin typeface="Times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2329557" y="4437087"/>
              <a:ext cx="377825" cy="504825"/>
            </a:xfrm>
            <a:custGeom>
              <a:avLst/>
              <a:gdLst>
                <a:gd name="T0" fmla="*/ 2147483647 w 38"/>
                <a:gd name="T1" fmla="*/ 2147483647 h 53"/>
                <a:gd name="T2" fmla="*/ 2147483647 w 38"/>
                <a:gd name="T3" fmla="*/ 2147483647 h 53"/>
                <a:gd name="T4" fmla="*/ 2147483647 w 38"/>
                <a:gd name="T5" fmla="*/ 2147483647 h 53"/>
                <a:gd name="T6" fmla="*/ 2147483647 w 38"/>
                <a:gd name="T7" fmla="*/ 2147483647 h 53"/>
                <a:gd name="T8" fmla="*/ 2147483647 w 38"/>
                <a:gd name="T9" fmla="*/ 2147483647 h 53"/>
                <a:gd name="T10" fmla="*/ 2147483647 w 38"/>
                <a:gd name="T11" fmla="*/ 2147483647 h 53"/>
                <a:gd name="T12" fmla="*/ 2147483647 w 38"/>
                <a:gd name="T13" fmla="*/ 2147483647 h 53"/>
                <a:gd name="T14" fmla="*/ 2147483647 w 38"/>
                <a:gd name="T15" fmla="*/ 2147483647 h 53"/>
                <a:gd name="T16" fmla="*/ 2147483647 w 38"/>
                <a:gd name="T17" fmla="*/ 2147483647 h 53"/>
                <a:gd name="T18" fmla="*/ 2147483647 w 38"/>
                <a:gd name="T19" fmla="*/ 2147483647 h 53"/>
                <a:gd name="T20" fmla="*/ 2147483647 w 38"/>
                <a:gd name="T21" fmla="*/ 2147483647 h 53"/>
                <a:gd name="T22" fmla="*/ 2147483647 w 38"/>
                <a:gd name="T23" fmla="*/ 2147483647 h 53"/>
                <a:gd name="T24" fmla="*/ 2147483647 w 38"/>
                <a:gd name="T25" fmla="*/ 2147483647 h 53"/>
                <a:gd name="T26" fmla="*/ 2147483647 w 38"/>
                <a:gd name="T27" fmla="*/ 2147483647 h 53"/>
                <a:gd name="T28" fmla="*/ 2147483647 w 38"/>
                <a:gd name="T29" fmla="*/ 2147483647 h 53"/>
                <a:gd name="T30" fmla="*/ 2147483647 w 38"/>
                <a:gd name="T31" fmla="*/ 2147483647 h 53"/>
                <a:gd name="T32" fmla="*/ 2147483647 w 38"/>
                <a:gd name="T33" fmla="*/ 2147483647 h 53"/>
                <a:gd name="T34" fmla="*/ 2147483647 w 38"/>
                <a:gd name="T35" fmla="*/ 2147483647 h 53"/>
                <a:gd name="T36" fmla="*/ 2147483647 w 38"/>
                <a:gd name="T37" fmla="*/ 2147483647 h 53"/>
                <a:gd name="T38" fmla="*/ 2147483647 w 38"/>
                <a:gd name="T39" fmla="*/ 2147483647 h 53"/>
                <a:gd name="T40" fmla="*/ 2147483647 w 38"/>
                <a:gd name="T41" fmla="*/ 2147483647 h 53"/>
                <a:gd name="T42" fmla="*/ 2147483647 w 38"/>
                <a:gd name="T43" fmla="*/ 2147483647 h 53"/>
                <a:gd name="T44" fmla="*/ 2147483647 w 38"/>
                <a:gd name="T45" fmla="*/ 2147483647 h 53"/>
                <a:gd name="T46" fmla="*/ 2147483647 w 38"/>
                <a:gd name="T47" fmla="*/ 2147483647 h 53"/>
                <a:gd name="T48" fmla="*/ 2147483647 w 38"/>
                <a:gd name="T49" fmla="*/ 2147483647 h 53"/>
                <a:gd name="T50" fmla="*/ 2147483647 w 38"/>
                <a:gd name="T51" fmla="*/ 2147483647 h 53"/>
                <a:gd name="T52" fmla="*/ 2147483647 w 38"/>
                <a:gd name="T53" fmla="*/ 2147483647 h 53"/>
                <a:gd name="T54" fmla="*/ 2147483647 w 38"/>
                <a:gd name="T55" fmla="*/ 2147483647 h 53"/>
                <a:gd name="T56" fmla="*/ 2147483647 w 38"/>
                <a:gd name="T57" fmla="*/ 2147483647 h 53"/>
                <a:gd name="T58" fmla="*/ 2147483647 w 38"/>
                <a:gd name="T59" fmla="*/ 2147483647 h 53"/>
                <a:gd name="T60" fmla="*/ 2147483647 w 38"/>
                <a:gd name="T61" fmla="*/ 2147483647 h 53"/>
                <a:gd name="T62" fmla="*/ 2147483647 w 38"/>
                <a:gd name="T63" fmla="*/ 2147483647 h 53"/>
                <a:gd name="T64" fmla="*/ 2147483647 w 38"/>
                <a:gd name="T65" fmla="*/ 2147483647 h 53"/>
                <a:gd name="T66" fmla="*/ 2147483647 w 38"/>
                <a:gd name="T67" fmla="*/ 2147483647 h 53"/>
                <a:gd name="T68" fmla="*/ 2147483647 w 38"/>
                <a:gd name="T69" fmla="*/ 2147483647 h 53"/>
                <a:gd name="T70" fmla="*/ 2147483647 w 38"/>
                <a:gd name="T71" fmla="*/ 2147483647 h 53"/>
                <a:gd name="T72" fmla="*/ 2147483647 w 38"/>
                <a:gd name="T73" fmla="*/ 2147483647 h 53"/>
                <a:gd name="T74" fmla="*/ 2147483647 w 38"/>
                <a:gd name="T75" fmla="*/ 2147483647 h 53"/>
                <a:gd name="T76" fmla="*/ 2147483647 w 38"/>
                <a:gd name="T77" fmla="*/ 2147483647 h 53"/>
                <a:gd name="T78" fmla="*/ 2147483647 w 38"/>
                <a:gd name="T79" fmla="*/ 2147483647 h 53"/>
                <a:gd name="T80" fmla="*/ 2147483647 w 38"/>
                <a:gd name="T81" fmla="*/ 2147483647 h 53"/>
                <a:gd name="T82" fmla="*/ 2147483647 w 38"/>
                <a:gd name="T83" fmla="*/ 2147483647 h 53"/>
                <a:gd name="T84" fmla="*/ 2147483647 w 38"/>
                <a:gd name="T85" fmla="*/ 2147483647 h 53"/>
                <a:gd name="T86" fmla="*/ 2147483647 w 38"/>
                <a:gd name="T87" fmla="*/ 2147483647 h 53"/>
                <a:gd name="T88" fmla="*/ 2147483647 w 38"/>
                <a:gd name="T89" fmla="*/ 2147483647 h 53"/>
                <a:gd name="T90" fmla="*/ 2147483647 w 38"/>
                <a:gd name="T91" fmla="*/ 2147483647 h 53"/>
                <a:gd name="T92" fmla="*/ 2147483647 w 38"/>
                <a:gd name="T93" fmla="*/ 2147483647 h 53"/>
                <a:gd name="T94" fmla="*/ 0 w 38"/>
                <a:gd name="T95" fmla="*/ 2147483647 h 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3"/>
                <a:gd name="T146" fmla="*/ 38 w 38"/>
                <a:gd name="T147" fmla="*/ 53 h 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3">
                  <a:moveTo>
                    <a:pt x="0" y="9"/>
                  </a:moveTo>
                  <a:lnTo>
                    <a:pt x="1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1" y="49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6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32" y="49"/>
                  </a:lnTo>
                  <a:lnTo>
                    <a:pt x="33" y="46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6" y="41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3" y="27"/>
                  </a:lnTo>
                  <a:lnTo>
                    <a:pt x="31" y="26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623120" y="3522687"/>
              <a:ext cx="776287" cy="1019175"/>
            </a:xfrm>
            <a:custGeom>
              <a:avLst/>
              <a:gdLst>
                <a:gd name="T0" fmla="*/ 0 w 78"/>
                <a:gd name="T1" fmla="*/ 2147483647 h 107"/>
                <a:gd name="T2" fmla="*/ 0 w 78"/>
                <a:gd name="T3" fmla="*/ 2147483647 h 107"/>
                <a:gd name="T4" fmla="*/ 2147483647 w 78"/>
                <a:gd name="T5" fmla="*/ 2147483647 h 107"/>
                <a:gd name="T6" fmla="*/ 2147483647 w 78"/>
                <a:gd name="T7" fmla="*/ 2147483647 h 107"/>
                <a:gd name="T8" fmla="*/ 2147483647 w 78"/>
                <a:gd name="T9" fmla="*/ 2147483647 h 107"/>
                <a:gd name="T10" fmla="*/ 2147483647 w 78"/>
                <a:gd name="T11" fmla="*/ 2147483647 h 107"/>
                <a:gd name="T12" fmla="*/ 2147483647 w 78"/>
                <a:gd name="T13" fmla="*/ 2147483647 h 107"/>
                <a:gd name="T14" fmla="*/ 2147483647 w 78"/>
                <a:gd name="T15" fmla="*/ 2147483647 h 107"/>
                <a:gd name="T16" fmla="*/ 2147483647 w 78"/>
                <a:gd name="T17" fmla="*/ 2147483647 h 107"/>
                <a:gd name="T18" fmla="*/ 2147483647 w 78"/>
                <a:gd name="T19" fmla="*/ 2147483647 h 107"/>
                <a:gd name="T20" fmla="*/ 2147483647 w 78"/>
                <a:gd name="T21" fmla="*/ 2147483647 h 107"/>
                <a:gd name="T22" fmla="*/ 2147483647 w 78"/>
                <a:gd name="T23" fmla="*/ 2147483647 h 107"/>
                <a:gd name="T24" fmla="*/ 2147483647 w 78"/>
                <a:gd name="T25" fmla="*/ 2147483647 h 107"/>
                <a:gd name="T26" fmla="*/ 2147483647 w 78"/>
                <a:gd name="T27" fmla="*/ 2147483647 h 107"/>
                <a:gd name="T28" fmla="*/ 2147483647 w 78"/>
                <a:gd name="T29" fmla="*/ 2147483647 h 107"/>
                <a:gd name="T30" fmla="*/ 2147483647 w 78"/>
                <a:gd name="T31" fmla="*/ 2147483647 h 107"/>
                <a:gd name="T32" fmla="*/ 2147483647 w 78"/>
                <a:gd name="T33" fmla="*/ 2147483647 h 107"/>
                <a:gd name="T34" fmla="*/ 2147483647 w 78"/>
                <a:gd name="T35" fmla="*/ 2147483647 h 107"/>
                <a:gd name="T36" fmla="*/ 2147483647 w 78"/>
                <a:gd name="T37" fmla="*/ 2147483647 h 107"/>
                <a:gd name="T38" fmla="*/ 2147483647 w 78"/>
                <a:gd name="T39" fmla="*/ 2147483647 h 107"/>
                <a:gd name="T40" fmla="*/ 2147483647 w 78"/>
                <a:gd name="T41" fmla="*/ 2147483647 h 107"/>
                <a:gd name="T42" fmla="*/ 2147483647 w 78"/>
                <a:gd name="T43" fmla="*/ 2147483647 h 107"/>
                <a:gd name="T44" fmla="*/ 2147483647 w 78"/>
                <a:gd name="T45" fmla="*/ 2147483647 h 107"/>
                <a:gd name="T46" fmla="*/ 2147483647 w 78"/>
                <a:gd name="T47" fmla="*/ 2147483647 h 107"/>
                <a:gd name="T48" fmla="*/ 2147483647 w 78"/>
                <a:gd name="T49" fmla="*/ 2147483647 h 107"/>
                <a:gd name="T50" fmla="*/ 2147483647 w 78"/>
                <a:gd name="T51" fmla="*/ 2147483647 h 107"/>
                <a:gd name="T52" fmla="*/ 2147483647 w 78"/>
                <a:gd name="T53" fmla="*/ 2147483647 h 107"/>
                <a:gd name="T54" fmla="*/ 2147483647 w 78"/>
                <a:gd name="T55" fmla="*/ 2147483647 h 107"/>
                <a:gd name="T56" fmla="*/ 2147483647 w 78"/>
                <a:gd name="T57" fmla="*/ 2147483647 h 107"/>
                <a:gd name="T58" fmla="*/ 2147483647 w 78"/>
                <a:gd name="T59" fmla="*/ 2147483647 h 107"/>
                <a:gd name="T60" fmla="*/ 2147483647 w 78"/>
                <a:gd name="T61" fmla="*/ 2147483647 h 107"/>
                <a:gd name="T62" fmla="*/ 2147483647 w 78"/>
                <a:gd name="T63" fmla="*/ 2147483647 h 107"/>
                <a:gd name="T64" fmla="*/ 2147483647 w 78"/>
                <a:gd name="T65" fmla="*/ 2147483647 h 107"/>
                <a:gd name="T66" fmla="*/ 2147483647 w 78"/>
                <a:gd name="T67" fmla="*/ 2147483647 h 107"/>
                <a:gd name="T68" fmla="*/ 2147483647 w 78"/>
                <a:gd name="T69" fmla="*/ 2147483647 h 107"/>
                <a:gd name="T70" fmla="*/ 2147483647 w 78"/>
                <a:gd name="T71" fmla="*/ 2147483647 h 107"/>
                <a:gd name="T72" fmla="*/ 2147483647 w 78"/>
                <a:gd name="T73" fmla="*/ 2147483647 h 107"/>
                <a:gd name="T74" fmla="*/ 2147483647 w 78"/>
                <a:gd name="T75" fmla="*/ 2147483647 h 107"/>
                <a:gd name="T76" fmla="*/ 2147483647 w 78"/>
                <a:gd name="T77" fmla="*/ 2147483647 h 107"/>
                <a:gd name="T78" fmla="*/ 2147483647 w 78"/>
                <a:gd name="T79" fmla="*/ 2147483647 h 107"/>
                <a:gd name="T80" fmla="*/ 2147483647 w 78"/>
                <a:gd name="T81" fmla="*/ 2147483647 h 107"/>
                <a:gd name="T82" fmla="*/ 2147483647 w 78"/>
                <a:gd name="T83" fmla="*/ 2147483647 h 107"/>
                <a:gd name="T84" fmla="*/ 2147483647 w 78"/>
                <a:gd name="T85" fmla="*/ 2147483647 h 107"/>
                <a:gd name="T86" fmla="*/ 2147483647 w 78"/>
                <a:gd name="T87" fmla="*/ 2147483647 h 107"/>
                <a:gd name="T88" fmla="*/ 2147483647 w 78"/>
                <a:gd name="T89" fmla="*/ 2147483647 h 107"/>
                <a:gd name="T90" fmla="*/ 2147483647 w 78"/>
                <a:gd name="T91" fmla="*/ 2147483647 h 107"/>
                <a:gd name="T92" fmla="*/ 2147483647 w 78"/>
                <a:gd name="T93" fmla="*/ 2147483647 h 107"/>
                <a:gd name="T94" fmla="*/ 2147483647 w 78"/>
                <a:gd name="T95" fmla="*/ 2147483647 h 107"/>
                <a:gd name="T96" fmla="*/ 2147483647 w 78"/>
                <a:gd name="T97" fmla="*/ 2147483647 h 107"/>
                <a:gd name="T98" fmla="*/ 2147483647 w 78"/>
                <a:gd name="T99" fmla="*/ 2147483647 h 107"/>
                <a:gd name="T100" fmla="*/ 2147483647 w 78"/>
                <a:gd name="T101" fmla="*/ 2147483647 h 107"/>
                <a:gd name="T102" fmla="*/ 2147483647 w 78"/>
                <a:gd name="T103" fmla="*/ 2147483647 h 107"/>
                <a:gd name="T104" fmla="*/ 2147483647 w 78"/>
                <a:gd name="T105" fmla="*/ 2147483647 h 107"/>
                <a:gd name="T106" fmla="*/ 2147483647 w 78"/>
                <a:gd name="T107" fmla="*/ 2147483647 h 107"/>
                <a:gd name="T108" fmla="*/ 2147483647 w 78"/>
                <a:gd name="T109" fmla="*/ 0 h 107"/>
                <a:gd name="T110" fmla="*/ 2147483647 w 78"/>
                <a:gd name="T111" fmla="*/ 2147483647 h 107"/>
                <a:gd name="T112" fmla="*/ 2147483647 w 78"/>
                <a:gd name="T113" fmla="*/ 2147483647 h 107"/>
                <a:gd name="T114" fmla="*/ 2147483647 w 78"/>
                <a:gd name="T115" fmla="*/ 2147483647 h 107"/>
                <a:gd name="T116" fmla="*/ 0 w 78"/>
                <a:gd name="T117" fmla="*/ 2147483647 h 1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"/>
                <a:gd name="T178" fmla="*/ 0 h 107"/>
                <a:gd name="T179" fmla="*/ 78 w 78"/>
                <a:gd name="T180" fmla="*/ 107 h 1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" h="107">
                  <a:moveTo>
                    <a:pt x="0" y="24"/>
                  </a:moveTo>
                  <a:lnTo>
                    <a:pt x="0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5" y="39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9" y="41"/>
                  </a:lnTo>
                  <a:lnTo>
                    <a:pt x="20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6"/>
                  </a:lnTo>
                  <a:lnTo>
                    <a:pt x="27" y="47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28" y="51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2" y="59"/>
                  </a:lnTo>
                  <a:lnTo>
                    <a:pt x="37" y="63"/>
                  </a:lnTo>
                  <a:lnTo>
                    <a:pt x="39" y="65"/>
                  </a:lnTo>
                  <a:lnTo>
                    <a:pt x="40" y="66"/>
                  </a:lnTo>
                  <a:lnTo>
                    <a:pt x="41" y="66"/>
                  </a:lnTo>
                  <a:lnTo>
                    <a:pt x="42" y="67"/>
                  </a:lnTo>
                  <a:lnTo>
                    <a:pt x="44" y="69"/>
                  </a:lnTo>
                  <a:lnTo>
                    <a:pt x="47" y="73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50" y="77"/>
                  </a:lnTo>
                  <a:lnTo>
                    <a:pt x="51" y="78"/>
                  </a:lnTo>
                  <a:lnTo>
                    <a:pt x="51" y="79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5" y="84"/>
                  </a:lnTo>
                  <a:lnTo>
                    <a:pt x="56" y="85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9" y="90"/>
                  </a:lnTo>
                  <a:lnTo>
                    <a:pt x="60" y="91"/>
                  </a:lnTo>
                  <a:lnTo>
                    <a:pt x="61" y="92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4"/>
                  </a:lnTo>
                  <a:lnTo>
                    <a:pt x="63" y="94"/>
                  </a:lnTo>
                  <a:lnTo>
                    <a:pt x="64" y="95"/>
                  </a:lnTo>
                  <a:lnTo>
                    <a:pt x="65" y="96"/>
                  </a:lnTo>
                  <a:lnTo>
                    <a:pt x="65" y="97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8" y="100"/>
                  </a:lnTo>
                  <a:lnTo>
                    <a:pt x="69" y="101"/>
                  </a:lnTo>
                  <a:lnTo>
                    <a:pt x="70" y="102"/>
                  </a:lnTo>
                  <a:lnTo>
                    <a:pt x="71" y="104"/>
                  </a:lnTo>
                  <a:lnTo>
                    <a:pt x="71" y="105"/>
                  </a:lnTo>
                  <a:lnTo>
                    <a:pt x="72" y="105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6" y="107"/>
                  </a:lnTo>
                  <a:lnTo>
                    <a:pt x="76" y="106"/>
                  </a:lnTo>
                  <a:lnTo>
                    <a:pt x="76" y="105"/>
                  </a:lnTo>
                  <a:lnTo>
                    <a:pt x="75" y="104"/>
                  </a:lnTo>
                  <a:lnTo>
                    <a:pt x="76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7"/>
                  </a:lnTo>
                  <a:lnTo>
                    <a:pt x="76" y="97"/>
                  </a:lnTo>
                  <a:lnTo>
                    <a:pt x="77" y="96"/>
                  </a:lnTo>
                  <a:lnTo>
                    <a:pt x="78" y="97"/>
                  </a:lnTo>
                  <a:lnTo>
                    <a:pt x="78" y="94"/>
                  </a:lnTo>
                  <a:lnTo>
                    <a:pt x="78" y="93"/>
                  </a:lnTo>
                  <a:lnTo>
                    <a:pt x="78" y="92"/>
                  </a:lnTo>
                  <a:lnTo>
                    <a:pt x="76" y="91"/>
                  </a:lnTo>
                  <a:lnTo>
                    <a:pt x="75" y="91"/>
                  </a:lnTo>
                  <a:lnTo>
                    <a:pt x="74" y="91"/>
                  </a:lnTo>
                  <a:lnTo>
                    <a:pt x="75" y="91"/>
                  </a:lnTo>
                  <a:lnTo>
                    <a:pt x="74" y="90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2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1" y="81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6" y="67"/>
                  </a:lnTo>
                  <a:lnTo>
                    <a:pt x="65" y="67"/>
                  </a:lnTo>
                  <a:lnTo>
                    <a:pt x="64" y="65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7" y="65"/>
                  </a:lnTo>
                  <a:lnTo>
                    <a:pt x="56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3" y="57"/>
                  </a:lnTo>
                  <a:lnTo>
                    <a:pt x="52" y="55"/>
                  </a:lnTo>
                  <a:lnTo>
                    <a:pt x="51" y="54"/>
                  </a:lnTo>
                  <a:lnTo>
                    <a:pt x="50" y="53"/>
                  </a:lnTo>
                  <a:lnTo>
                    <a:pt x="49" y="53"/>
                  </a:lnTo>
                  <a:lnTo>
                    <a:pt x="48" y="51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2" y="24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1" y="11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3491607" y="3427437"/>
              <a:ext cx="606425" cy="1200150"/>
            </a:xfrm>
            <a:custGeom>
              <a:avLst/>
              <a:gdLst>
                <a:gd name="T0" fmla="*/ 2147483647 w 61"/>
                <a:gd name="T1" fmla="*/ 2147483647 h 126"/>
                <a:gd name="T2" fmla="*/ 2147483647 w 61"/>
                <a:gd name="T3" fmla="*/ 2147483647 h 126"/>
                <a:gd name="T4" fmla="*/ 2147483647 w 61"/>
                <a:gd name="T5" fmla="*/ 2147483647 h 126"/>
                <a:gd name="T6" fmla="*/ 2147483647 w 61"/>
                <a:gd name="T7" fmla="*/ 2147483647 h 126"/>
                <a:gd name="T8" fmla="*/ 2147483647 w 61"/>
                <a:gd name="T9" fmla="*/ 2147483647 h 126"/>
                <a:gd name="T10" fmla="*/ 2147483647 w 61"/>
                <a:gd name="T11" fmla="*/ 2147483647 h 126"/>
                <a:gd name="T12" fmla="*/ 2147483647 w 61"/>
                <a:gd name="T13" fmla="*/ 2147483647 h 126"/>
                <a:gd name="T14" fmla="*/ 2147483647 w 61"/>
                <a:gd name="T15" fmla="*/ 2147483647 h 126"/>
                <a:gd name="T16" fmla="*/ 2147483647 w 61"/>
                <a:gd name="T17" fmla="*/ 2147483647 h 126"/>
                <a:gd name="T18" fmla="*/ 2147483647 w 61"/>
                <a:gd name="T19" fmla="*/ 2147483647 h 126"/>
                <a:gd name="T20" fmla="*/ 2147483647 w 61"/>
                <a:gd name="T21" fmla="*/ 2147483647 h 126"/>
                <a:gd name="T22" fmla="*/ 2147483647 w 61"/>
                <a:gd name="T23" fmla="*/ 2147483647 h 126"/>
                <a:gd name="T24" fmla="*/ 2147483647 w 61"/>
                <a:gd name="T25" fmla="*/ 2147483647 h 126"/>
                <a:gd name="T26" fmla="*/ 2147483647 w 61"/>
                <a:gd name="T27" fmla="*/ 2147483647 h 126"/>
                <a:gd name="T28" fmla="*/ 2147483647 w 61"/>
                <a:gd name="T29" fmla="*/ 2147483647 h 126"/>
                <a:gd name="T30" fmla="*/ 2147483647 w 61"/>
                <a:gd name="T31" fmla="*/ 2147483647 h 126"/>
                <a:gd name="T32" fmla="*/ 2147483647 w 61"/>
                <a:gd name="T33" fmla="*/ 2147483647 h 126"/>
                <a:gd name="T34" fmla="*/ 2147483647 w 61"/>
                <a:gd name="T35" fmla="*/ 2147483647 h 126"/>
                <a:gd name="T36" fmla="*/ 2147483647 w 61"/>
                <a:gd name="T37" fmla="*/ 2147483647 h 126"/>
                <a:gd name="T38" fmla="*/ 2147483647 w 61"/>
                <a:gd name="T39" fmla="*/ 2147483647 h 126"/>
                <a:gd name="T40" fmla="*/ 2147483647 w 61"/>
                <a:gd name="T41" fmla="*/ 2147483647 h 126"/>
                <a:gd name="T42" fmla="*/ 2147483647 w 61"/>
                <a:gd name="T43" fmla="*/ 2147483647 h 126"/>
                <a:gd name="T44" fmla="*/ 2147483647 w 61"/>
                <a:gd name="T45" fmla="*/ 2147483647 h 126"/>
                <a:gd name="T46" fmla="*/ 2147483647 w 61"/>
                <a:gd name="T47" fmla="*/ 2147483647 h 126"/>
                <a:gd name="T48" fmla="*/ 2147483647 w 61"/>
                <a:gd name="T49" fmla="*/ 2147483647 h 126"/>
                <a:gd name="T50" fmla="*/ 2147483647 w 61"/>
                <a:gd name="T51" fmla="*/ 2147483647 h 126"/>
                <a:gd name="T52" fmla="*/ 2147483647 w 61"/>
                <a:gd name="T53" fmla="*/ 2147483647 h 126"/>
                <a:gd name="T54" fmla="*/ 2147483647 w 61"/>
                <a:gd name="T55" fmla="*/ 2147483647 h 126"/>
                <a:gd name="T56" fmla="*/ 2147483647 w 61"/>
                <a:gd name="T57" fmla="*/ 2147483647 h 126"/>
                <a:gd name="T58" fmla="*/ 2147483647 w 61"/>
                <a:gd name="T59" fmla="*/ 2147483647 h 126"/>
                <a:gd name="T60" fmla="*/ 2147483647 w 61"/>
                <a:gd name="T61" fmla="*/ 2147483647 h 126"/>
                <a:gd name="T62" fmla="*/ 2147483647 w 61"/>
                <a:gd name="T63" fmla="*/ 2147483647 h 126"/>
                <a:gd name="T64" fmla="*/ 2147483647 w 61"/>
                <a:gd name="T65" fmla="*/ 2147483647 h 126"/>
                <a:gd name="T66" fmla="*/ 2147483647 w 61"/>
                <a:gd name="T67" fmla="*/ 2147483647 h 126"/>
                <a:gd name="T68" fmla="*/ 2147483647 w 61"/>
                <a:gd name="T69" fmla="*/ 2147483647 h 126"/>
                <a:gd name="T70" fmla="*/ 2147483647 w 61"/>
                <a:gd name="T71" fmla="*/ 2147483647 h 126"/>
                <a:gd name="T72" fmla="*/ 2147483647 w 61"/>
                <a:gd name="T73" fmla="*/ 2147483647 h 126"/>
                <a:gd name="T74" fmla="*/ 2147483647 w 61"/>
                <a:gd name="T75" fmla="*/ 2147483647 h 126"/>
                <a:gd name="T76" fmla="*/ 2147483647 w 61"/>
                <a:gd name="T77" fmla="*/ 2147483647 h 126"/>
                <a:gd name="T78" fmla="*/ 2147483647 w 61"/>
                <a:gd name="T79" fmla="*/ 2147483647 h 126"/>
                <a:gd name="T80" fmla="*/ 2147483647 w 61"/>
                <a:gd name="T81" fmla="*/ 2147483647 h 126"/>
                <a:gd name="T82" fmla="*/ 2147483647 w 61"/>
                <a:gd name="T83" fmla="*/ 2147483647 h 126"/>
                <a:gd name="T84" fmla="*/ 2147483647 w 61"/>
                <a:gd name="T85" fmla="*/ 2147483647 h 126"/>
                <a:gd name="T86" fmla="*/ 2147483647 w 61"/>
                <a:gd name="T87" fmla="*/ 2147483647 h 126"/>
                <a:gd name="T88" fmla="*/ 2147483647 w 61"/>
                <a:gd name="T89" fmla="*/ 2147483647 h 126"/>
                <a:gd name="T90" fmla="*/ 2147483647 w 61"/>
                <a:gd name="T91" fmla="*/ 2147483647 h 126"/>
                <a:gd name="T92" fmla="*/ 2147483647 w 61"/>
                <a:gd name="T93" fmla="*/ 2147483647 h 126"/>
                <a:gd name="T94" fmla="*/ 2147483647 w 61"/>
                <a:gd name="T95" fmla="*/ 2147483647 h 126"/>
                <a:gd name="T96" fmla="*/ 2147483647 w 61"/>
                <a:gd name="T97" fmla="*/ 2147483647 h 126"/>
                <a:gd name="T98" fmla="*/ 2147483647 w 61"/>
                <a:gd name="T99" fmla="*/ 2147483647 h 126"/>
                <a:gd name="T100" fmla="*/ 2147483647 w 61"/>
                <a:gd name="T101" fmla="*/ 2147483647 h 126"/>
                <a:gd name="T102" fmla="*/ 2147483647 w 61"/>
                <a:gd name="T103" fmla="*/ 2147483647 h 126"/>
                <a:gd name="T104" fmla="*/ 2147483647 w 61"/>
                <a:gd name="T105" fmla="*/ 2147483647 h 126"/>
                <a:gd name="T106" fmla="*/ 2147483647 w 61"/>
                <a:gd name="T107" fmla="*/ 2147483647 h 126"/>
                <a:gd name="T108" fmla="*/ 2147483647 w 61"/>
                <a:gd name="T109" fmla="*/ 2147483647 h 126"/>
                <a:gd name="T110" fmla="*/ 2147483647 w 61"/>
                <a:gd name="T111" fmla="*/ 2147483647 h 126"/>
                <a:gd name="T112" fmla="*/ 2147483647 w 61"/>
                <a:gd name="T113" fmla="*/ 2147483647 h 126"/>
                <a:gd name="T114" fmla="*/ 2147483647 w 61"/>
                <a:gd name="T115" fmla="*/ 2147483647 h 126"/>
                <a:gd name="T116" fmla="*/ 2147483647 w 61"/>
                <a:gd name="T117" fmla="*/ 2147483647 h 126"/>
                <a:gd name="T118" fmla="*/ 2147483647 w 61"/>
                <a:gd name="T119" fmla="*/ 2147483647 h 126"/>
                <a:gd name="T120" fmla="*/ 2147483647 w 61"/>
                <a:gd name="T121" fmla="*/ 2147483647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"/>
                <a:gd name="T184" fmla="*/ 0 h 126"/>
                <a:gd name="T185" fmla="*/ 61 w 61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" h="126">
                  <a:moveTo>
                    <a:pt x="61" y="38"/>
                  </a:moveTo>
                  <a:lnTo>
                    <a:pt x="60" y="43"/>
                  </a:lnTo>
                  <a:lnTo>
                    <a:pt x="60" y="44"/>
                  </a:lnTo>
                  <a:lnTo>
                    <a:pt x="60" y="45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6" y="55"/>
                  </a:lnTo>
                  <a:lnTo>
                    <a:pt x="54" y="59"/>
                  </a:lnTo>
                  <a:lnTo>
                    <a:pt x="53" y="63"/>
                  </a:lnTo>
                  <a:lnTo>
                    <a:pt x="52" y="63"/>
                  </a:lnTo>
                  <a:lnTo>
                    <a:pt x="51" y="64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49" y="71"/>
                  </a:lnTo>
                  <a:lnTo>
                    <a:pt x="48" y="73"/>
                  </a:lnTo>
                  <a:lnTo>
                    <a:pt x="49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9" y="84"/>
                  </a:lnTo>
                  <a:lnTo>
                    <a:pt x="49" y="85"/>
                  </a:lnTo>
                  <a:lnTo>
                    <a:pt x="49" y="86"/>
                  </a:lnTo>
                  <a:lnTo>
                    <a:pt x="49" y="87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1" y="112"/>
                  </a:lnTo>
                  <a:lnTo>
                    <a:pt x="51" y="113"/>
                  </a:lnTo>
                  <a:lnTo>
                    <a:pt x="51" y="114"/>
                  </a:lnTo>
                  <a:lnTo>
                    <a:pt x="50" y="114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7"/>
                  </a:lnTo>
                  <a:lnTo>
                    <a:pt x="48" y="118"/>
                  </a:lnTo>
                  <a:lnTo>
                    <a:pt x="49" y="120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2"/>
                  </a:lnTo>
                  <a:lnTo>
                    <a:pt x="51" y="123"/>
                  </a:lnTo>
                  <a:lnTo>
                    <a:pt x="51" y="124"/>
                  </a:lnTo>
                  <a:lnTo>
                    <a:pt x="51" y="125"/>
                  </a:lnTo>
                  <a:lnTo>
                    <a:pt x="52" y="125"/>
                  </a:lnTo>
                  <a:lnTo>
                    <a:pt x="50" y="126"/>
                  </a:lnTo>
                  <a:lnTo>
                    <a:pt x="49" y="125"/>
                  </a:lnTo>
                  <a:lnTo>
                    <a:pt x="48" y="123"/>
                  </a:lnTo>
                  <a:lnTo>
                    <a:pt x="47" y="122"/>
                  </a:lnTo>
                  <a:lnTo>
                    <a:pt x="46" y="122"/>
                  </a:lnTo>
                  <a:lnTo>
                    <a:pt x="46" y="121"/>
                  </a:lnTo>
                  <a:lnTo>
                    <a:pt x="45" y="121"/>
                  </a:lnTo>
                  <a:lnTo>
                    <a:pt x="44" y="120"/>
                  </a:lnTo>
                  <a:lnTo>
                    <a:pt x="43" y="121"/>
                  </a:lnTo>
                  <a:lnTo>
                    <a:pt x="43" y="122"/>
                  </a:lnTo>
                  <a:lnTo>
                    <a:pt x="42" y="122"/>
                  </a:lnTo>
                  <a:lnTo>
                    <a:pt x="41" y="121"/>
                  </a:lnTo>
                  <a:lnTo>
                    <a:pt x="40" y="121"/>
                  </a:lnTo>
                  <a:lnTo>
                    <a:pt x="40" y="122"/>
                  </a:lnTo>
                  <a:lnTo>
                    <a:pt x="40" y="121"/>
                  </a:lnTo>
                  <a:lnTo>
                    <a:pt x="39" y="122"/>
                  </a:lnTo>
                  <a:lnTo>
                    <a:pt x="39" y="121"/>
                  </a:lnTo>
                  <a:lnTo>
                    <a:pt x="38" y="121"/>
                  </a:lnTo>
                  <a:lnTo>
                    <a:pt x="38" y="122"/>
                  </a:lnTo>
                  <a:lnTo>
                    <a:pt x="37" y="122"/>
                  </a:lnTo>
                  <a:lnTo>
                    <a:pt x="30" y="122"/>
                  </a:lnTo>
                  <a:lnTo>
                    <a:pt x="27" y="122"/>
                  </a:lnTo>
                  <a:lnTo>
                    <a:pt x="24" y="121"/>
                  </a:lnTo>
                  <a:lnTo>
                    <a:pt x="23" y="122"/>
                  </a:lnTo>
                  <a:lnTo>
                    <a:pt x="21" y="121"/>
                  </a:lnTo>
                  <a:lnTo>
                    <a:pt x="20" y="121"/>
                  </a:lnTo>
                  <a:lnTo>
                    <a:pt x="19" y="121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17" y="116"/>
                  </a:lnTo>
                  <a:lnTo>
                    <a:pt x="14" y="115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2" y="112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5" y="106"/>
                  </a:lnTo>
                  <a:lnTo>
                    <a:pt x="3" y="105"/>
                  </a:lnTo>
                  <a:lnTo>
                    <a:pt x="3" y="104"/>
                  </a:lnTo>
                  <a:lnTo>
                    <a:pt x="1" y="104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0" y="100"/>
                  </a:lnTo>
                  <a:lnTo>
                    <a:pt x="1" y="99"/>
                  </a:lnTo>
                  <a:lnTo>
                    <a:pt x="2" y="98"/>
                  </a:lnTo>
                  <a:lnTo>
                    <a:pt x="3" y="99"/>
                  </a:lnTo>
                  <a:lnTo>
                    <a:pt x="4" y="99"/>
                  </a:lnTo>
                  <a:lnTo>
                    <a:pt x="4" y="93"/>
                  </a:lnTo>
                  <a:lnTo>
                    <a:pt x="5" y="91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8" y="90"/>
                  </a:lnTo>
                  <a:lnTo>
                    <a:pt x="10" y="90"/>
                  </a:lnTo>
                  <a:lnTo>
                    <a:pt x="11" y="89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3" y="85"/>
                  </a:lnTo>
                  <a:lnTo>
                    <a:pt x="12" y="84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10" y="79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1" y="75"/>
                  </a:lnTo>
                  <a:lnTo>
                    <a:pt x="11" y="73"/>
                  </a:lnTo>
                  <a:lnTo>
                    <a:pt x="9" y="73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7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0" y="63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3" y="61"/>
                  </a:lnTo>
                  <a:lnTo>
                    <a:pt x="24" y="60"/>
                  </a:lnTo>
                  <a:lnTo>
                    <a:pt x="25" y="60"/>
                  </a:lnTo>
                  <a:lnTo>
                    <a:pt x="30" y="55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2" y="50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19" y="34"/>
                  </a:lnTo>
                  <a:lnTo>
                    <a:pt x="17" y="32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5" y="16"/>
                  </a:lnTo>
                  <a:lnTo>
                    <a:pt x="18" y="20"/>
                  </a:lnTo>
                  <a:lnTo>
                    <a:pt x="20" y="26"/>
                  </a:lnTo>
                  <a:lnTo>
                    <a:pt x="23" y="30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8" y="37"/>
                  </a:lnTo>
                  <a:lnTo>
                    <a:pt x="46" y="37"/>
                  </a:lnTo>
                  <a:lnTo>
                    <a:pt x="51" y="39"/>
                  </a:lnTo>
                  <a:lnTo>
                    <a:pt x="54" y="41"/>
                  </a:lnTo>
                  <a:lnTo>
                    <a:pt x="56" y="41"/>
                  </a:lnTo>
                  <a:lnTo>
                    <a:pt x="61" y="3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3421757" y="4746649"/>
              <a:ext cx="319088" cy="352425"/>
            </a:xfrm>
            <a:custGeom>
              <a:avLst/>
              <a:gdLst>
                <a:gd name="T0" fmla="*/ 2147483647 w 32"/>
                <a:gd name="T1" fmla="*/ 2147483647 h 37"/>
                <a:gd name="T2" fmla="*/ 2147483647 w 32"/>
                <a:gd name="T3" fmla="*/ 2147483647 h 37"/>
                <a:gd name="T4" fmla="*/ 2147483647 w 32"/>
                <a:gd name="T5" fmla="*/ 2147483647 h 37"/>
                <a:gd name="T6" fmla="*/ 2147483647 w 32"/>
                <a:gd name="T7" fmla="*/ 2147483647 h 37"/>
                <a:gd name="T8" fmla="*/ 2147483647 w 32"/>
                <a:gd name="T9" fmla="*/ 2147483647 h 37"/>
                <a:gd name="T10" fmla="*/ 2147483647 w 32"/>
                <a:gd name="T11" fmla="*/ 2147483647 h 37"/>
                <a:gd name="T12" fmla="*/ 2147483647 w 32"/>
                <a:gd name="T13" fmla="*/ 2147483647 h 37"/>
                <a:gd name="T14" fmla="*/ 2147483647 w 32"/>
                <a:gd name="T15" fmla="*/ 2147483647 h 37"/>
                <a:gd name="T16" fmla="*/ 2147483647 w 32"/>
                <a:gd name="T17" fmla="*/ 2147483647 h 37"/>
                <a:gd name="T18" fmla="*/ 2147483647 w 32"/>
                <a:gd name="T19" fmla="*/ 2147483647 h 37"/>
                <a:gd name="T20" fmla="*/ 2147483647 w 32"/>
                <a:gd name="T21" fmla="*/ 2147483647 h 37"/>
                <a:gd name="T22" fmla="*/ 2147483647 w 32"/>
                <a:gd name="T23" fmla="*/ 2147483647 h 37"/>
                <a:gd name="T24" fmla="*/ 2147483647 w 32"/>
                <a:gd name="T25" fmla="*/ 2147483647 h 37"/>
                <a:gd name="T26" fmla="*/ 2147483647 w 32"/>
                <a:gd name="T27" fmla="*/ 2147483647 h 37"/>
                <a:gd name="T28" fmla="*/ 2147483647 w 32"/>
                <a:gd name="T29" fmla="*/ 2147483647 h 37"/>
                <a:gd name="T30" fmla="*/ 2147483647 w 32"/>
                <a:gd name="T31" fmla="*/ 2147483647 h 37"/>
                <a:gd name="T32" fmla="*/ 2147483647 w 32"/>
                <a:gd name="T33" fmla="*/ 2147483647 h 37"/>
                <a:gd name="T34" fmla="*/ 2147483647 w 32"/>
                <a:gd name="T35" fmla="*/ 2147483647 h 37"/>
                <a:gd name="T36" fmla="*/ 2147483647 w 32"/>
                <a:gd name="T37" fmla="*/ 2147483647 h 37"/>
                <a:gd name="T38" fmla="*/ 2147483647 w 32"/>
                <a:gd name="T39" fmla="*/ 2147483647 h 37"/>
                <a:gd name="T40" fmla="*/ 2147483647 w 32"/>
                <a:gd name="T41" fmla="*/ 2147483647 h 37"/>
                <a:gd name="T42" fmla="*/ 2147483647 w 32"/>
                <a:gd name="T43" fmla="*/ 2147483647 h 37"/>
                <a:gd name="T44" fmla="*/ 2147483647 w 32"/>
                <a:gd name="T45" fmla="*/ 2147483647 h 37"/>
                <a:gd name="T46" fmla="*/ 2147483647 w 32"/>
                <a:gd name="T47" fmla="*/ 2147483647 h 37"/>
                <a:gd name="T48" fmla="*/ 2147483647 w 32"/>
                <a:gd name="T49" fmla="*/ 2147483647 h 37"/>
                <a:gd name="T50" fmla="*/ 2147483647 w 32"/>
                <a:gd name="T51" fmla="*/ 2147483647 h 37"/>
                <a:gd name="T52" fmla="*/ 2147483647 w 32"/>
                <a:gd name="T53" fmla="*/ 2147483647 h 37"/>
                <a:gd name="T54" fmla="*/ 2147483647 w 32"/>
                <a:gd name="T55" fmla="*/ 0 h 37"/>
                <a:gd name="T56" fmla="*/ 2147483647 w 32"/>
                <a:gd name="T57" fmla="*/ 0 h 37"/>
                <a:gd name="T58" fmla="*/ 2147483647 w 32"/>
                <a:gd name="T59" fmla="*/ 0 h 37"/>
                <a:gd name="T60" fmla="*/ 2147483647 w 32"/>
                <a:gd name="T61" fmla="*/ 2147483647 h 37"/>
                <a:gd name="T62" fmla="*/ 2147483647 w 32"/>
                <a:gd name="T63" fmla="*/ 2147483647 h 37"/>
                <a:gd name="T64" fmla="*/ 2147483647 w 32"/>
                <a:gd name="T65" fmla="*/ 2147483647 h 37"/>
                <a:gd name="T66" fmla="*/ 2147483647 w 32"/>
                <a:gd name="T67" fmla="*/ 2147483647 h 37"/>
                <a:gd name="T68" fmla="*/ 2147483647 w 32"/>
                <a:gd name="T69" fmla="*/ 2147483647 h 37"/>
                <a:gd name="T70" fmla="*/ 2147483647 w 32"/>
                <a:gd name="T71" fmla="*/ 2147483647 h 37"/>
                <a:gd name="T72" fmla="*/ 2147483647 w 32"/>
                <a:gd name="T73" fmla="*/ 2147483647 h 37"/>
                <a:gd name="T74" fmla="*/ 2147483647 w 32"/>
                <a:gd name="T75" fmla="*/ 2147483647 h 37"/>
                <a:gd name="T76" fmla="*/ 2147483647 w 32"/>
                <a:gd name="T77" fmla="*/ 2147483647 h 37"/>
                <a:gd name="T78" fmla="*/ 2147483647 w 32"/>
                <a:gd name="T79" fmla="*/ 2147483647 h 37"/>
                <a:gd name="T80" fmla="*/ 2147483647 w 32"/>
                <a:gd name="T81" fmla="*/ 2147483647 h 37"/>
                <a:gd name="T82" fmla="*/ 2147483647 w 32"/>
                <a:gd name="T83" fmla="*/ 2147483647 h 37"/>
                <a:gd name="T84" fmla="*/ 2147483647 w 32"/>
                <a:gd name="T85" fmla="*/ 2147483647 h 37"/>
                <a:gd name="T86" fmla="*/ 2147483647 w 32"/>
                <a:gd name="T87" fmla="*/ 2147483647 h 37"/>
                <a:gd name="T88" fmla="*/ 2147483647 w 32"/>
                <a:gd name="T89" fmla="*/ 2147483647 h 37"/>
                <a:gd name="T90" fmla="*/ 2147483647 w 32"/>
                <a:gd name="T91" fmla="*/ 2147483647 h 37"/>
                <a:gd name="T92" fmla="*/ 2147483647 w 32"/>
                <a:gd name="T93" fmla="*/ 2147483647 h 37"/>
                <a:gd name="T94" fmla="*/ 2147483647 w 32"/>
                <a:gd name="T95" fmla="*/ 2147483647 h 37"/>
                <a:gd name="T96" fmla="*/ 2147483647 w 32"/>
                <a:gd name="T97" fmla="*/ 2147483647 h 37"/>
                <a:gd name="T98" fmla="*/ 2147483647 w 32"/>
                <a:gd name="T99" fmla="*/ 2147483647 h 37"/>
                <a:gd name="T100" fmla="*/ 2147483647 w 32"/>
                <a:gd name="T101" fmla="*/ 2147483647 h 37"/>
                <a:gd name="T102" fmla="*/ 2147483647 w 32"/>
                <a:gd name="T103" fmla="*/ 2147483647 h 37"/>
                <a:gd name="T104" fmla="*/ 2147483647 w 32"/>
                <a:gd name="T105" fmla="*/ 2147483647 h 37"/>
                <a:gd name="T106" fmla="*/ 2147483647 w 32"/>
                <a:gd name="T107" fmla="*/ 2147483647 h 37"/>
                <a:gd name="T108" fmla="*/ 2147483647 w 32"/>
                <a:gd name="T109" fmla="*/ 2147483647 h 37"/>
                <a:gd name="T110" fmla="*/ 2147483647 w 32"/>
                <a:gd name="T111" fmla="*/ 2147483647 h 37"/>
                <a:gd name="T112" fmla="*/ 2147483647 w 32"/>
                <a:gd name="T113" fmla="*/ 2147483647 h 37"/>
                <a:gd name="T114" fmla="*/ 0 w 32"/>
                <a:gd name="T115" fmla="*/ 2147483647 h 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"/>
                <a:gd name="T175" fmla="*/ 0 h 37"/>
                <a:gd name="T176" fmla="*/ 32 w 32"/>
                <a:gd name="T177" fmla="*/ 37 h 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" h="37">
                  <a:moveTo>
                    <a:pt x="0" y="20"/>
                  </a:move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5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2"/>
                  </a:lnTo>
                  <a:lnTo>
                    <a:pt x="16" y="36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1" y="36"/>
                  </a:lnTo>
                  <a:lnTo>
                    <a:pt x="10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3561457" y="4789512"/>
              <a:ext cx="417513" cy="390525"/>
            </a:xfrm>
            <a:custGeom>
              <a:avLst/>
              <a:gdLst>
                <a:gd name="T0" fmla="*/ 2147483647 w 42"/>
                <a:gd name="T1" fmla="*/ 2147483647 h 41"/>
                <a:gd name="T2" fmla="*/ 2147483647 w 42"/>
                <a:gd name="T3" fmla="*/ 2147483647 h 41"/>
                <a:gd name="T4" fmla="*/ 2147483647 w 42"/>
                <a:gd name="T5" fmla="*/ 2147483647 h 41"/>
                <a:gd name="T6" fmla="*/ 2147483647 w 42"/>
                <a:gd name="T7" fmla="*/ 2147483647 h 41"/>
                <a:gd name="T8" fmla="*/ 2147483647 w 42"/>
                <a:gd name="T9" fmla="*/ 2147483647 h 41"/>
                <a:gd name="T10" fmla="*/ 2147483647 w 42"/>
                <a:gd name="T11" fmla="*/ 2147483647 h 41"/>
                <a:gd name="T12" fmla="*/ 2147483647 w 42"/>
                <a:gd name="T13" fmla="*/ 2147483647 h 41"/>
                <a:gd name="T14" fmla="*/ 2147483647 w 42"/>
                <a:gd name="T15" fmla="*/ 2147483647 h 41"/>
                <a:gd name="T16" fmla="*/ 2147483647 w 42"/>
                <a:gd name="T17" fmla="*/ 2147483647 h 41"/>
                <a:gd name="T18" fmla="*/ 2147483647 w 42"/>
                <a:gd name="T19" fmla="*/ 2147483647 h 41"/>
                <a:gd name="T20" fmla="*/ 2147483647 w 42"/>
                <a:gd name="T21" fmla="*/ 2147483647 h 41"/>
                <a:gd name="T22" fmla="*/ 2147483647 w 42"/>
                <a:gd name="T23" fmla="*/ 2147483647 h 41"/>
                <a:gd name="T24" fmla="*/ 2147483647 w 42"/>
                <a:gd name="T25" fmla="*/ 2147483647 h 41"/>
                <a:gd name="T26" fmla="*/ 2147483647 w 42"/>
                <a:gd name="T27" fmla="*/ 2147483647 h 41"/>
                <a:gd name="T28" fmla="*/ 2147483647 w 42"/>
                <a:gd name="T29" fmla="*/ 2147483647 h 41"/>
                <a:gd name="T30" fmla="*/ 2147483647 w 42"/>
                <a:gd name="T31" fmla="*/ 2147483647 h 41"/>
                <a:gd name="T32" fmla="*/ 2147483647 w 42"/>
                <a:gd name="T33" fmla="*/ 2147483647 h 41"/>
                <a:gd name="T34" fmla="*/ 2147483647 w 42"/>
                <a:gd name="T35" fmla="*/ 2147483647 h 41"/>
                <a:gd name="T36" fmla="*/ 2147483647 w 42"/>
                <a:gd name="T37" fmla="*/ 2147483647 h 41"/>
                <a:gd name="T38" fmla="*/ 2147483647 w 42"/>
                <a:gd name="T39" fmla="*/ 2147483647 h 41"/>
                <a:gd name="T40" fmla="*/ 2147483647 w 42"/>
                <a:gd name="T41" fmla="*/ 2147483647 h 41"/>
                <a:gd name="T42" fmla="*/ 2147483647 w 42"/>
                <a:gd name="T43" fmla="*/ 2147483647 h 41"/>
                <a:gd name="T44" fmla="*/ 2147483647 w 42"/>
                <a:gd name="T45" fmla="*/ 2147483647 h 41"/>
                <a:gd name="T46" fmla="*/ 2147483647 w 42"/>
                <a:gd name="T47" fmla="*/ 2147483647 h 41"/>
                <a:gd name="T48" fmla="*/ 2147483647 w 42"/>
                <a:gd name="T49" fmla="*/ 2147483647 h 41"/>
                <a:gd name="T50" fmla="*/ 2147483647 w 42"/>
                <a:gd name="T51" fmla="*/ 2147483647 h 41"/>
                <a:gd name="T52" fmla="*/ 2147483647 w 42"/>
                <a:gd name="T53" fmla="*/ 2147483647 h 41"/>
                <a:gd name="T54" fmla="*/ 2147483647 w 42"/>
                <a:gd name="T55" fmla="*/ 2147483647 h 41"/>
                <a:gd name="T56" fmla="*/ 2147483647 w 42"/>
                <a:gd name="T57" fmla="*/ 2147483647 h 41"/>
                <a:gd name="T58" fmla="*/ 2147483647 w 42"/>
                <a:gd name="T59" fmla="*/ 2147483647 h 41"/>
                <a:gd name="T60" fmla="*/ 2147483647 w 42"/>
                <a:gd name="T61" fmla="*/ 2147483647 h 41"/>
                <a:gd name="T62" fmla="*/ 2147483647 w 42"/>
                <a:gd name="T63" fmla="*/ 2147483647 h 41"/>
                <a:gd name="T64" fmla="*/ 2147483647 w 42"/>
                <a:gd name="T65" fmla="*/ 2147483647 h 41"/>
                <a:gd name="T66" fmla="*/ 2147483647 w 42"/>
                <a:gd name="T67" fmla="*/ 2147483647 h 41"/>
                <a:gd name="T68" fmla="*/ 2147483647 w 42"/>
                <a:gd name="T69" fmla="*/ 2147483647 h 41"/>
                <a:gd name="T70" fmla="*/ 2147483647 w 42"/>
                <a:gd name="T71" fmla="*/ 2147483647 h 41"/>
                <a:gd name="T72" fmla="*/ 2147483647 w 42"/>
                <a:gd name="T73" fmla="*/ 2147483647 h 41"/>
                <a:gd name="T74" fmla="*/ 2147483647 w 42"/>
                <a:gd name="T75" fmla="*/ 2147483647 h 41"/>
                <a:gd name="T76" fmla="*/ 2147483647 w 42"/>
                <a:gd name="T77" fmla="*/ 2147483647 h 41"/>
                <a:gd name="T78" fmla="*/ 2147483647 w 42"/>
                <a:gd name="T79" fmla="*/ 2147483647 h 41"/>
                <a:gd name="T80" fmla="*/ 2147483647 w 42"/>
                <a:gd name="T81" fmla="*/ 2147483647 h 41"/>
                <a:gd name="T82" fmla="*/ 2147483647 w 42"/>
                <a:gd name="T83" fmla="*/ 2147483647 h 41"/>
                <a:gd name="T84" fmla="*/ 2147483647 w 42"/>
                <a:gd name="T85" fmla="*/ 2147483647 h 41"/>
                <a:gd name="T86" fmla="*/ 2147483647 w 42"/>
                <a:gd name="T87" fmla="*/ 2147483647 h 41"/>
                <a:gd name="T88" fmla="*/ 2147483647 w 42"/>
                <a:gd name="T89" fmla="*/ 2147483647 h 41"/>
                <a:gd name="T90" fmla="*/ 2147483647 w 42"/>
                <a:gd name="T91" fmla="*/ 2147483647 h 41"/>
                <a:gd name="T92" fmla="*/ 2147483647 w 42"/>
                <a:gd name="T93" fmla="*/ 2147483647 h 41"/>
                <a:gd name="T94" fmla="*/ 2147483647 w 42"/>
                <a:gd name="T95" fmla="*/ 2147483647 h 41"/>
                <a:gd name="T96" fmla="*/ 2147483647 w 42"/>
                <a:gd name="T97" fmla="*/ 2147483647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"/>
                <a:gd name="T148" fmla="*/ 0 h 41"/>
                <a:gd name="T149" fmla="*/ 42 w 42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" h="41">
                  <a:moveTo>
                    <a:pt x="0" y="25"/>
                  </a:moveTo>
                  <a:lnTo>
                    <a:pt x="1" y="24"/>
                  </a:lnTo>
                  <a:lnTo>
                    <a:pt x="1" y="23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7" y="10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1" y="23"/>
                  </a:lnTo>
                  <a:lnTo>
                    <a:pt x="39" y="24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8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37" y="31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7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8"/>
                  </a:lnTo>
                  <a:lnTo>
                    <a:pt x="35" y="39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7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MX" u="sng">
                <a:solidFill>
                  <a:srgbClr val="FF0000"/>
                </a:solidFill>
                <a:latin typeface="Times"/>
              </a:endParaRPr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2935982" y="4581549"/>
              <a:ext cx="228600" cy="180975"/>
            </a:xfrm>
            <a:custGeom>
              <a:avLst/>
              <a:gdLst>
                <a:gd name="T0" fmla="*/ 0 w 23"/>
                <a:gd name="T1" fmla="*/ 2147483647 h 19"/>
                <a:gd name="T2" fmla="*/ 0 w 23"/>
                <a:gd name="T3" fmla="*/ 2147483647 h 19"/>
                <a:gd name="T4" fmla="*/ 2147483647 w 23"/>
                <a:gd name="T5" fmla="*/ 2147483647 h 19"/>
                <a:gd name="T6" fmla="*/ 2147483647 w 23"/>
                <a:gd name="T7" fmla="*/ 2147483647 h 19"/>
                <a:gd name="T8" fmla="*/ 2147483647 w 23"/>
                <a:gd name="T9" fmla="*/ 2147483647 h 19"/>
                <a:gd name="T10" fmla="*/ 2147483647 w 23"/>
                <a:gd name="T11" fmla="*/ 2147483647 h 19"/>
                <a:gd name="T12" fmla="*/ 2147483647 w 23"/>
                <a:gd name="T13" fmla="*/ 2147483647 h 19"/>
                <a:gd name="T14" fmla="*/ 2147483647 w 23"/>
                <a:gd name="T15" fmla="*/ 2147483647 h 19"/>
                <a:gd name="T16" fmla="*/ 2147483647 w 23"/>
                <a:gd name="T17" fmla="*/ 2147483647 h 19"/>
                <a:gd name="T18" fmla="*/ 2147483647 w 23"/>
                <a:gd name="T19" fmla="*/ 2147483647 h 19"/>
                <a:gd name="T20" fmla="*/ 2147483647 w 23"/>
                <a:gd name="T21" fmla="*/ 2147483647 h 19"/>
                <a:gd name="T22" fmla="*/ 2147483647 w 23"/>
                <a:gd name="T23" fmla="*/ 2147483647 h 19"/>
                <a:gd name="T24" fmla="*/ 2147483647 w 23"/>
                <a:gd name="T25" fmla="*/ 2147483647 h 19"/>
                <a:gd name="T26" fmla="*/ 2147483647 w 23"/>
                <a:gd name="T27" fmla="*/ 2147483647 h 19"/>
                <a:gd name="T28" fmla="*/ 2147483647 w 23"/>
                <a:gd name="T29" fmla="*/ 2147483647 h 19"/>
                <a:gd name="T30" fmla="*/ 2147483647 w 23"/>
                <a:gd name="T31" fmla="*/ 2147483647 h 19"/>
                <a:gd name="T32" fmla="*/ 2147483647 w 23"/>
                <a:gd name="T33" fmla="*/ 2147483647 h 19"/>
                <a:gd name="T34" fmla="*/ 2147483647 w 23"/>
                <a:gd name="T35" fmla="*/ 0 h 19"/>
                <a:gd name="T36" fmla="*/ 2147483647 w 23"/>
                <a:gd name="T37" fmla="*/ 0 h 19"/>
                <a:gd name="T38" fmla="*/ 2147483647 w 23"/>
                <a:gd name="T39" fmla="*/ 2147483647 h 19"/>
                <a:gd name="T40" fmla="*/ 2147483647 w 23"/>
                <a:gd name="T41" fmla="*/ 2147483647 h 19"/>
                <a:gd name="T42" fmla="*/ 2147483647 w 23"/>
                <a:gd name="T43" fmla="*/ 2147483647 h 19"/>
                <a:gd name="T44" fmla="*/ 2147483647 w 23"/>
                <a:gd name="T45" fmla="*/ 2147483647 h 19"/>
                <a:gd name="T46" fmla="*/ 2147483647 w 23"/>
                <a:gd name="T47" fmla="*/ 2147483647 h 19"/>
                <a:gd name="T48" fmla="*/ 2147483647 w 23"/>
                <a:gd name="T49" fmla="*/ 2147483647 h 19"/>
                <a:gd name="T50" fmla="*/ 2147483647 w 23"/>
                <a:gd name="T51" fmla="*/ 2147483647 h 19"/>
                <a:gd name="T52" fmla="*/ 2147483647 w 23"/>
                <a:gd name="T53" fmla="*/ 2147483647 h 19"/>
                <a:gd name="T54" fmla="*/ 2147483647 w 23"/>
                <a:gd name="T55" fmla="*/ 2147483647 h 19"/>
                <a:gd name="T56" fmla="*/ 2147483647 w 23"/>
                <a:gd name="T57" fmla="*/ 2147483647 h 19"/>
                <a:gd name="T58" fmla="*/ 2147483647 w 23"/>
                <a:gd name="T59" fmla="*/ 2147483647 h 19"/>
                <a:gd name="T60" fmla="*/ 2147483647 w 23"/>
                <a:gd name="T61" fmla="*/ 2147483647 h 19"/>
                <a:gd name="T62" fmla="*/ 2147483647 w 23"/>
                <a:gd name="T63" fmla="*/ 2147483647 h 19"/>
                <a:gd name="T64" fmla="*/ 2147483647 w 23"/>
                <a:gd name="T65" fmla="*/ 2147483647 h 19"/>
                <a:gd name="T66" fmla="*/ 2147483647 w 23"/>
                <a:gd name="T67" fmla="*/ 2147483647 h 19"/>
                <a:gd name="T68" fmla="*/ 2147483647 w 23"/>
                <a:gd name="T69" fmla="*/ 2147483647 h 19"/>
                <a:gd name="T70" fmla="*/ 2147483647 w 23"/>
                <a:gd name="T71" fmla="*/ 2147483647 h 19"/>
                <a:gd name="T72" fmla="*/ 2147483647 w 23"/>
                <a:gd name="T73" fmla="*/ 2147483647 h 19"/>
                <a:gd name="T74" fmla="*/ 2147483647 w 23"/>
                <a:gd name="T75" fmla="*/ 2147483647 h 19"/>
                <a:gd name="T76" fmla="*/ 2147483647 w 23"/>
                <a:gd name="T77" fmla="*/ 2147483647 h 19"/>
                <a:gd name="T78" fmla="*/ 2147483647 w 23"/>
                <a:gd name="T79" fmla="*/ 2147483647 h 19"/>
                <a:gd name="T80" fmla="*/ 2147483647 w 23"/>
                <a:gd name="T81" fmla="*/ 2147483647 h 19"/>
                <a:gd name="T82" fmla="*/ 2147483647 w 23"/>
                <a:gd name="T83" fmla="*/ 2147483647 h 19"/>
                <a:gd name="T84" fmla="*/ 2147483647 w 23"/>
                <a:gd name="T85" fmla="*/ 2147483647 h 19"/>
                <a:gd name="T86" fmla="*/ 2147483647 w 23"/>
                <a:gd name="T87" fmla="*/ 2147483647 h 19"/>
                <a:gd name="T88" fmla="*/ 2147483647 w 23"/>
                <a:gd name="T89" fmla="*/ 2147483647 h 19"/>
                <a:gd name="T90" fmla="*/ 2147483647 w 23"/>
                <a:gd name="T91" fmla="*/ 2147483647 h 19"/>
                <a:gd name="T92" fmla="*/ 2147483647 w 23"/>
                <a:gd name="T93" fmla="*/ 2147483647 h 19"/>
                <a:gd name="T94" fmla="*/ 0 w 23"/>
                <a:gd name="T95" fmla="*/ 2147483647 h 19"/>
                <a:gd name="T96" fmla="*/ 0 w 23"/>
                <a:gd name="T97" fmla="*/ 2147483647 h 19"/>
                <a:gd name="T98" fmla="*/ 0 w 23"/>
                <a:gd name="T99" fmla="*/ 2147483647 h 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"/>
                <a:gd name="T151" fmla="*/ 0 h 19"/>
                <a:gd name="T152" fmla="*/ 23 w 23"/>
                <a:gd name="T153" fmla="*/ 19 h 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" h="19">
                  <a:moveTo>
                    <a:pt x="0" y="13"/>
                  </a:move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3680520" y="5199087"/>
              <a:ext cx="69850" cy="104775"/>
            </a:xfrm>
            <a:custGeom>
              <a:avLst/>
              <a:gdLst>
                <a:gd name="T0" fmla="*/ 0 w 7"/>
                <a:gd name="T1" fmla="*/ 2147483647 h 11"/>
                <a:gd name="T2" fmla="*/ 0 w 7"/>
                <a:gd name="T3" fmla="*/ 2147483647 h 11"/>
                <a:gd name="T4" fmla="*/ 0 w 7"/>
                <a:gd name="T5" fmla="*/ 2147483647 h 11"/>
                <a:gd name="T6" fmla="*/ 0 w 7"/>
                <a:gd name="T7" fmla="*/ 2147483647 h 11"/>
                <a:gd name="T8" fmla="*/ 0 w 7"/>
                <a:gd name="T9" fmla="*/ 2147483647 h 11"/>
                <a:gd name="T10" fmla="*/ 2147483647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2147483647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2147483647 w 7"/>
                <a:gd name="T21" fmla="*/ 2147483647 h 11"/>
                <a:gd name="T22" fmla="*/ 2147483647 w 7"/>
                <a:gd name="T23" fmla="*/ 2147483647 h 11"/>
                <a:gd name="T24" fmla="*/ 2147483647 w 7"/>
                <a:gd name="T25" fmla="*/ 2147483647 h 11"/>
                <a:gd name="T26" fmla="*/ 2147483647 w 7"/>
                <a:gd name="T27" fmla="*/ 2147483647 h 11"/>
                <a:gd name="T28" fmla="*/ 2147483647 w 7"/>
                <a:gd name="T29" fmla="*/ 2147483647 h 11"/>
                <a:gd name="T30" fmla="*/ 2147483647 w 7"/>
                <a:gd name="T31" fmla="*/ 2147483647 h 11"/>
                <a:gd name="T32" fmla="*/ 2147483647 w 7"/>
                <a:gd name="T33" fmla="*/ 2147483647 h 11"/>
                <a:gd name="T34" fmla="*/ 2147483647 w 7"/>
                <a:gd name="T35" fmla="*/ 2147483647 h 11"/>
                <a:gd name="T36" fmla="*/ 2147483647 w 7"/>
                <a:gd name="T37" fmla="*/ 2147483647 h 11"/>
                <a:gd name="T38" fmla="*/ 2147483647 w 7"/>
                <a:gd name="T39" fmla="*/ 2147483647 h 11"/>
                <a:gd name="T40" fmla="*/ 2147483647 w 7"/>
                <a:gd name="T41" fmla="*/ 2147483647 h 11"/>
                <a:gd name="T42" fmla="*/ 2147483647 w 7"/>
                <a:gd name="T43" fmla="*/ 0 h 11"/>
                <a:gd name="T44" fmla="*/ 2147483647 w 7"/>
                <a:gd name="T45" fmla="*/ 0 h 11"/>
                <a:gd name="T46" fmla="*/ 2147483647 w 7"/>
                <a:gd name="T47" fmla="*/ 0 h 11"/>
                <a:gd name="T48" fmla="*/ 2147483647 w 7"/>
                <a:gd name="T49" fmla="*/ 2147483647 h 11"/>
                <a:gd name="T50" fmla="*/ 2147483647 w 7"/>
                <a:gd name="T51" fmla="*/ 2147483647 h 11"/>
                <a:gd name="T52" fmla="*/ 2147483647 w 7"/>
                <a:gd name="T53" fmla="*/ 2147483647 h 11"/>
                <a:gd name="T54" fmla="*/ 2147483647 w 7"/>
                <a:gd name="T55" fmla="*/ 2147483647 h 11"/>
                <a:gd name="T56" fmla="*/ 2147483647 w 7"/>
                <a:gd name="T57" fmla="*/ 2147483647 h 11"/>
                <a:gd name="T58" fmla="*/ 2147483647 w 7"/>
                <a:gd name="T59" fmla="*/ 2147483647 h 11"/>
                <a:gd name="T60" fmla="*/ 2147483647 w 7"/>
                <a:gd name="T61" fmla="*/ 2147483647 h 11"/>
                <a:gd name="T62" fmla="*/ 2147483647 w 7"/>
                <a:gd name="T63" fmla="*/ 2147483647 h 11"/>
                <a:gd name="T64" fmla="*/ 2147483647 w 7"/>
                <a:gd name="T65" fmla="*/ 2147483647 h 11"/>
                <a:gd name="T66" fmla="*/ 2147483647 w 7"/>
                <a:gd name="T67" fmla="*/ 2147483647 h 11"/>
                <a:gd name="T68" fmla="*/ 2147483647 w 7"/>
                <a:gd name="T69" fmla="*/ 2147483647 h 11"/>
                <a:gd name="T70" fmla="*/ 2147483647 w 7"/>
                <a:gd name="T71" fmla="*/ 2147483647 h 11"/>
                <a:gd name="T72" fmla="*/ 2147483647 w 7"/>
                <a:gd name="T73" fmla="*/ 2147483647 h 11"/>
                <a:gd name="T74" fmla="*/ 2147483647 w 7"/>
                <a:gd name="T75" fmla="*/ 2147483647 h 11"/>
                <a:gd name="T76" fmla="*/ 2147483647 w 7"/>
                <a:gd name="T77" fmla="*/ 2147483647 h 11"/>
                <a:gd name="T78" fmla="*/ 2147483647 w 7"/>
                <a:gd name="T79" fmla="*/ 2147483647 h 11"/>
                <a:gd name="T80" fmla="*/ 2147483647 w 7"/>
                <a:gd name="T81" fmla="*/ 2147483647 h 11"/>
                <a:gd name="T82" fmla="*/ 2147483647 w 7"/>
                <a:gd name="T83" fmla="*/ 2147483647 h 11"/>
                <a:gd name="T84" fmla="*/ 2147483647 w 7"/>
                <a:gd name="T85" fmla="*/ 2147483647 h 11"/>
                <a:gd name="T86" fmla="*/ 2147483647 w 7"/>
                <a:gd name="T87" fmla="*/ 2147483647 h 11"/>
                <a:gd name="T88" fmla="*/ 2147483647 w 7"/>
                <a:gd name="T89" fmla="*/ 2147483647 h 11"/>
                <a:gd name="T90" fmla="*/ 2147483647 w 7"/>
                <a:gd name="T91" fmla="*/ 2147483647 h 11"/>
                <a:gd name="T92" fmla="*/ 2147483647 w 7"/>
                <a:gd name="T93" fmla="*/ 2147483647 h 11"/>
                <a:gd name="T94" fmla="*/ 2147483647 w 7"/>
                <a:gd name="T95" fmla="*/ 2147483647 h 11"/>
                <a:gd name="T96" fmla="*/ 2147483647 w 7"/>
                <a:gd name="T97" fmla="*/ 2147483647 h 11"/>
                <a:gd name="T98" fmla="*/ 2147483647 w 7"/>
                <a:gd name="T99" fmla="*/ 2147483647 h 11"/>
                <a:gd name="T100" fmla="*/ 2147483647 w 7"/>
                <a:gd name="T101" fmla="*/ 2147483647 h 11"/>
                <a:gd name="T102" fmla="*/ 2147483647 w 7"/>
                <a:gd name="T103" fmla="*/ 2147483647 h 11"/>
                <a:gd name="T104" fmla="*/ 2147483647 w 7"/>
                <a:gd name="T105" fmla="*/ 2147483647 h 11"/>
                <a:gd name="T106" fmla="*/ 2147483647 w 7"/>
                <a:gd name="T107" fmla="*/ 2147483647 h 11"/>
                <a:gd name="T108" fmla="*/ 2147483647 w 7"/>
                <a:gd name="T109" fmla="*/ 2147483647 h 11"/>
                <a:gd name="T110" fmla="*/ 2147483647 w 7"/>
                <a:gd name="T111" fmla="*/ 2147483647 h 11"/>
                <a:gd name="T112" fmla="*/ 2147483647 w 7"/>
                <a:gd name="T113" fmla="*/ 2147483647 h 11"/>
                <a:gd name="T114" fmla="*/ 2147483647 w 7"/>
                <a:gd name="T115" fmla="*/ 2147483647 h 11"/>
                <a:gd name="T116" fmla="*/ 0 w 7"/>
                <a:gd name="T117" fmla="*/ 2147483647 h 11"/>
                <a:gd name="T118" fmla="*/ 0 w 7"/>
                <a:gd name="T119" fmla="*/ 2147483647 h 11"/>
                <a:gd name="T120" fmla="*/ 0 w 7"/>
                <a:gd name="T121" fmla="*/ 2147483647 h 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"/>
                <a:gd name="T184" fmla="*/ 0 h 11"/>
                <a:gd name="T185" fmla="*/ 7 w 7"/>
                <a:gd name="T186" fmla="*/ 11 h 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" h="11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3131245" y="4699023"/>
              <a:ext cx="466725" cy="428625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0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2147483647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2147483647 w 47"/>
                <a:gd name="T61" fmla="*/ 2147483647 h 45"/>
                <a:gd name="T62" fmla="*/ 2147483647 w 47"/>
                <a:gd name="T63" fmla="*/ 2147483647 h 45"/>
                <a:gd name="T64" fmla="*/ 2147483647 w 47"/>
                <a:gd name="T65" fmla="*/ 2147483647 h 45"/>
                <a:gd name="T66" fmla="*/ 2147483647 w 47"/>
                <a:gd name="T67" fmla="*/ 2147483647 h 45"/>
                <a:gd name="T68" fmla="*/ 2147483647 w 47"/>
                <a:gd name="T69" fmla="*/ 2147483647 h 45"/>
                <a:gd name="T70" fmla="*/ 2147483647 w 47"/>
                <a:gd name="T71" fmla="*/ 2147483647 h 45"/>
                <a:gd name="T72" fmla="*/ 2147483647 w 47"/>
                <a:gd name="T73" fmla="*/ 2147483647 h 45"/>
                <a:gd name="T74" fmla="*/ 2147483647 w 47"/>
                <a:gd name="T75" fmla="*/ 2147483647 h 45"/>
                <a:gd name="T76" fmla="*/ 2147483647 w 47"/>
                <a:gd name="T77" fmla="*/ 2147483647 h 45"/>
                <a:gd name="T78" fmla="*/ 2147483647 w 47"/>
                <a:gd name="T79" fmla="*/ 2147483647 h 45"/>
                <a:gd name="T80" fmla="*/ 2147483647 w 47"/>
                <a:gd name="T81" fmla="*/ 2147483647 h 45"/>
                <a:gd name="T82" fmla="*/ 2147483647 w 47"/>
                <a:gd name="T83" fmla="*/ 2147483647 h 45"/>
                <a:gd name="T84" fmla="*/ 2147483647 w 47"/>
                <a:gd name="T85" fmla="*/ 2147483647 h 45"/>
                <a:gd name="T86" fmla="*/ 2147483647 w 47"/>
                <a:gd name="T87" fmla="*/ 2147483647 h 45"/>
                <a:gd name="T88" fmla="*/ 2147483647 w 47"/>
                <a:gd name="T89" fmla="*/ 2147483647 h 45"/>
                <a:gd name="T90" fmla="*/ 2147483647 w 47"/>
                <a:gd name="T91" fmla="*/ 2147483647 h 45"/>
                <a:gd name="T92" fmla="*/ 2147483647 w 47"/>
                <a:gd name="T93" fmla="*/ 2147483647 h 45"/>
                <a:gd name="T94" fmla="*/ 2147483647 w 47"/>
                <a:gd name="T95" fmla="*/ 2147483647 h 45"/>
                <a:gd name="T96" fmla="*/ 2147483647 w 47"/>
                <a:gd name="T97" fmla="*/ 2147483647 h 45"/>
                <a:gd name="T98" fmla="*/ 2147483647 w 47"/>
                <a:gd name="T99" fmla="*/ 2147483647 h 45"/>
                <a:gd name="T100" fmla="*/ 2147483647 w 47"/>
                <a:gd name="T101" fmla="*/ 2147483647 h 45"/>
                <a:gd name="T102" fmla="*/ 2147483647 w 47"/>
                <a:gd name="T103" fmla="*/ 2147483647 h 45"/>
                <a:gd name="T104" fmla="*/ 2147483647 w 47"/>
                <a:gd name="T105" fmla="*/ 2147483647 h 45"/>
                <a:gd name="T106" fmla="*/ 2147483647 w 47"/>
                <a:gd name="T107" fmla="*/ 2147483647 h 45"/>
                <a:gd name="T108" fmla="*/ 2147483647 w 47"/>
                <a:gd name="T109" fmla="*/ 2147483647 h 45"/>
                <a:gd name="T110" fmla="*/ 2147483647 w 47"/>
                <a:gd name="T111" fmla="*/ 2147483647 h 45"/>
                <a:gd name="T112" fmla="*/ 2147483647 w 47"/>
                <a:gd name="T113" fmla="*/ 2147483647 h 45"/>
                <a:gd name="T114" fmla="*/ 2147483647 w 47"/>
                <a:gd name="T115" fmla="*/ 2147483647 h 45"/>
                <a:gd name="T116" fmla="*/ 2147483647 w 47"/>
                <a:gd name="T117" fmla="*/ 2147483647 h 45"/>
                <a:gd name="T118" fmla="*/ 2147483647 w 47"/>
                <a:gd name="T119" fmla="*/ 2147483647 h 45"/>
                <a:gd name="T120" fmla="*/ 2147483647 w 47"/>
                <a:gd name="T121" fmla="*/ 2147483647 h 45"/>
                <a:gd name="T122" fmla="*/ 0 w 47"/>
                <a:gd name="T123" fmla="*/ 2147483647 h 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"/>
                <a:gd name="T187" fmla="*/ 0 h 45"/>
                <a:gd name="T188" fmla="*/ 47 w 47"/>
                <a:gd name="T189" fmla="*/ 45 h 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" h="45">
                  <a:moveTo>
                    <a:pt x="0" y="32"/>
                  </a:moveTo>
                  <a:lnTo>
                    <a:pt x="1" y="32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6" y="15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8" y="20"/>
                  </a:lnTo>
                  <a:lnTo>
                    <a:pt x="37" y="20"/>
                  </a:lnTo>
                  <a:lnTo>
                    <a:pt x="36" y="19"/>
                  </a:lnTo>
                  <a:lnTo>
                    <a:pt x="35" y="20"/>
                  </a:lnTo>
                  <a:lnTo>
                    <a:pt x="35" y="21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7" y="38"/>
                  </a:lnTo>
                  <a:lnTo>
                    <a:pt x="38" y="39"/>
                  </a:lnTo>
                  <a:lnTo>
                    <a:pt x="38" y="40"/>
                  </a:lnTo>
                  <a:lnTo>
                    <a:pt x="37" y="41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5" y="45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5" y="42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1" y="42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40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3131245" y="5351487"/>
              <a:ext cx="784225" cy="523875"/>
            </a:xfrm>
            <a:custGeom>
              <a:avLst/>
              <a:gdLst>
                <a:gd name="T0" fmla="*/ 2147483647 w 79"/>
                <a:gd name="T1" fmla="*/ 2147483647 h 55"/>
                <a:gd name="T2" fmla="*/ 2147483647 w 79"/>
                <a:gd name="T3" fmla="*/ 2147483647 h 55"/>
                <a:gd name="T4" fmla="*/ 2147483647 w 79"/>
                <a:gd name="T5" fmla="*/ 2147483647 h 55"/>
                <a:gd name="T6" fmla="*/ 2147483647 w 79"/>
                <a:gd name="T7" fmla="*/ 2147483647 h 55"/>
                <a:gd name="T8" fmla="*/ 2147483647 w 79"/>
                <a:gd name="T9" fmla="*/ 2147483647 h 55"/>
                <a:gd name="T10" fmla="*/ 2147483647 w 79"/>
                <a:gd name="T11" fmla="*/ 2147483647 h 55"/>
                <a:gd name="T12" fmla="*/ 2147483647 w 79"/>
                <a:gd name="T13" fmla="*/ 2147483647 h 55"/>
                <a:gd name="T14" fmla="*/ 2147483647 w 79"/>
                <a:gd name="T15" fmla="*/ 2147483647 h 55"/>
                <a:gd name="T16" fmla="*/ 2147483647 w 79"/>
                <a:gd name="T17" fmla="*/ 2147483647 h 55"/>
                <a:gd name="T18" fmla="*/ 2147483647 w 79"/>
                <a:gd name="T19" fmla="*/ 2147483647 h 55"/>
                <a:gd name="T20" fmla="*/ 2147483647 w 79"/>
                <a:gd name="T21" fmla="*/ 2147483647 h 55"/>
                <a:gd name="T22" fmla="*/ 2147483647 w 79"/>
                <a:gd name="T23" fmla="*/ 2147483647 h 55"/>
                <a:gd name="T24" fmla="*/ 2147483647 w 79"/>
                <a:gd name="T25" fmla="*/ 2147483647 h 55"/>
                <a:gd name="T26" fmla="*/ 2147483647 w 79"/>
                <a:gd name="T27" fmla="*/ 2147483647 h 55"/>
                <a:gd name="T28" fmla="*/ 2147483647 w 79"/>
                <a:gd name="T29" fmla="*/ 2147483647 h 55"/>
                <a:gd name="T30" fmla="*/ 2147483647 w 79"/>
                <a:gd name="T31" fmla="*/ 2147483647 h 55"/>
                <a:gd name="T32" fmla="*/ 2147483647 w 79"/>
                <a:gd name="T33" fmla="*/ 2147483647 h 55"/>
                <a:gd name="T34" fmla="*/ 2147483647 w 79"/>
                <a:gd name="T35" fmla="*/ 2147483647 h 55"/>
                <a:gd name="T36" fmla="*/ 2147483647 w 79"/>
                <a:gd name="T37" fmla="*/ 2147483647 h 55"/>
                <a:gd name="T38" fmla="*/ 2147483647 w 79"/>
                <a:gd name="T39" fmla="*/ 2147483647 h 55"/>
                <a:gd name="T40" fmla="*/ 2147483647 w 79"/>
                <a:gd name="T41" fmla="*/ 2147483647 h 55"/>
                <a:gd name="T42" fmla="*/ 2147483647 w 79"/>
                <a:gd name="T43" fmla="*/ 2147483647 h 55"/>
                <a:gd name="T44" fmla="*/ 2147483647 w 79"/>
                <a:gd name="T45" fmla="*/ 2147483647 h 55"/>
                <a:gd name="T46" fmla="*/ 2147483647 w 79"/>
                <a:gd name="T47" fmla="*/ 2147483647 h 55"/>
                <a:gd name="T48" fmla="*/ 2147483647 w 79"/>
                <a:gd name="T49" fmla="*/ 2147483647 h 55"/>
                <a:gd name="T50" fmla="*/ 2147483647 w 79"/>
                <a:gd name="T51" fmla="*/ 2147483647 h 55"/>
                <a:gd name="T52" fmla="*/ 2147483647 w 79"/>
                <a:gd name="T53" fmla="*/ 2147483647 h 55"/>
                <a:gd name="T54" fmla="*/ 2147483647 w 79"/>
                <a:gd name="T55" fmla="*/ 2147483647 h 55"/>
                <a:gd name="T56" fmla="*/ 2147483647 w 79"/>
                <a:gd name="T57" fmla="*/ 2147483647 h 55"/>
                <a:gd name="T58" fmla="*/ 2147483647 w 79"/>
                <a:gd name="T59" fmla="*/ 2147483647 h 55"/>
                <a:gd name="T60" fmla="*/ 2147483647 w 79"/>
                <a:gd name="T61" fmla="*/ 2147483647 h 55"/>
                <a:gd name="T62" fmla="*/ 2147483647 w 79"/>
                <a:gd name="T63" fmla="*/ 2147483647 h 55"/>
                <a:gd name="T64" fmla="*/ 2147483647 w 79"/>
                <a:gd name="T65" fmla="*/ 2147483647 h 55"/>
                <a:gd name="T66" fmla="*/ 2147483647 w 79"/>
                <a:gd name="T67" fmla="*/ 2147483647 h 55"/>
                <a:gd name="T68" fmla="*/ 2147483647 w 79"/>
                <a:gd name="T69" fmla="*/ 2147483647 h 55"/>
                <a:gd name="T70" fmla="*/ 2147483647 w 79"/>
                <a:gd name="T71" fmla="*/ 2147483647 h 55"/>
                <a:gd name="T72" fmla="*/ 2147483647 w 79"/>
                <a:gd name="T73" fmla="*/ 2147483647 h 55"/>
                <a:gd name="T74" fmla="*/ 2147483647 w 79"/>
                <a:gd name="T75" fmla="*/ 2147483647 h 55"/>
                <a:gd name="T76" fmla="*/ 2147483647 w 79"/>
                <a:gd name="T77" fmla="*/ 2147483647 h 55"/>
                <a:gd name="T78" fmla="*/ 2147483647 w 79"/>
                <a:gd name="T79" fmla="*/ 2147483647 h 55"/>
                <a:gd name="T80" fmla="*/ 2147483647 w 79"/>
                <a:gd name="T81" fmla="*/ 2147483647 h 55"/>
                <a:gd name="T82" fmla="*/ 2147483647 w 79"/>
                <a:gd name="T83" fmla="*/ 2147483647 h 55"/>
                <a:gd name="T84" fmla="*/ 2147483647 w 79"/>
                <a:gd name="T85" fmla="*/ 2147483647 h 55"/>
                <a:gd name="T86" fmla="*/ 2147483647 w 79"/>
                <a:gd name="T87" fmla="*/ 2147483647 h 55"/>
                <a:gd name="T88" fmla="*/ 2147483647 w 79"/>
                <a:gd name="T89" fmla="*/ 2147483647 h 55"/>
                <a:gd name="T90" fmla="*/ 2147483647 w 79"/>
                <a:gd name="T91" fmla="*/ 2147483647 h 55"/>
                <a:gd name="T92" fmla="*/ 2147483647 w 79"/>
                <a:gd name="T93" fmla="*/ 2147483647 h 55"/>
                <a:gd name="T94" fmla="*/ 2147483647 w 79"/>
                <a:gd name="T95" fmla="*/ 2147483647 h 55"/>
                <a:gd name="T96" fmla="*/ 2147483647 w 79"/>
                <a:gd name="T97" fmla="*/ 2147483647 h 55"/>
                <a:gd name="T98" fmla="*/ 2147483647 w 79"/>
                <a:gd name="T99" fmla="*/ 2147483647 h 55"/>
                <a:gd name="T100" fmla="*/ 2147483647 w 79"/>
                <a:gd name="T101" fmla="*/ 2147483647 h 55"/>
                <a:gd name="T102" fmla="*/ 2147483647 w 79"/>
                <a:gd name="T103" fmla="*/ 2147483647 h 55"/>
                <a:gd name="T104" fmla="*/ 2147483647 w 79"/>
                <a:gd name="T105" fmla="*/ 2147483647 h 55"/>
                <a:gd name="T106" fmla="*/ 2147483647 w 79"/>
                <a:gd name="T107" fmla="*/ 2147483647 h 55"/>
                <a:gd name="T108" fmla="*/ 2147483647 w 79"/>
                <a:gd name="T109" fmla="*/ 2147483647 h 55"/>
                <a:gd name="T110" fmla="*/ 2147483647 w 79"/>
                <a:gd name="T111" fmla="*/ 2147483647 h 55"/>
                <a:gd name="T112" fmla="*/ 2147483647 w 79"/>
                <a:gd name="T113" fmla="*/ 2147483647 h 55"/>
                <a:gd name="T114" fmla="*/ 2147483647 w 79"/>
                <a:gd name="T115" fmla="*/ 2147483647 h 55"/>
                <a:gd name="T116" fmla="*/ 2147483647 w 79"/>
                <a:gd name="T117" fmla="*/ 2147483647 h 55"/>
                <a:gd name="T118" fmla="*/ 2147483647 w 79"/>
                <a:gd name="T119" fmla="*/ 2147483647 h 55"/>
                <a:gd name="T120" fmla="*/ 2147483647 w 79"/>
                <a:gd name="T121" fmla="*/ 2147483647 h 55"/>
                <a:gd name="T122" fmla="*/ 2147483647 w 79"/>
                <a:gd name="T123" fmla="*/ 2147483647 h 55"/>
                <a:gd name="T124" fmla="*/ 2147483647 w 79"/>
                <a:gd name="T125" fmla="*/ 2147483647 h 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55"/>
                <a:gd name="T191" fmla="*/ 79 w 79"/>
                <a:gd name="T192" fmla="*/ 55 h 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55">
                  <a:moveTo>
                    <a:pt x="0" y="19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3" y="6"/>
                  </a:lnTo>
                  <a:lnTo>
                    <a:pt x="53" y="7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2" y="20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1" y="27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5" y="38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78" y="42"/>
                  </a:lnTo>
                  <a:lnTo>
                    <a:pt x="78" y="43"/>
                  </a:lnTo>
                  <a:lnTo>
                    <a:pt x="78" y="44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5" y="48"/>
                  </a:lnTo>
                  <a:lnTo>
                    <a:pt x="74" y="48"/>
                  </a:lnTo>
                  <a:lnTo>
                    <a:pt x="75" y="50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1" y="52"/>
                  </a:lnTo>
                  <a:lnTo>
                    <a:pt x="70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9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9" y="50"/>
                  </a:lnTo>
                  <a:lnTo>
                    <a:pt x="58" y="50"/>
                  </a:lnTo>
                  <a:lnTo>
                    <a:pt x="57" y="50"/>
                  </a:lnTo>
                  <a:lnTo>
                    <a:pt x="56" y="50"/>
                  </a:lnTo>
                  <a:lnTo>
                    <a:pt x="55" y="49"/>
                  </a:lnTo>
                  <a:lnTo>
                    <a:pt x="53" y="49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5" y="47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1" y="44"/>
                  </a:lnTo>
                  <a:lnTo>
                    <a:pt x="39" y="43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1" y="40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6" y="38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7" y="34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MX" u="sng">
                <a:solidFill>
                  <a:srgbClr val="FF0000"/>
                </a:solidFill>
                <a:latin typeface="Times"/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3461445" y="5056212"/>
              <a:ext cx="368300" cy="390525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2147483647 w 37"/>
                <a:gd name="T63" fmla="*/ 2147483647 h 41"/>
                <a:gd name="T64" fmla="*/ 2147483647 w 37"/>
                <a:gd name="T65" fmla="*/ 2147483647 h 41"/>
                <a:gd name="T66" fmla="*/ 2147483647 w 37"/>
                <a:gd name="T67" fmla="*/ 2147483647 h 41"/>
                <a:gd name="T68" fmla="*/ 2147483647 w 37"/>
                <a:gd name="T69" fmla="*/ 2147483647 h 41"/>
                <a:gd name="T70" fmla="*/ 2147483647 w 37"/>
                <a:gd name="T71" fmla="*/ 2147483647 h 41"/>
                <a:gd name="T72" fmla="*/ 2147483647 w 37"/>
                <a:gd name="T73" fmla="*/ 2147483647 h 41"/>
                <a:gd name="T74" fmla="*/ 2147483647 w 37"/>
                <a:gd name="T75" fmla="*/ 2147483647 h 41"/>
                <a:gd name="T76" fmla="*/ 2147483647 w 37"/>
                <a:gd name="T77" fmla="*/ 2147483647 h 41"/>
                <a:gd name="T78" fmla="*/ 2147483647 w 37"/>
                <a:gd name="T79" fmla="*/ 2147483647 h 41"/>
                <a:gd name="T80" fmla="*/ 2147483647 w 37"/>
                <a:gd name="T81" fmla="*/ 2147483647 h 41"/>
                <a:gd name="T82" fmla="*/ 2147483647 w 37"/>
                <a:gd name="T83" fmla="*/ 2147483647 h 41"/>
                <a:gd name="T84" fmla="*/ 2147483647 w 37"/>
                <a:gd name="T85" fmla="*/ 2147483647 h 41"/>
                <a:gd name="T86" fmla="*/ 2147483647 w 37"/>
                <a:gd name="T87" fmla="*/ 2147483647 h 41"/>
                <a:gd name="T88" fmla="*/ 2147483647 w 37"/>
                <a:gd name="T89" fmla="*/ 2147483647 h 41"/>
                <a:gd name="T90" fmla="*/ 2147483647 w 37"/>
                <a:gd name="T91" fmla="*/ 2147483647 h 41"/>
                <a:gd name="T92" fmla="*/ 2147483647 w 37"/>
                <a:gd name="T93" fmla="*/ 2147483647 h 41"/>
                <a:gd name="T94" fmla="*/ 2147483647 w 37"/>
                <a:gd name="T95" fmla="*/ 2147483647 h 41"/>
                <a:gd name="T96" fmla="*/ 2147483647 w 37"/>
                <a:gd name="T97" fmla="*/ 2147483647 h 41"/>
                <a:gd name="T98" fmla="*/ 2147483647 w 37"/>
                <a:gd name="T99" fmla="*/ 2147483647 h 41"/>
                <a:gd name="T100" fmla="*/ 2147483647 w 37"/>
                <a:gd name="T101" fmla="*/ 2147483647 h 41"/>
                <a:gd name="T102" fmla="*/ 0 w 37"/>
                <a:gd name="T103" fmla="*/ 2147483647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41"/>
                <a:gd name="T158" fmla="*/ 37 w 37"/>
                <a:gd name="T159" fmla="*/ 41 h 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41">
                  <a:moveTo>
                    <a:pt x="0" y="32"/>
                  </a:moveTo>
                  <a:lnTo>
                    <a:pt x="1" y="33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4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MX" u="sng">
                <a:solidFill>
                  <a:srgbClr val="FF0000"/>
                </a:solidFill>
                <a:latin typeface="Times"/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3631307" y="5284812"/>
              <a:ext cx="179388" cy="171450"/>
            </a:xfrm>
            <a:custGeom>
              <a:avLst/>
              <a:gdLst>
                <a:gd name="T0" fmla="*/ 0 w 18"/>
                <a:gd name="T1" fmla="*/ 2147483647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0 h 18"/>
                <a:gd name="T26" fmla="*/ 2147483647 w 18"/>
                <a:gd name="T27" fmla="*/ 2147483647 h 18"/>
                <a:gd name="T28" fmla="*/ 2147483647 w 18"/>
                <a:gd name="T29" fmla="*/ 2147483647 h 18"/>
                <a:gd name="T30" fmla="*/ 2147483647 w 18"/>
                <a:gd name="T31" fmla="*/ 2147483647 h 18"/>
                <a:gd name="T32" fmla="*/ 2147483647 w 18"/>
                <a:gd name="T33" fmla="*/ 2147483647 h 18"/>
                <a:gd name="T34" fmla="*/ 2147483647 w 18"/>
                <a:gd name="T35" fmla="*/ 2147483647 h 18"/>
                <a:gd name="T36" fmla="*/ 2147483647 w 18"/>
                <a:gd name="T37" fmla="*/ 2147483647 h 18"/>
                <a:gd name="T38" fmla="*/ 2147483647 w 18"/>
                <a:gd name="T39" fmla="*/ 2147483647 h 18"/>
                <a:gd name="T40" fmla="*/ 2147483647 w 18"/>
                <a:gd name="T41" fmla="*/ 2147483647 h 18"/>
                <a:gd name="T42" fmla="*/ 2147483647 w 18"/>
                <a:gd name="T43" fmla="*/ 2147483647 h 18"/>
                <a:gd name="T44" fmla="*/ 2147483647 w 18"/>
                <a:gd name="T45" fmla="*/ 2147483647 h 18"/>
                <a:gd name="T46" fmla="*/ 2147483647 w 18"/>
                <a:gd name="T47" fmla="*/ 2147483647 h 18"/>
                <a:gd name="T48" fmla="*/ 2147483647 w 18"/>
                <a:gd name="T49" fmla="*/ 2147483647 h 18"/>
                <a:gd name="T50" fmla="*/ 2147483647 w 18"/>
                <a:gd name="T51" fmla="*/ 2147483647 h 18"/>
                <a:gd name="T52" fmla="*/ 2147483647 w 18"/>
                <a:gd name="T53" fmla="*/ 2147483647 h 18"/>
                <a:gd name="T54" fmla="*/ 2147483647 w 18"/>
                <a:gd name="T55" fmla="*/ 2147483647 h 18"/>
                <a:gd name="T56" fmla="*/ 2147483647 w 18"/>
                <a:gd name="T57" fmla="*/ 2147483647 h 18"/>
                <a:gd name="T58" fmla="*/ 2147483647 w 18"/>
                <a:gd name="T59" fmla="*/ 2147483647 h 18"/>
                <a:gd name="T60" fmla="*/ 2147483647 w 18"/>
                <a:gd name="T61" fmla="*/ 2147483647 h 18"/>
                <a:gd name="T62" fmla="*/ 2147483647 w 18"/>
                <a:gd name="T63" fmla="*/ 2147483647 h 18"/>
                <a:gd name="T64" fmla="*/ 2147483647 w 18"/>
                <a:gd name="T65" fmla="*/ 2147483647 h 18"/>
                <a:gd name="T66" fmla="*/ 2147483647 w 18"/>
                <a:gd name="T67" fmla="*/ 2147483647 h 18"/>
                <a:gd name="T68" fmla="*/ 2147483647 w 18"/>
                <a:gd name="T69" fmla="*/ 2147483647 h 18"/>
                <a:gd name="T70" fmla="*/ 2147483647 w 18"/>
                <a:gd name="T71" fmla="*/ 2147483647 h 18"/>
                <a:gd name="T72" fmla="*/ 2147483647 w 18"/>
                <a:gd name="T73" fmla="*/ 2147483647 h 18"/>
                <a:gd name="T74" fmla="*/ 2147483647 w 18"/>
                <a:gd name="T75" fmla="*/ 2147483647 h 18"/>
                <a:gd name="T76" fmla="*/ 2147483647 w 18"/>
                <a:gd name="T77" fmla="*/ 2147483647 h 18"/>
                <a:gd name="T78" fmla="*/ 2147483647 w 18"/>
                <a:gd name="T79" fmla="*/ 2147483647 h 18"/>
                <a:gd name="T80" fmla="*/ 2147483647 w 18"/>
                <a:gd name="T81" fmla="*/ 2147483647 h 18"/>
                <a:gd name="T82" fmla="*/ 2147483647 w 18"/>
                <a:gd name="T83" fmla="*/ 2147483647 h 18"/>
                <a:gd name="T84" fmla="*/ 2147483647 w 18"/>
                <a:gd name="T85" fmla="*/ 2147483647 h 18"/>
                <a:gd name="T86" fmla="*/ 2147483647 w 18"/>
                <a:gd name="T87" fmla="*/ 2147483647 h 18"/>
                <a:gd name="T88" fmla="*/ 2147483647 w 18"/>
                <a:gd name="T89" fmla="*/ 2147483647 h 18"/>
                <a:gd name="T90" fmla="*/ 2147483647 w 18"/>
                <a:gd name="T91" fmla="*/ 2147483647 h 18"/>
                <a:gd name="T92" fmla="*/ 2147483647 w 18"/>
                <a:gd name="T93" fmla="*/ 2147483647 h 18"/>
                <a:gd name="T94" fmla="*/ 2147483647 w 18"/>
                <a:gd name="T95" fmla="*/ 2147483647 h 18"/>
                <a:gd name="T96" fmla="*/ 2147483647 w 18"/>
                <a:gd name="T97" fmla="*/ 2147483647 h 18"/>
                <a:gd name="T98" fmla="*/ 2147483647 w 18"/>
                <a:gd name="T99" fmla="*/ 2147483647 h 18"/>
                <a:gd name="T100" fmla="*/ 0 w 18"/>
                <a:gd name="T101" fmla="*/ 2147483647 h 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"/>
                <a:gd name="T154" fmla="*/ 0 h 18"/>
                <a:gd name="T155" fmla="*/ 18 w 18"/>
                <a:gd name="T156" fmla="*/ 18 h 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" h="18">
                  <a:moveTo>
                    <a:pt x="0" y="9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MX" u="sng">
                <a:solidFill>
                  <a:srgbClr val="FF0000"/>
                </a:solidFill>
                <a:latin typeface="Times"/>
              </a:endParaRPr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3720207" y="4933974"/>
              <a:ext cx="466725" cy="619125"/>
            </a:xfrm>
            <a:custGeom>
              <a:avLst/>
              <a:gdLst>
                <a:gd name="T0" fmla="*/ 2147483647 w 47"/>
                <a:gd name="T1" fmla="*/ 2147483647 h 65"/>
                <a:gd name="T2" fmla="*/ 2147483647 w 47"/>
                <a:gd name="T3" fmla="*/ 2147483647 h 65"/>
                <a:gd name="T4" fmla="*/ 2147483647 w 47"/>
                <a:gd name="T5" fmla="*/ 2147483647 h 65"/>
                <a:gd name="T6" fmla="*/ 2147483647 w 47"/>
                <a:gd name="T7" fmla="*/ 2147483647 h 65"/>
                <a:gd name="T8" fmla="*/ 2147483647 w 47"/>
                <a:gd name="T9" fmla="*/ 2147483647 h 65"/>
                <a:gd name="T10" fmla="*/ 2147483647 w 47"/>
                <a:gd name="T11" fmla="*/ 2147483647 h 65"/>
                <a:gd name="T12" fmla="*/ 2147483647 w 47"/>
                <a:gd name="T13" fmla="*/ 2147483647 h 65"/>
                <a:gd name="T14" fmla="*/ 2147483647 w 47"/>
                <a:gd name="T15" fmla="*/ 2147483647 h 65"/>
                <a:gd name="T16" fmla="*/ 2147483647 w 47"/>
                <a:gd name="T17" fmla="*/ 2147483647 h 65"/>
                <a:gd name="T18" fmla="*/ 2147483647 w 47"/>
                <a:gd name="T19" fmla="*/ 2147483647 h 65"/>
                <a:gd name="T20" fmla="*/ 2147483647 w 47"/>
                <a:gd name="T21" fmla="*/ 2147483647 h 65"/>
                <a:gd name="T22" fmla="*/ 2147483647 w 47"/>
                <a:gd name="T23" fmla="*/ 2147483647 h 65"/>
                <a:gd name="T24" fmla="*/ 2147483647 w 47"/>
                <a:gd name="T25" fmla="*/ 2147483647 h 65"/>
                <a:gd name="T26" fmla="*/ 2147483647 w 47"/>
                <a:gd name="T27" fmla="*/ 2147483647 h 65"/>
                <a:gd name="T28" fmla="*/ 2147483647 w 47"/>
                <a:gd name="T29" fmla="*/ 2147483647 h 65"/>
                <a:gd name="T30" fmla="*/ 2147483647 w 47"/>
                <a:gd name="T31" fmla="*/ 2147483647 h 65"/>
                <a:gd name="T32" fmla="*/ 2147483647 w 47"/>
                <a:gd name="T33" fmla="*/ 2147483647 h 65"/>
                <a:gd name="T34" fmla="*/ 2147483647 w 47"/>
                <a:gd name="T35" fmla="*/ 2147483647 h 65"/>
                <a:gd name="T36" fmla="*/ 2147483647 w 47"/>
                <a:gd name="T37" fmla="*/ 2147483647 h 65"/>
                <a:gd name="T38" fmla="*/ 2147483647 w 47"/>
                <a:gd name="T39" fmla="*/ 2147483647 h 65"/>
                <a:gd name="T40" fmla="*/ 2147483647 w 47"/>
                <a:gd name="T41" fmla="*/ 2147483647 h 65"/>
                <a:gd name="T42" fmla="*/ 2147483647 w 47"/>
                <a:gd name="T43" fmla="*/ 2147483647 h 65"/>
                <a:gd name="T44" fmla="*/ 2147483647 w 47"/>
                <a:gd name="T45" fmla="*/ 2147483647 h 65"/>
                <a:gd name="T46" fmla="*/ 2147483647 w 47"/>
                <a:gd name="T47" fmla="*/ 2147483647 h 65"/>
                <a:gd name="T48" fmla="*/ 2147483647 w 47"/>
                <a:gd name="T49" fmla="*/ 2147483647 h 65"/>
                <a:gd name="T50" fmla="*/ 2147483647 w 47"/>
                <a:gd name="T51" fmla="*/ 0 h 65"/>
                <a:gd name="T52" fmla="*/ 2147483647 w 47"/>
                <a:gd name="T53" fmla="*/ 2147483647 h 65"/>
                <a:gd name="T54" fmla="*/ 2147483647 w 47"/>
                <a:gd name="T55" fmla="*/ 2147483647 h 65"/>
                <a:gd name="T56" fmla="*/ 2147483647 w 47"/>
                <a:gd name="T57" fmla="*/ 2147483647 h 65"/>
                <a:gd name="T58" fmla="*/ 2147483647 w 47"/>
                <a:gd name="T59" fmla="*/ 2147483647 h 65"/>
                <a:gd name="T60" fmla="*/ 2147483647 w 47"/>
                <a:gd name="T61" fmla="*/ 2147483647 h 65"/>
                <a:gd name="T62" fmla="*/ 2147483647 w 47"/>
                <a:gd name="T63" fmla="*/ 2147483647 h 65"/>
                <a:gd name="T64" fmla="*/ 2147483647 w 47"/>
                <a:gd name="T65" fmla="*/ 2147483647 h 65"/>
                <a:gd name="T66" fmla="*/ 2147483647 w 47"/>
                <a:gd name="T67" fmla="*/ 2147483647 h 65"/>
                <a:gd name="T68" fmla="*/ 2147483647 w 47"/>
                <a:gd name="T69" fmla="*/ 2147483647 h 65"/>
                <a:gd name="T70" fmla="*/ 2147483647 w 47"/>
                <a:gd name="T71" fmla="*/ 2147483647 h 65"/>
                <a:gd name="T72" fmla="*/ 2147483647 w 47"/>
                <a:gd name="T73" fmla="*/ 2147483647 h 65"/>
                <a:gd name="T74" fmla="*/ 2147483647 w 47"/>
                <a:gd name="T75" fmla="*/ 2147483647 h 65"/>
                <a:gd name="T76" fmla="*/ 2147483647 w 47"/>
                <a:gd name="T77" fmla="*/ 2147483647 h 65"/>
                <a:gd name="T78" fmla="*/ 2147483647 w 47"/>
                <a:gd name="T79" fmla="*/ 2147483647 h 65"/>
                <a:gd name="T80" fmla="*/ 2147483647 w 47"/>
                <a:gd name="T81" fmla="*/ 2147483647 h 65"/>
                <a:gd name="T82" fmla="*/ 2147483647 w 47"/>
                <a:gd name="T83" fmla="*/ 2147483647 h 65"/>
                <a:gd name="T84" fmla="*/ 2147483647 w 47"/>
                <a:gd name="T85" fmla="*/ 2147483647 h 65"/>
                <a:gd name="T86" fmla="*/ 2147483647 w 47"/>
                <a:gd name="T87" fmla="*/ 2147483647 h 65"/>
                <a:gd name="T88" fmla="*/ 2147483647 w 47"/>
                <a:gd name="T89" fmla="*/ 2147483647 h 65"/>
                <a:gd name="T90" fmla="*/ 2147483647 w 47"/>
                <a:gd name="T91" fmla="*/ 2147483647 h 65"/>
                <a:gd name="T92" fmla="*/ 2147483647 w 47"/>
                <a:gd name="T93" fmla="*/ 2147483647 h 65"/>
                <a:gd name="T94" fmla="*/ 2147483647 w 47"/>
                <a:gd name="T95" fmla="*/ 2147483647 h 65"/>
                <a:gd name="T96" fmla="*/ 2147483647 w 47"/>
                <a:gd name="T97" fmla="*/ 2147483647 h 65"/>
                <a:gd name="T98" fmla="*/ 2147483647 w 47"/>
                <a:gd name="T99" fmla="*/ 2147483647 h 65"/>
                <a:gd name="T100" fmla="*/ 2147483647 w 47"/>
                <a:gd name="T101" fmla="*/ 2147483647 h 65"/>
                <a:gd name="T102" fmla="*/ 2147483647 w 47"/>
                <a:gd name="T103" fmla="*/ 2147483647 h 65"/>
                <a:gd name="T104" fmla="*/ 2147483647 w 47"/>
                <a:gd name="T105" fmla="*/ 2147483647 h 65"/>
                <a:gd name="T106" fmla="*/ 2147483647 w 47"/>
                <a:gd name="T107" fmla="*/ 2147483647 h 65"/>
                <a:gd name="T108" fmla="*/ 2147483647 w 47"/>
                <a:gd name="T109" fmla="*/ 2147483647 h 65"/>
                <a:gd name="T110" fmla="*/ 2147483647 w 47"/>
                <a:gd name="T111" fmla="*/ 2147483647 h 65"/>
                <a:gd name="T112" fmla="*/ 2147483647 w 47"/>
                <a:gd name="T113" fmla="*/ 2147483647 h 65"/>
                <a:gd name="T114" fmla="*/ 2147483647 w 47"/>
                <a:gd name="T115" fmla="*/ 2147483647 h 65"/>
                <a:gd name="T116" fmla="*/ 2147483647 w 47"/>
                <a:gd name="T117" fmla="*/ 2147483647 h 65"/>
                <a:gd name="T118" fmla="*/ 2147483647 w 47"/>
                <a:gd name="T119" fmla="*/ 2147483647 h 65"/>
                <a:gd name="T120" fmla="*/ 2147483647 w 47"/>
                <a:gd name="T121" fmla="*/ 2147483647 h 65"/>
                <a:gd name="T122" fmla="*/ 2147483647 w 47"/>
                <a:gd name="T123" fmla="*/ 2147483647 h 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"/>
                <a:gd name="T187" fmla="*/ 0 h 65"/>
                <a:gd name="T188" fmla="*/ 47 w 47"/>
                <a:gd name="T189" fmla="*/ 65 h 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" h="65">
                  <a:moveTo>
                    <a:pt x="0" y="55"/>
                  </a:moveTo>
                  <a:lnTo>
                    <a:pt x="0" y="55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9" y="34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4" y="36"/>
                  </a:lnTo>
                  <a:lnTo>
                    <a:pt x="43" y="37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8" y="43"/>
                  </a:lnTo>
                  <a:lnTo>
                    <a:pt x="37" y="44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7" y="49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40" y="50"/>
                  </a:lnTo>
                  <a:lnTo>
                    <a:pt x="40" y="51"/>
                  </a:lnTo>
                  <a:lnTo>
                    <a:pt x="40" y="52"/>
                  </a:lnTo>
                  <a:lnTo>
                    <a:pt x="41" y="53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4" y="53"/>
                  </a:lnTo>
                  <a:lnTo>
                    <a:pt x="45" y="52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4" y="57"/>
                  </a:lnTo>
                  <a:lnTo>
                    <a:pt x="43" y="58"/>
                  </a:lnTo>
                  <a:lnTo>
                    <a:pt x="42" y="58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39" y="58"/>
                  </a:lnTo>
                  <a:lnTo>
                    <a:pt x="38" y="58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60"/>
                  </a:lnTo>
                  <a:lnTo>
                    <a:pt x="33" y="61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2" y="63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1" y="62"/>
                  </a:lnTo>
                  <a:lnTo>
                    <a:pt x="30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8" y="55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4" y="60"/>
                  </a:lnTo>
                  <a:lnTo>
                    <a:pt x="24" y="61"/>
                  </a:lnTo>
                  <a:lnTo>
                    <a:pt x="25" y="62"/>
                  </a:lnTo>
                  <a:lnTo>
                    <a:pt x="25" y="63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0" y="63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3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12" y="64"/>
                  </a:lnTo>
                  <a:lnTo>
                    <a:pt x="11" y="63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5" y="60"/>
                  </a:lnTo>
                  <a:lnTo>
                    <a:pt x="5" y="59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MX" u="sng">
                <a:solidFill>
                  <a:srgbClr val="FF0000"/>
                </a:solidFill>
                <a:latin typeface="Times"/>
              </a:endParaRPr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3799582" y="5160987"/>
              <a:ext cx="219075" cy="123825"/>
            </a:xfrm>
            <a:custGeom>
              <a:avLst/>
              <a:gdLst>
                <a:gd name="T0" fmla="*/ 2147483647 w 22"/>
                <a:gd name="T1" fmla="*/ 2147483647 h 13"/>
                <a:gd name="T2" fmla="*/ 2147483647 w 22"/>
                <a:gd name="T3" fmla="*/ 2147483647 h 13"/>
                <a:gd name="T4" fmla="*/ 2147483647 w 22"/>
                <a:gd name="T5" fmla="*/ 2147483647 h 13"/>
                <a:gd name="T6" fmla="*/ 2147483647 w 22"/>
                <a:gd name="T7" fmla="*/ 2147483647 h 13"/>
                <a:gd name="T8" fmla="*/ 2147483647 w 22"/>
                <a:gd name="T9" fmla="*/ 2147483647 h 13"/>
                <a:gd name="T10" fmla="*/ 2147483647 w 22"/>
                <a:gd name="T11" fmla="*/ 2147483647 h 13"/>
                <a:gd name="T12" fmla="*/ 2147483647 w 22"/>
                <a:gd name="T13" fmla="*/ 0 h 13"/>
                <a:gd name="T14" fmla="*/ 2147483647 w 22"/>
                <a:gd name="T15" fmla="*/ 2147483647 h 13"/>
                <a:gd name="T16" fmla="*/ 2147483647 w 22"/>
                <a:gd name="T17" fmla="*/ 2147483647 h 13"/>
                <a:gd name="T18" fmla="*/ 2147483647 w 22"/>
                <a:gd name="T19" fmla="*/ 2147483647 h 13"/>
                <a:gd name="T20" fmla="*/ 2147483647 w 22"/>
                <a:gd name="T21" fmla="*/ 2147483647 h 13"/>
                <a:gd name="T22" fmla="*/ 2147483647 w 22"/>
                <a:gd name="T23" fmla="*/ 2147483647 h 13"/>
                <a:gd name="T24" fmla="*/ 2147483647 w 22"/>
                <a:gd name="T25" fmla="*/ 2147483647 h 13"/>
                <a:gd name="T26" fmla="*/ 2147483647 w 22"/>
                <a:gd name="T27" fmla="*/ 2147483647 h 13"/>
                <a:gd name="T28" fmla="*/ 2147483647 w 22"/>
                <a:gd name="T29" fmla="*/ 2147483647 h 13"/>
                <a:gd name="T30" fmla="*/ 2147483647 w 22"/>
                <a:gd name="T31" fmla="*/ 2147483647 h 13"/>
                <a:gd name="T32" fmla="*/ 2147483647 w 22"/>
                <a:gd name="T33" fmla="*/ 2147483647 h 13"/>
                <a:gd name="T34" fmla="*/ 2147483647 w 22"/>
                <a:gd name="T35" fmla="*/ 2147483647 h 13"/>
                <a:gd name="T36" fmla="*/ 2147483647 w 22"/>
                <a:gd name="T37" fmla="*/ 2147483647 h 13"/>
                <a:gd name="T38" fmla="*/ 2147483647 w 22"/>
                <a:gd name="T39" fmla="*/ 2147483647 h 13"/>
                <a:gd name="T40" fmla="*/ 2147483647 w 22"/>
                <a:gd name="T41" fmla="*/ 2147483647 h 13"/>
                <a:gd name="T42" fmla="*/ 2147483647 w 22"/>
                <a:gd name="T43" fmla="*/ 2147483647 h 13"/>
                <a:gd name="T44" fmla="*/ 2147483647 w 22"/>
                <a:gd name="T45" fmla="*/ 2147483647 h 13"/>
                <a:gd name="T46" fmla="*/ 2147483647 w 22"/>
                <a:gd name="T47" fmla="*/ 2147483647 h 13"/>
                <a:gd name="T48" fmla="*/ 2147483647 w 22"/>
                <a:gd name="T49" fmla="*/ 2147483647 h 13"/>
                <a:gd name="T50" fmla="*/ 2147483647 w 22"/>
                <a:gd name="T51" fmla="*/ 2147483647 h 13"/>
                <a:gd name="T52" fmla="*/ 2147483647 w 22"/>
                <a:gd name="T53" fmla="*/ 2147483647 h 13"/>
                <a:gd name="T54" fmla="*/ 2147483647 w 22"/>
                <a:gd name="T55" fmla="*/ 2147483647 h 13"/>
                <a:gd name="T56" fmla="*/ 2147483647 w 22"/>
                <a:gd name="T57" fmla="*/ 2147483647 h 13"/>
                <a:gd name="T58" fmla="*/ 2147483647 w 22"/>
                <a:gd name="T59" fmla="*/ 2147483647 h 13"/>
                <a:gd name="T60" fmla="*/ 2147483647 w 22"/>
                <a:gd name="T61" fmla="*/ 2147483647 h 13"/>
                <a:gd name="T62" fmla="*/ 2147483647 w 22"/>
                <a:gd name="T63" fmla="*/ 2147483647 h 13"/>
                <a:gd name="T64" fmla="*/ 2147483647 w 22"/>
                <a:gd name="T65" fmla="*/ 2147483647 h 13"/>
                <a:gd name="T66" fmla="*/ 2147483647 w 22"/>
                <a:gd name="T67" fmla="*/ 2147483647 h 13"/>
                <a:gd name="T68" fmla="*/ 2147483647 w 22"/>
                <a:gd name="T69" fmla="*/ 2147483647 h 13"/>
                <a:gd name="T70" fmla="*/ 2147483647 w 22"/>
                <a:gd name="T71" fmla="*/ 2147483647 h 13"/>
                <a:gd name="T72" fmla="*/ 2147483647 w 22"/>
                <a:gd name="T73" fmla="*/ 2147483647 h 13"/>
                <a:gd name="T74" fmla="*/ 2147483647 w 22"/>
                <a:gd name="T75" fmla="*/ 2147483647 h 13"/>
                <a:gd name="T76" fmla="*/ 2147483647 w 22"/>
                <a:gd name="T77" fmla="*/ 2147483647 h 13"/>
                <a:gd name="T78" fmla="*/ 2147483647 w 22"/>
                <a:gd name="T79" fmla="*/ 2147483647 h 13"/>
                <a:gd name="T80" fmla="*/ 2147483647 w 22"/>
                <a:gd name="T81" fmla="*/ 2147483647 h 13"/>
                <a:gd name="T82" fmla="*/ 2147483647 w 22"/>
                <a:gd name="T83" fmla="*/ 2147483647 h 13"/>
                <a:gd name="T84" fmla="*/ 2147483647 w 22"/>
                <a:gd name="T85" fmla="*/ 2147483647 h 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"/>
                <a:gd name="T130" fmla="*/ 0 h 13"/>
                <a:gd name="T131" fmla="*/ 22 w 22"/>
                <a:gd name="T132" fmla="*/ 13 h 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" h="13">
                  <a:moveTo>
                    <a:pt x="0" y="3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2735957" y="2960712"/>
              <a:ext cx="815975" cy="1152525"/>
            </a:xfrm>
            <a:custGeom>
              <a:avLst/>
              <a:gdLst>
                <a:gd name="T0" fmla="*/ 2147483647 w 82"/>
                <a:gd name="T1" fmla="*/ 2147483647 h 121"/>
                <a:gd name="T2" fmla="*/ 2147483647 w 82"/>
                <a:gd name="T3" fmla="*/ 2147483647 h 121"/>
                <a:gd name="T4" fmla="*/ 2147483647 w 82"/>
                <a:gd name="T5" fmla="*/ 2147483647 h 121"/>
                <a:gd name="T6" fmla="*/ 2147483647 w 82"/>
                <a:gd name="T7" fmla="*/ 2147483647 h 121"/>
                <a:gd name="T8" fmla="*/ 2147483647 w 82"/>
                <a:gd name="T9" fmla="*/ 2147483647 h 121"/>
                <a:gd name="T10" fmla="*/ 2147483647 w 82"/>
                <a:gd name="T11" fmla="*/ 2147483647 h 121"/>
                <a:gd name="T12" fmla="*/ 2147483647 w 82"/>
                <a:gd name="T13" fmla="*/ 2147483647 h 121"/>
                <a:gd name="T14" fmla="*/ 2147483647 w 82"/>
                <a:gd name="T15" fmla="*/ 2147483647 h 121"/>
                <a:gd name="T16" fmla="*/ 2147483647 w 82"/>
                <a:gd name="T17" fmla="*/ 2147483647 h 121"/>
                <a:gd name="T18" fmla="*/ 2147483647 w 82"/>
                <a:gd name="T19" fmla="*/ 2147483647 h 121"/>
                <a:gd name="T20" fmla="*/ 2147483647 w 82"/>
                <a:gd name="T21" fmla="*/ 2147483647 h 121"/>
                <a:gd name="T22" fmla="*/ 2147483647 w 82"/>
                <a:gd name="T23" fmla="*/ 2147483647 h 121"/>
                <a:gd name="T24" fmla="*/ 2147483647 w 82"/>
                <a:gd name="T25" fmla="*/ 2147483647 h 121"/>
                <a:gd name="T26" fmla="*/ 2147483647 w 82"/>
                <a:gd name="T27" fmla="*/ 2147483647 h 121"/>
                <a:gd name="T28" fmla="*/ 2147483647 w 82"/>
                <a:gd name="T29" fmla="*/ 2147483647 h 121"/>
                <a:gd name="T30" fmla="*/ 2147483647 w 82"/>
                <a:gd name="T31" fmla="*/ 2147483647 h 121"/>
                <a:gd name="T32" fmla="*/ 2147483647 w 82"/>
                <a:gd name="T33" fmla="*/ 2147483647 h 121"/>
                <a:gd name="T34" fmla="*/ 2147483647 w 82"/>
                <a:gd name="T35" fmla="*/ 2147483647 h 121"/>
                <a:gd name="T36" fmla="*/ 2147483647 w 82"/>
                <a:gd name="T37" fmla="*/ 2147483647 h 121"/>
                <a:gd name="T38" fmla="*/ 2147483647 w 82"/>
                <a:gd name="T39" fmla="*/ 2147483647 h 121"/>
                <a:gd name="T40" fmla="*/ 2147483647 w 82"/>
                <a:gd name="T41" fmla="*/ 2147483647 h 121"/>
                <a:gd name="T42" fmla="*/ 2147483647 w 82"/>
                <a:gd name="T43" fmla="*/ 2147483647 h 121"/>
                <a:gd name="T44" fmla="*/ 2147483647 w 82"/>
                <a:gd name="T45" fmla="*/ 2147483647 h 121"/>
                <a:gd name="T46" fmla="*/ 2147483647 w 82"/>
                <a:gd name="T47" fmla="*/ 2147483647 h 121"/>
                <a:gd name="T48" fmla="*/ 2147483647 w 82"/>
                <a:gd name="T49" fmla="*/ 2147483647 h 121"/>
                <a:gd name="T50" fmla="*/ 2147483647 w 82"/>
                <a:gd name="T51" fmla="*/ 2147483647 h 121"/>
                <a:gd name="T52" fmla="*/ 2147483647 w 82"/>
                <a:gd name="T53" fmla="*/ 2147483647 h 121"/>
                <a:gd name="T54" fmla="*/ 2147483647 w 82"/>
                <a:gd name="T55" fmla="*/ 2147483647 h 121"/>
                <a:gd name="T56" fmla="*/ 2147483647 w 82"/>
                <a:gd name="T57" fmla="*/ 2147483647 h 121"/>
                <a:gd name="T58" fmla="*/ 2147483647 w 82"/>
                <a:gd name="T59" fmla="*/ 2147483647 h 121"/>
                <a:gd name="T60" fmla="*/ 2147483647 w 82"/>
                <a:gd name="T61" fmla="*/ 2147483647 h 121"/>
                <a:gd name="T62" fmla="*/ 2147483647 w 82"/>
                <a:gd name="T63" fmla="*/ 2147483647 h 121"/>
                <a:gd name="T64" fmla="*/ 2147483647 w 82"/>
                <a:gd name="T65" fmla="*/ 2147483647 h 121"/>
                <a:gd name="T66" fmla="*/ 2147483647 w 82"/>
                <a:gd name="T67" fmla="*/ 2147483647 h 121"/>
                <a:gd name="T68" fmla="*/ 2147483647 w 82"/>
                <a:gd name="T69" fmla="*/ 2147483647 h 121"/>
                <a:gd name="T70" fmla="*/ 2147483647 w 82"/>
                <a:gd name="T71" fmla="*/ 2147483647 h 121"/>
                <a:gd name="T72" fmla="*/ 2147483647 w 82"/>
                <a:gd name="T73" fmla="*/ 2147483647 h 121"/>
                <a:gd name="T74" fmla="*/ 2147483647 w 82"/>
                <a:gd name="T75" fmla="*/ 2147483647 h 121"/>
                <a:gd name="T76" fmla="*/ 2147483647 w 82"/>
                <a:gd name="T77" fmla="*/ 2147483647 h 121"/>
                <a:gd name="T78" fmla="*/ 2147483647 w 82"/>
                <a:gd name="T79" fmla="*/ 2147483647 h 121"/>
                <a:gd name="T80" fmla="*/ 2147483647 w 82"/>
                <a:gd name="T81" fmla="*/ 2147483647 h 121"/>
                <a:gd name="T82" fmla="*/ 2147483647 w 82"/>
                <a:gd name="T83" fmla="*/ 2147483647 h 121"/>
                <a:gd name="T84" fmla="*/ 2147483647 w 82"/>
                <a:gd name="T85" fmla="*/ 0 h 121"/>
                <a:gd name="T86" fmla="*/ 2147483647 w 82"/>
                <a:gd name="T87" fmla="*/ 2147483647 h 121"/>
                <a:gd name="T88" fmla="*/ 2147483647 w 82"/>
                <a:gd name="T89" fmla="*/ 2147483647 h 121"/>
                <a:gd name="T90" fmla="*/ 2147483647 w 82"/>
                <a:gd name="T91" fmla="*/ 2147483647 h 121"/>
                <a:gd name="T92" fmla="*/ 2147483647 w 82"/>
                <a:gd name="T93" fmla="*/ 2147483647 h 121"/>
                <a:gd name="T94" fmla="*/ 2147483647 w 82"/>
                <a:gd name="T95" fmla="*/ 2147483647 h 121"/>
                <a:gd name="T96" fmla="*/ 2147483647 w 82"/>
                <a:gd name="T97" fmla="*/ 2147483647 h 1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21"/>
                <a:gd name="T149" fmla="*/ 82 w 82"/>
                <a:gd name="T150" fmla="*/ 121 h 1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21">
                  <a:moveTo>
                    <a:pt x="82" y="46"/>
                  </a:moveTo>
                  <a:lnTo>
                    <a:pt x="80" y="48"/>
                  </a:lnTo>
                  <a:lnTo>
                    <a:pt x="79" y="50"/>
                  </a:lnTo>
                  <a:lnTo>
                    <a:pt x="77" y="48"/>
                  </a:lnTo>
                  <a:lnTo>
                    <a:pt x="75" y="47"/>
                  </a:lnTo>
                  <a:lnTo>
                    <a:pt x="72" y="48"/>
                  </a:lnTo>
                  <a:lnTo>
                    <a:pt x="71" y="53"/>
                  </a:lnTo>
                  <a:lnTo>
                    <a:pt x="71" y="55"/>
                  </a:lnTo>
                  <a:lnTo>
                    <a:pt x="68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3" y="59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2" y="64"/>
                  </a:lnTo>
                  <a:lnTo>
                    <a:pt x="63" y="64"/>
                  </a:lnTo>
                  <a:lnTo>
                    <a:pt x="64" y="63"/>
                  </a:lnTo>
                  <a:lnTo>
                    <a:pt x="64" y="62"/>
                  </a:lnTo>
                  <a:lnTo>
                    <a:pt x="66" y="63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3"/>
                  </a:lnTo>
                  <a:lnTo>
                    <a:pt x="61" y="74"/>
                  </a:lnTo>
                  <a:lnTo>
                    <a:pt x="59" y="74"/>
                  </a:lnTo>
                  <a:lnTo>
                    <a:pt x="56" y="78"/>
                  </a:lnTo>
                  <a:lnTo>
                    <a:pt x="55" y="79"/>
                  </a:lnTo>
                  <a:lnTo>
                    <a:pt x="56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9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1" y="89"/>
                  </a:lnTo>
                  <a:lnTo>
                    <a:pt x="60" y="92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4"/>
                  </a:lnTo>
                  <a:lnTo>
                    <a:pt x="64" y="96"/>
                  </a:lnTo>
                  <a:lnTo>
                    <a:pt x="66" y="97"/>
                  </a:lnTo>
                  <a:lnTo>
                    <a:pt x="67" y="97"/>
                  </a:lnTo>
                  <a:lnTo>
                    <a:pt x="68" y="98"/>
                  </a:lnTo>
                  <a:lnTo>
                    <a:pt x="68" y="99"/>
                  </a:lnTo>
                  <a:lnTo>
                    <a:pt x="66" y="99"/>
                  </a:lnTo>
                  <a:lnTo>
                    <a:pt x="66" y="100"/>
                  </a:lnTo>
                  <a:lnTo>
                    <a:pt x="67" y="100"/>
                  </a:lnTo>
                  <a:lnTo>
                    <a:pt x="70" y="101"/>
                  </a:lnTo>
                  <a:lnTo>
                    <a:pt x="69" y="102"/>
                  </a:lnTo>
                  <a:lnTo>
                    <a:pt x="72" y="103"/>
                  </a:lnTo>
                  <a:lnTo>
                    <a:pt x="73" y="103"/>
                  </a:lnTo>
                  <a:lnTo>
                    <a:pt x="74" y="104"/>
                  </a:lnTo>
                  <a:lnTo>
                    <a:pt x="74" y="105"/>
                  </a:lnTo>
                  <a:lnTo>
                    <a:pt x="72" y="106"/>
                  </a:lnTo>
                  <a:lnTo>
                    <a:pt x="71" y="106"/>
                  </a:lnTo>
                  <a:lnTo>
                    <a:pt x="68" y="105"/>
                  </a:lnTo>
                  <a:lnTo>
                    <a:pt x="66" y="105"/>
                  </a:lnTo>
                  <a:lnTo>
                    <a:pt x="63" y="106"/>
                  </a:lnTo>
                  <a:lnTo>
                    <a:pt x="62" y="107"/>
                  </a:lnTo>
                  <a:lnTo>
                    <a:pt x="62" y="109"/>
                  </a:lnTo>
                  <a:lnTo>
                    <a:pt x="62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2" y="114"/>
                  </a:lnTo>
                  <a:lnTo>
                    <a:pt x="62" y="115"/>
                  </a:lnTo>
                  <a:lnTo>
                    <a:pt x="63" y="117"/>
                  </a:lnTo>
                  <a:lnTo>
                    <a:pt x="63" y="118"/>
                  </a:lnTo>
                  <a:lnTo>
                    <a:pt x="63" y="119"/>
                  </a:lnTo>
                  <a:lnTo>
                    <a:pt x="63" y="120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1" y="120"/>
                  </a:lnTo>
                  <a:lnTo>
                    <a:pt x="61" y="119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7" y="119"/>
                  </a:lnTo>
                  <a:lnTo>
                    <a:pt x="55" y="116"/>
                  </a:lnTo>
                  <a:lnTo>
                    <a:pt x="53" y="114"/>
                  </a:lnTo>
                  <a:lnTo>
                    <a:pt x="52" y="114"/>
                  </a:lnTo>
                  <a:lnTo>
                    <a:pt x="50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8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6" y="112"/>
                  </a:lnTo>
                  <a:lnTo>
                    <a:pt x="45" y="113"/>
                  </a:lnTo>
                  <a:lnTo>
                    <a:pt x="44" y="112"/>
                  </a:lnTo>
                  <a:lnTo>
                    <a:pt x="44" y="111"/>
                  </a:lnTo>
                  <a:lnTo>
                    <a:pt x="43" y="110"/>
                  </a:lnTo>
                  <a:lnTo>
                    <a:pt x="41" y="110"/>
                  </a:lnTo>
                  <a:lnTo>
                    <a:pt x="39" y="109"/>
                  </a:lnTo>
                  <a:lnTo>
                    <a:pt x="38" y="109"/>
                  </a:lnTo>
                  <a:lnTo>
                    <a:pt x="37" y="109"/>
                  </a:lnTo>
                  <a:lnTo>
                    <a:pt x="36" y="109"/>
                  </a:lnTo>
                  <a:lnTo>
                    <a:pt x="35" y="108"/>
                  </a:lnTo>
                  <a:lnTo>
                    <a:pt x="32" y="108"/>
                  </a:lnTo>
                  <a:lnTo>
                    <a:pt x="26" y="109"/>
                  </a:lnTo>
                  <a:lnTo>
                    <a:pt x="25" y="109"/>
                  </a:lnTo>
                  <a:lnTo>
                    <a:pt x="24" y="109"/>
                  </a:lnTo>
                  <a:lnTo>
                    <a:pt x="23" y="111"/>
                  </a:lnTo>
                  <a:lnTo>
                    <a:pt x="23" y="112"/>
                  </a:lnTo>
                  <a:lnTo>
                    <a:pt x="23" y="113"/>
                  </a:lnTo>
                  <a:lnTo>
                    <a:pt x="22" y="116"/>
                  </a:lnTo>
                  <a:lnTo>
                    <a:pt x="21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8" y="115"/>
                  </a:lnTo>
                  <a:lnTo>
                    <a:pt x="16" y="116"/>
                  </a:lnTo>
                  <a:lnTo>
                    <a:pt x="14" y="116"/>
                  </a:lnTo>
                  <a:lnTo>
                    <a:pt x="13" y="116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11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9" y="109"/>
                  </a:lnTo>
                  <a:lnTo>
                    <a:pt x="8" y="107"/>
                  </a:lnTo>
                  <a:lnTo>
                    <a:pt x="7" y="107"/>
                  </a:lnTo>
                  <a:lnTo>
                    <a:pt x="7" y="106"/>
                  </a:lnTo>
                  <a:lnTo>
                    <a:pt x="7" y="105"/>
                  </a:lnTo>
                  <a:lnTo>
                    <a:pt x="7" y="104"/>
                  </a:lnTo>
                  <a:lnTo>
                    <a:pt x="8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9" y="96"/>
                  </a:lnTo>
                  <a:lnTo>
                    <a:pt x="10" y="95"/>
                  </a:lnTo>
                  <a:lnTo>
                    <a:pt x="11" y="93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7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4"/>
                  </a:lnTo>
                  <a:lnTo>
                    <a:pt x="5" y="71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5" y="6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8" y="10"/>
                  </a:lnTo>
                  <a:lnTo>
                    <a:pt x="59" y="12"/>
                  </a:lnTo>
                  <a:lnTo>
                    <a:pt x="63" y="15"/>
                  </a:lnTo>
                  <a:lnTo>
                    <a:pt x="64" y="16"/>
                  </a:lnTo>
                  <a:lnTo>
                    <a:pt x="66" y="18"/>
                  </a:lnTo>
                  <a:lnTo>
                    <a:pt x="67" y="22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9" y="43"/>
                  </a:lnTo>
                  <a:lnTo>
                    <a:pt x="82" y="4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283645" y="3398862"/>
              <a:ext cx="555625" cy="1009650"/>
            </a:xfrm>
            <a:custGeom>
              <a:avLst/>
              <a:gdLst>
                <a:gd name="T0" fmla="*/ 2147483647 w 56"/>
                <a:gd name="T1" fmla="*/ 2147483647 h 106"/>
                <a:gd name="T2" fmla="*/ 2147483647 w 56"/>
                <a:gd name="T3" fmla="*/ 2147483647 h 106"/>
                <a:gd name="T4" fmla="*/ 2147483647 w 56"/>
                <a:gd name="T5" fmla="*/ 2147483647 h 106"/>
                <a:gd name="T6" fmla="*/ 2147483647 w 56"/>
                <a:gd name="T7" fmla="*/ 2147483647 h 106"/>
                <a:gd name="T8" fmla="*/ 2147483647 w 56"/>
                <a:gd name="T9" fmla="*/ 2147483647 h 106"/>
                <a:gd name="T10" fmla="*/ 2147483647 w 56"/>
                <a:gd name="T11" fmla="*/ 2147483647 h 106"/>
                <a:gd name="T12" fmla="*/ 2147483647 w 56"/>
                <a:gd name="T13" fmla="*/ 2147483647 h 106"/>
                <a:gd name="T14" fmla="*/ 2147483647 w 56"/>
                <a:gd name="T15" fmla="*/ 2147483647 h 106"/>
                <a:gd name="T16" fmla="*/ 2147483647 w 56"/>
                <a:gd name="T17" fmla="*/ 2147483647 h 106"/>
                <a:gd name="T18" fmla="*/ 2147483647 w 56"/>
                <a:gd name="T19" fmla="*/ 2147483647 h 106"/>
                <a:gd name="T20" fmla="*/ 2147483647 w 56"/>
                <a:gd name="T21" fmla="*/ 2147483647 h 106"/>
                <a:gd name="T22" fmla="*/ 2147483647 w 56"/>
                <a:gd name="T23" fmla="*/ 2147483647 h 106"/>
                <a:gd name="T24" fmla="*/ 2147483647 w 56"/>
                <a:gd name="T25" fmla="*/ 2147483647 h 106"/>
                <a:gd name="T26" fmla="*/ 2147483647 w 56"/>
                <a:gd name="T27" fmla="*/ 2147483647 h 106"/>
                <a:gd name="T28" fmla="*/ 2147483647 w 56"/>
                <a:gd name="T29" fmla="*/ 2147483647 h 106"/>
                <a:gd name="T30" fmla="*/ 2147483647 w 56"/>
                <a:gd name="T31" fmla="*/ 2147483647 h 106"/>
                <a:gd name="T32" fmla="*/ 2147483647 w 56"/>
                <a:gd name="T33" fmla="*/ 2147483647 h 106"/>
                <a:gd name="T34" fmla="*/ 2147483647 w 56"/>
                <a:gd name="T35" fmla="*/ 2147483647 h 106"/>
                <a:gd name="T36" fmla="*/ 2147483647 w 56"/>
                <a:gd name="T37" fmla="*/ 2147483647 h 106"/>
                <a:gd name="T38" fmla="*/ 2147483647 w 56"/>
                <a:gd name="T39" fmla="*/ 2147483647 h 106"/>
                <a:gd name="T40" fmla="*/ 2147483647 w 56"/>
                <a:gd name="T41" fmla="*/ 2147483647 h 106"/>
                <a:gd name="T42" fmla="*/ 2147483647 w 56"/>
                <a:gd name="T43" fmla="*/ 2147483647 h 106"/>
                <a:gd name="T44" fmla="*/ 2147483647 w 56"/>
                <a:gd name="T45" fmla="*/ 2147483647 h 106"/>
                <a:gd name="T46" fmla="*/ 2147483647 w 56"/>
                <a:gd name="T47" fmla="*/ 2147483647 h 106"/>
                <a:gd name="T48" fmla="*/ 2147483647 w 56"/>
                <a:gd name="T49" fmla="*/ 2147483647 h 106"/>
                <a:gd name="T50" fmla="*/ 2147483647 w 56"/>
                <a:gd name="T51" fmla="*/ 2147483647 h 106"/>
                <a:gd name="T52" fmla="*/ 2147483647 w 56"/>
                <a:gd name="T53" fmla="*/ 2147483647 h 106"/>
                <a:gd name="T54" fmla="*/ 2147483647 w 56"/>
                <a:gd name="T55" fmla="*/ 2147483647 h 106"/>
                <a:gd name="T56" fmla="*/ 2147483647 w 56"/>
                <a:gd name="T57" fmla="*/ 2147483647 h 106"/>
                <a:gd name="T58" fmla="*/ 2147483647 w 56"/>
                <a:gd name="T59" fmla="*/ 2147483647 h 106"/>
                <a:gd name="T60" fmla="*/ 2147483647 w 56"/>
                <a:gd name="T61" fmla="*/ 2147483647 h 106"/>
                <a:gd name="T62" fmla="*/ 2147483647 w 56"/>
                <a:gd name="T63" fmla="*/ 2147483647 h 106"/>
                <a:gd name="T64" fmla="*/ 2147483647 w 56"/>
                <a:gd name="T65" fmla="*/ 2147483647 h 106"/>
                <a:gd name="T66" fmla="*/ 2147483647 w 56"/>
                <a:gd name="T67" fmla="*/ 2147483647 h 106"/>
                <a:gd name="T68" fmla="*/ 2147483647 w 56"/>
                <a:gd name="T69" fmla="*/ 2147483647 h 106"/>
                <a:gd name="T70" fmla="*/ 2147483647 w 56"/>
                <a:gd name="T71" fmla="*/ 2147483647 h 106"/>
                <a:gd name="T72" fmla="*/ 2147483647 w 56"/>
                <a:gd name="T73" fmla="*/ 2147483647 h 106"/>
                <a:gd name="T74" fmla="*/ 2147483647 w 56"/>
                <a:gd name="T75" fmla="*/ 2147483647 h 106"/>
                <a:gd name="T76" fmla="*/ 2147483647 w 56"/>
                <a:gd name="T77" fmla="*/ 2147483647 h 106"/>
                <a:gd name="T78" fmla="*/ 2147483647 w 56"/>
                <a:gd name="T79" fmla="*/ 2147483647 h 106"/>
                <a:gd name="T80" fmla="*/ 2147483647 w 56"/>
                <a:gd name="T81" fmla="*/ 2147483647 h 106"/>
                <a:gd name="T82" fmla="*/ 2147483647 w 56"/>
                <a:gd name="T83" fmla="*/ 2147483647 h 106"/>
                <a:gd name="T84" fmla="*/ 2147483647 w 56"/>
                <a:gd name="T85" fmla="*/ 2147483647 h 106"/>
                <a:gd name="T86" fmla="*/ 2147483647 w 56"/>
                <a:gd name="T87" fmla="*/ 2147483647 h 106"/>
                <a:gd name="T88" fmla="*/ 2147483647 w 56"/>
                <a:gd name="T89" fmla="*/ 2147483647 h 106"/>
                <a:gd name="T90" fmla="*/ 2147483647 w 56"/>
                <a:gd name="T91" fmla="*/ 2147483647 h 106"/>
                <a:gd name="T92" fmla="*/ 2147483647 w 56"/>
                <a:gd name="T93" fmla="*/ 2147483647 h 106"/>
                <a:gd name="T94" fmla="*/ 2147483647 w 56"/>
                <a:gd name="T95" fmla="*/ 2147483647 h 106"/>
                <a:gd name="T96" fmla="*/ 2147483647 w 56"/>
                <a:gd name="T97" fmla="*/ 2147483647 h 106"/>
                <a:gd name="T98" fmla="*/ 2147483647 w 56"/>
                <a:gd name="T99" fmla="*/ 2147483647 h 106"/>
                <a:gd name="T100" fmla="*/ 2147483647 w 56"/>
                <a:gd name="T101" fmla="*/ 2147483647 h 106"/>
                <a:gd name="T102" fmla="*/ 0 w 56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"/>
                <a:gd name="T157" fmla="*/ 0 h 106"/>
                <a:gd name="T158" fmla="*/ 56 w 56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" h="106">
                  <a:moveTo>
                    <a:pt x="0" y="33"/>
                  </a:moveTo>
                  <a:lnTo>
                    <a:pt x="1" y="32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1" y="40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51" y="41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2" y="50"/>
                  </a:lnTo>
                  <a:lnTo>
                    <a:pt x="52" y="51"/>
                  </a:lnTo>
                  <a:lnTo>
                    <a:pt x="53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4" y="64"/>
                  </a:lnTo>
                  <a:lnTo>
                    <a:pt x="43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1" y="65"/>
                  </a:lnTo>
                  <a:lnTo>
                    <a:pt x="41" y="66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30" y="74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2" y="80"/>
                  </a:lnTo>
                  <a:lnTo>
                    <a:pt x="31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3" y="87"/>
                  </a:lnTo>
                  <a:lnTo>
                    <a:pt x="34" y="88"/>
                  </a:lnTo>
                  <a:lnTo>
                    <a:pt x="35" y="89"/>
                  </a:lnTo>
                  <a:lnTo>
                    <a:pt x="35" y="92"/>
                  </a:lnTo>
                  <a:lnTo>
                    <a:pt x="32" y="92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6" y="94"/>
                  </a:lnTo>
                  <a:lnTo>
                    <a:pt x="25" y="96"/>
                  </a:lnTo>
                  <a:lnTo>
                    <a:pt x="25" y="102"/>
                  </a:lnTo>
                  <a:lnTo>
                    <a:pt x="24" y="102"/>
                  </a:lnTo>
                  <a:lnTo>
                    <a:pt x="23" y="101"/>
                  </a:lnTo>
                  <a:lnTo>
                    <a:pt x="22" y="102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4" y="93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1" y="84"/>
                  </a:lnTo>
                  <a:lnTo>
                    <a:pt x="11" y="83"/>
                  </a:lnTo>
                  <a:lnTo>
                    <a:pt x="11" y="80"/>
                  </a:lnTo>
                  <a:lnTo>
                    <a:pt x="10" y="80"/>
                  </a:lnTo>
                  <a:lnTo>
                    <a:pt x="8" y="76"/>
                  </a:lnTo>
                  <a:lnTo>
                    <a:pt x="7" y="75"/>
                  </a:lnTo>
                  <a:lnTo>
                    <a:pt x="8" y="74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4" y="56"/>
                  </a:lnTo>
                  <a:lnTo>
                    <a:pt x="15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3055045" y="4103712"/>
              <a:ext cx="823912" cy="733425"/>
            </a:xfrm>
            <a:custGeom>
              <a:avLst/>
              <a:gdLst>
                <a:gd name="T0" fmla="*/ 2147483647 w 83"/>
                <a:gd name="T1" fmla="*/ 2147483647 h 77"/>
                <a:gd name="T2" fmla="*/ 2147483647 w 83"/>
                <a:gd name="T3" fmla="*/ 2147483647 h 77"/>
                <a:gd name="T4" fmla="*/ 2147483647 w 83"/>
                <a:gd name="T5" fmla="*/ 2147483647 h 77"/>
                <a:gd name="T6" fmla="*/ 2147483647 w 83"/>
                <a:gd name="T7" fmla="*/ 2147483647 h 77"/>
                <a:gd name="T8" fmla="*/ 2147483647 w 83"/>
                <a:gd name="T9" fmla="*/ 2147483647 h 77"/>
                <a:gd name="T10" fmla="*/ 2147483647 w 83"/>
                <a:gd name="T11" fmla="*/ 2147483647 h 77"/>
                <a:gd name="T12" fmla="*/ 2147483647 w 83"/>
                <a:gd name="T13" fmla="*/ 2147483647 h 77"/>
                <a:gd name="T14" fmla="*/ 2147483647 w 83"/>
                <a:gd name="T15" fmla="*/ 2147483647 h 77"/>
                <a:gd name="T16" fmla="*/ 2147483647 w 83"/>
                <a:gd name="T17" fmla="*/ 2147483647 h 77"/>
                <a:gd name="T18" fmla="*/ 2147483647 w 83"/>
                <a:gd name="T19" fmla="*/ 2147483647 h 77"/>
                <a:gd name="T20" fmla="*/ 2147483647 w 83"/>
                <a:gd name="T21" fmla="*/ 2147483647 h 77"/>
                <a:gd name="T22" fmla="*/ 2147483647 w 83"/>
                <a:gd name="T23" fmla="*/ 2147483647 h 77"/>
                <a:gd name="T24" fmla="*/ 2147483647 w 83"/>
                <a:gd name="T25" fmla="*/ 2147483647 h 77"/>
                <a:gd name="T26" fmla="*/ 2147483647 w 83"/>
                <a:gd name="T27" fmla="*/ 2147483647 h 77"/>
                <a:gd name="T28" fmla="*/ 2147483647 w 83"/>
                <a:gd name="T29" fmla="*/ 2147483647 h 77"/>
                <a:gd name="T30" fmla="*/ 2147483647 w 83"/>
                <a:gd name="T31" fmla="*/ 2147483647 h 77"/>
                <a:gd name="T32" fmla="*/ 2147483647 w 83"/>
                <a:gd name="T33" fmla="*/ 2147483647 h 77"/>
                <a:gd name="T34" fmla="*/ 2147483647 w 83"/>
                <a:gd name="T35" fmla="*/ 2147483647 h 77"/>
                <a:gd name="T36" fmla="*/ 2147483647 w 83"/>
                <a:gd name="T37" fmla="*/ 2147483647 h 77"/>
                <a:gd name="T38" fmla="*/ 2147483647 w 83"/>
                <a:gd name="T39" fmla="*/ 2147483647 h 77"/>
                <a:gd name="T40" fmla="*/ 2147483647 w 83"/>
                <a:gd name="T41" fmla="*/ 2147483647 h 77"/>
                <a:gd name="T42" fmla="*/ 2147483647 w 83"/>
                <a:gd name="T43" fmla="*/ 2147483647 h 77"/>
                <a:gd name="T44" fmla="*/ 2147483647 w 83"/>
                <a:gd name="T45" fmla="*/ 2147483647 h 77"/>
                <a:gd name="T46" fmla="*/ 2147483647 w 83"/>
                <a:gd name="T47" fmla="*/ 2147483647 h 77"/>
                <a:gd name="T48" fmla="*/ 2147483647 w 83"/>
                <a:gd name="T49" fmla="*/ 2147483647 h 77"/>
                <a:gd name="T50" fmla="*/ 2147483647 w 83"/>
                <a:gd name="T51" fmla="*/ 2147483647 h 77"/>
                <a:gd name="T52" fmla="*/ 2147483647 w 83"/>
                <a:gd name="T53" fmla="*/ 2147483647 h 77"/>
                <a:gd name="T54" fmla="*/ 2147483647 w 83"/>
                <a:gd name="T55" fmla="*/ 2147483647 h 77"/>
                <a:gd name="T56" fmla="*/ 2147483647 w 83"/>
                <a:gd name="T57" fmla="*/ 2147483647 h 77"/>
                <a:gd name="T58" fmla="*/ 2147483647 w 83"/>
                <a:gd name="T59" fmla="*/ 2147483647 h 77"/>
                <a:gd name="T60" fmla="*/ 2147483647 w 83"/>
                <a:gd name="T61" fmla="*/ 2147483647 h 77"/>
                <a:gd name="T62" fmla="*/ 2147483647 w 83"/>
                <a:gd name="T63" fmla="*/ 2147483647 h 77"/>
                <a:gd name="T64" fmla="*/ 2147483647 w 83"/>
                <a:gd name="T65" fmla="*/ 2147483647 h 77"/>
                <a:gd name="T66" fmla="*/ 2147483647 w 83"/>
                <a:gd name="T67" fmla="*/ 2147483647 h 77"/>
                <a:gd name="T68" fmla="*/ 2147483647 w 83"/>
                <a:gd name="T69" fmla="*/ 2147483647 h 77"/>
                <a:gd name="T70" fmla="*/ 2147483647 w 83"/>
                <a:gd name="T71" fmla="*/ 2147483647 h 77"/>
                <a:gd name="T72" fmla="*/ 2147483647 w 83"/>
                <a:gd name="T73" fmla="*/ 2147483647 h 77"/>
                <a:gd name="T74" fmla="*/ 2147483647 w 83"/>
                <a:gd name="T75" fmla="*/ 2147483647 h 77"/>
                <a:gd name="T76" fmla="*/ 2147483647 w 83"/>
                <a:gd name="T77" fmla="*/ 2147483647 h 77"/>
                <a:gd name="T78" fmla="*/ 2147483647 w 83"/>
                <a:gd name="T79" fmla="*/ 2147483647 h 77"/>
                <a:gd name="T80" fmla="*/ 2147483647 w 83"/>
                <a:gd name="T81" fmla="*/ 2147483647 h 77"/>
                <a:gd name="T82" fmla="*/ 2147483647 w 83"/>
                <a:gd name="T83" fmla="*/ 2147483647 h 77"/>
                <a:gd name="T84" fmla="*/ 2147483647 w 83"/>
                <a:gd name="T85" fmla="*/ 2147483647 h 77"/>
                <a:gd name="T86" fmla="*/ 2147483647 w 83"/>
                <a:gd name="T87" fmla="*/ 2147483647 h 77"/>
                <a:gd name="T88" fmla="*/ 2147483647 w 83"/>
                <a:gd name="T89" fmla="*/ 2147483647 h 77"/>
                <a:gd name="T90" fmla="*/ 2147483647 w 83"/>
                <a:gd name="T91" fmla="*/ 2147483647 h 77"/>
                <a:gd name="T92" fmla="*/ 2147483647 w 83"/>
                <a:gd name="T93" fmla="*/ 2147483647 h 77"/>
                <a:gd name="T94" fmla="*/ 2147483647 w 83"/>
                <a:gd name="T95" fmla="*/ 2147483647 h 77"/>
                <a:gd name="T96" fmla="*/ 2147483647 w 83"/>
                <a:gd name="T97" fmla="*/ 2147483647 h 77"/>
                <a:gd name="T98" fmla="*/ 2147483647 w 83"/>
                <a:gd name="T99" fmla="*/ 2147483647 h 77"/>
                <a:gd name="T100" fmla="*/ 2147483647 w 83"/>
                <a:gd name="T101" fmla="*/ 2147483647 h 77"/>
                <a:gd name="T102" fmla="*/ 2147483647 w 83"/>
                <a:gd name="T103" fmla="*/ 0 h 77"/>
                <a:gd name="T104" fmla="*/ 2147483647 w 83"/>
                <a:gd name="T105" fmla="*/ 2147483647 h 77"/>
                <a:gd name="T106" fmla="*/ 2147483647 w 83"/>
                <a:gd name="T107" fmla="*/ 2147483647 h 77"/>
                <a:gd name="T108" fmla="*/ 2147483647 w 83"/>
                <a:gd name="T109" fmla="*/ 2147483647 h 77"/>
                <a:gd name="T110" fmla="*/ 2147483647 w 83"/>
                <a:gd name="T111" fmla="*/ 2147483647 h 77"/>
                <a:gd name="T112" fmla="*/ 2147483647 w 83"/>
                <a:gd name="T113" fmla="*/ 2147483647 h 77"/>
                <a:gd name="T114" fmla="*/ 2147483647 w 83"/>
                <a:gd name="T115" fmla="*/ 2147483647 h 77"/>
                <a:gd name="T116" fmla="*/ 2147483647 w 83"/>
                <a:gd name="T117" fmla="*/ 2147483647 h 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"/>
                <a:gd name="T178" fmla="*/ 0 h 77"/>
                <a:gd name="T179" fmla="*/ 83 w 83"/>
                <a:gd name="T180" fmla="*/ 77 h 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" h="77">
                  <a:moveTo>
                    <a:pt x="0" y="31"/>
                  </a:moveTo>
                  <a:lnTo>
                    <a:pt x="0" y="32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8" y="45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2" y="47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20" y="62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5" y="71"/>
                  </a:lnTo>
                  <a:lnTo>
                    <a:pt x="36" y="72"/>
                  </a:lnTo>
                  <a:lnTo>
                    <a:pt x="37" y="71"/>
                  </a:lnTo>
                  <a:lnTo>
                    <a:pt x="38" y="69"/>
                  </a:lnTo>
                  <a:lnTo>
                    <a:pt x="41" y="68"/>
                  </a:lnTo>
                  <a:lnTo>
                    <a:pt x="42" y="68"/>
                  </a:lnTo>
                  <a:lnTo>
                    <a:pt x="43" y="68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5" y="69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3" y="72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5" y="70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1" y="70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6" y="70"/>
                  </a:lnTo>
                  <a:lnTo>
                    <a:pt x="67" y="73"/>
                  </a:lnTo>
                  <a:lnTo>
                    <a:pt x="69" y="77"/>
                  </a:lnTo>
                  <a:lnTo>
                    <a:pt x="70" y="75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3" y="75"/>
                  </a:lnTo>
                  <a:lnTo>
                    <a:pt x="73" y="76"/>
                  </a:lnTo>
                  <a:lnTo>
                    <a:pt x="74" y="76"/>
                  </a:lnTo>
                  <a:lnTo>
                    <a:pt x="75" y="76"/>
                  </a:lnTo>
                  <a:lnTo>
                    <a:pt x="76" y="76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79" y="73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0" y="69"/>
                  </a:lnTo>
                  <a:lnTo>
                    <a:pt x="80" y="68"/>
                  </a:lnTo>
                  <a:lnTo>
                    <a:pt x="81" y="67"/>
                  </a:lnTo>
                  <a:lnTo>
                    <a:pt x="82" y="66"/>
                  </a:lnTo>
                  <a:lnTo>
                    <a:pt x="83" y="65"/>
                  </a:lnTo>
                  <a:lnTo>
                    <a:pt x="83" y="64"/>
                  </a:lnTo>
                  <a:lnTo>
                    <a:pt x="82" y="63"/>
                  </a:lnTo>
                  <a:lnTo>
                    <a:pt x="82" y="61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2" y="55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74" y="51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5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1" y="45"/>
                  </a:lnTo>
                  <a:lnTo>
                    <a:pt x="58" y="44"/>
                  </a:lnTo>
                  <a:lnTo>
                    <a:pt x="57" y="43"/>
                  </a:lnTo>
                  <a:lnTo>
                    <a:pt x="57" y="44"/>
                  </a:lnTo>
                  <a:lnTo>
                    <a:pt x="57" y="45"/>
                  </a:lnTo>
                  <a:lnTo>
                    <a:pt x="57" y="46"/>
                  </a:lnTo>
                  <a:lnTo>
                    <a:pt x="50" y="43"/>
                  </a:lnTo>
                  <a:lnTo>
                    <a:pt x="47" y="42"/>
                  </a:lnTo>
                  <a:lnTo>
                    <a:pt x="46" y="41"/>
                  </a:lnTo>
                  <a:lnTo>
                    <a:pt x="47" y="38"/>
                  </a:lnTo>
                  <a:lnTo>
                    <a:pt x="48" y="38"/>
                  </a:lnTo>
                  <a:lnTo>
                    <a:pt x="49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37" y="32"/>
                  </a:lnTo>
                  <a:lnTo>
                    <a:pt x="36" y="31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36" y="18"/>
                  </a:lnTo>
                  <a:lnTo>
                    <a:pt x="35" y="16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1" y="2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5" y="9"/>
                  </a:lnTo>
                  <a:lnTo>
                    <a:pt x="23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1" y="30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5121970" y="4856187"/>
              <a:ext cx="704850" cy="666750"/>
            </a:xfrm>
            <a:custGeom>
              <a:avLst/>
              <a:gdLst>
                <a:gd name="T0" fmla="*/ 2147483647 w 71"/>
                <a:gd name="T1" fmla="*/ 2147483647 h 70"/>
                <a:gd name="T2" fmla="*/ 2147483647 w 71"/>
                <a:gd name="T3" fmla="*/ 2147483647 h 70"/>
                <a:gd name="T4" fmla="*/ 2147483647 w 71"/>
                <a:gd name="T5" fmla="*/ 2147483647 h 70"/>
                <a:gd name="T6" fmla="*/ 2147483647 w 71"/>
                <a:gd name="T7" fmla="*/ 2147483647 h 70"/>
                <a:gd name="T8" fmla="*/ 2147483647 w 71"/>
                <a:gd name="T9" fmla="*/ 2147483647 h 70"/>
                <a:gd name="T10" fmla="*/ 2147483647 w 71"/>
                <a:gd name="T11" fmla="*/ 2147483647 h 70"/>
                <a:gd name="T12" fmla="*/ 2147483647 w 71"/>
                <a:gd name="T13" fmla="*/ 2147483647 h 70"/>
                <a:gd name="T14" fmla="*/ 2147483647 w 71"/>
                <a:gd name="T15" fmla="*/ 2147483647 h 70"/>
                <a:gd name="T16" fmla="*/ 2147483647 w 71"/>
                <a:gd name="T17" fmla="*/ 2147483647 h 70"/>
                <a:gd name="T18" fmla="*/ 2147483647 w 71"/>
                <a:gd name="T19" fmla="*/ 2147483647 h 70"/>
                <a:gd name="T20" fmla="*/ 2147483647 w 71"/>
                <a:gd name="T21" fmla="*/ 2147483647 h 70"/>
                <a:gd name="T22" fmla="*/ 2147483647 w 71"/>
                <a:gd name="T23" fmla="*/ 2147483647 h 70"/>
                <a:gd name="T24" fmla="*/ 2147483647 w 71"/>
                <a:gd name="T25" fmla="*/ 2147483647 h 70"/>
                <a:gd name="T26" fmla="*/ 2147483647 w 71"/>
                <a:gd name="T27" fmla="*/ 2147483647 h 70"/>
                <a:gd name="T28" fmla="*/ 2147483647 w 71"/>
                <a:gd name="T29" fmla="*/ 2147483647 h 70"/>
                <a:gd name="T30" fmla="*/ 2147483647 w 71"/>
                <a:gd name="T31" fmla="*/ 2147483647 h 70"/>
                <a:gd name="T32" fmla="*/ 2147483647 w 71"/>
                <a:gd name="T33" fmla="*/ 2147483647 h 70"/>
                <a:gd name="T34" fmla="*/ 2147483647 w 71"/>
                <a:gd name="T35" fmla="*/ 2147483647 h 70"/>
                <a:gd name="T36" fmla="*/ 2147483647 w 71"/>
                <a:gd name="T37" fmla="*/ 2147483647 h 70"/>
                <a:gd name="T38" fmla="*/ 2147483647 w 71"/>
                <a:gd name="T39" fmla="*/ 2147483647 h 70"/>
                <a:gd name="T40" fmla="*/ 2147483647 w 71"/>
                <a:gd name="T41" fmla="*/ 0 h 70"/>
                <a:gd name="T42" fmla="*/ 2147483647 w 71"/>
                <a:gd name="T43" fmla="*/ 2147483647 h 70"/>
                <a:gd name="T44" fmla="*/ 2147483647 w 71"/>
                <a:gd name="T45" fmla="*/ 2147483647 h 70"/>
                <a:gd name="T46" fmla="*/ 2147483647 w 71"/>
                <a:gd name="T47" fmla="*/ 2147483647 h 70"/>
                <a:gd name="T48" fmla="*/ 2147483647 w 71"/>
                <a:gd name="T49" fmla="*/ 2147483647 h 70"/>
                <a:gd name="T50" fmla="*/ 2147483647 w 71"/>
                <a:gd name="T51" fmla="*/ 2147483647 h 70"/>
                <a:gd name="T52" fmla="*/ 2147483647 w 71"/>
                <a:gd name="T53" fmla="*/ 2147483647 h 70"/>
                <a:gd name="T54" fmla="*/ 2147483647 w 71"/>
                <a:gd name="T55" fmla="*/ 2147483647 h 70"/>
                <a:gd name="T56" fmla="*/ 2147483647 w 71"/>
                <a:gd name="T57" fmla="*/ 2147483647 h 70"/>
                <a:gd name="T58" fmla="*/ 2147483647 w 71"/>
                <a:gd name="T59" fmla="*/ 2147483647 h 70"/>
                <a:gd name="T60" fmla="*/ 2147483647 w 71"/>
                <a:gd name="T61" fmla="*/ 2147483647 h 70"/>
                <a:gd name="T62" fmla="*/ 2147483647 w 71"/>
                <a:gd name="T63" fmla="*/ 2147483647 h 70"/>
                <a:gd name="T64" fmla="*/ 2147483647 w 71"/>
                <a:gd name="T65" fmla="*/ 2147483647 h 70"/>
                <a:gd name="T66" fmla="*/ 2147483647 w 71"/>
                <a:gd name="T67" fmla="*/ 2147483647 h 70"/>
                <a:gd name="T68" fmla="*/ 0 w 71"/>
                <a:gd name="T69" fmla="*/ 2147483647 h 70"/>
                <a:gd name="T70" fmla="*/ 2147483647 w 71"/>
                <a:gd name="T71" fmla="*/ 2147483647 h 70"/>
                <a:gd name="T72" fmla="*/ 2147483647 w 71"/>
                <a:gd name="T73" fmla="*/ 2147483647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70"/>
                <a:gd name="T113" fmla="*/ 71 w 71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70">
                  <a:moveTo>
                    <a:pt x="6" y="63"/>
                  </a:moveTo>
                  <a:lnTo>
                    <a:pt x="6" y="64"/>
                  </a:lnTo>
                  <a:lnTo>
                    <a:pt x="7" y="64"/>
                  </a:lnTo>
                  <a:lnTo>
                    <a:pt x="7" y="65"/>
                  </a:lnTo>
                  <a:lnTo>
                    <a:pt x="8" y="65"/>
                  </a:lnTo>
                  <a:lnTo>
                    <a:pt x="8" y="66"/>
                  </a:lnTo>
                  <a:lnTo>
                    <a:pt x="9" y="66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2" y="68"/>
                  </a:lnTo>
                  <a:lnTo>
                    <a:pt x="12" y="69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9" y="68"/>
                  </a:lnTo>
                  <a:lnTo>
                    <a:pt x="19" y="65"/>
                  </a:lnTo>
                  <a:lnTo>
                    <a:pt x="19" y="64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8" y="67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42" y="69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71" y="64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0" y="3"/>
                  </a:lnTo>
                  <a:lnTo>
                    <a:pt x="39" y="8"/>
                  </a:lnTo>
                  <a:lnTo>
                    <a:pt x="40" y="19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4" y="37"/>
                  </a:lnTo>
                  <a:lnTo>
                    <a:pt x="32" y="39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4" y="51"/>
                  </a:lnTo>
                  <a:lnTo>
                    <a:pt x="13" y="51"/>
                  </a:lnTo>
                  <a:lnTo>
                    <a:pt x="0" y="53"/>
                  </a:lnTo>
                  <a:lnTo>
                    <a:pt x="2" y="56"/>
                  </a:lnTo>
                  <a:lnTo>
                    <a:pt x="5" y="57"/>
                  </a:lnTo>
                  <a:lnTo>
                    <a:pt x="6" y="60"/>
                  </a:lnTo>
                  <a:lnTo>
                    <a:pt x="6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4774307" y="5513412"/>
              <a:ext cx="823913" cy="723900"/>
            </a:xfrm>
            <a:custGeom>
              <a:avLst/>
              <a:gdLst>
                <a:gd name="T0" fmla="*/ 2147483647 w 83"/>
                <a:gd name="T1" fmla="*/ 2147483647 h 76"/>
                <a:gd name="T2" fmla="*/ 2147483647 w 83"/>
                <a:gd name="T3" fmla="*/ 2147483647 h 76"/>
                <a:gd name="T4" fmla="*/ 2147483647 w 83"/>
                <a:gd name="T5" fmla="*/ 2147483647 h 76"/>
                <a:gd name="T6" fmla="*/ 2147483647 w 83"/>
                <a:gd name="T7" fmla="*/ 2147483647 h 76"/>
                <a:gd name="T8" fmla="*/ 2147483647 w 83"/>
                <a:gd name="T9" fmla="*/ 2147483647 h 76"/>
                <a:gd name="T10" fmla="*/ 2147483647 w 83"/>
                <a:gd name="T11" fmla="*/ 2147483647 h 76"/>
                <a:gd name="T12" fmla="*/ 2147483647 w 83"/>
                <a:gd name="T13" fmla="*/ 0 h 76"/>
                <a:gd name="T14" fmla="*/ 2147483647 w 83"/>
                <a:gd name="T15" fmla="*/ 2147483647 h 76"/>
                <a:gd name="T16" fmla="*/ 2147483647 w 83"/>
                <a:gd name="T17" fmla="*/ 2147483647 h 76"/>
                <a:gd name="T18" fmla="*/ 2147483647 w 83"/>
                <a:gd name="T19" fmla="*/ 2147483647 h 76"/>
                <a:gd name="T20" fmla="*/ 2147483647 w 83"/>
                <a:gd name="T21" fmla="*/ 2147483647 h 76"/>
                <a:gd name="T22" fmla="*/ 2147483647 w 83"/>
                <a:gd name="T23" fmla="*/ 2147483647 h 76"/>
                <a:gd name="T24" fmla="*/ 2147483647 w 83"/>
                <a:gd name="T25" fmla="*/ 2147483647 h 76"/>
                <a:gd name="T26" fmla="*/ 2147483647 w 83"/>
                <a:gd name="T27" fmla="*/ 2147483647 h 76"/>
                <a:gd name="T28" fmla="*/ 2147483647 w 83"/>
                <a:gd name="T29" fmla="*/ 2147483647 h 76"/>
                <a:gd name="T30" fmla="*/ 2147483647 w 83"/>
                <a:gd name="T31" fmla="*/ 2147483647 h 76"/>
                <a:gd name="T32" fmla="*/ 2147483647 w 83"/>
                <a:gd name="T33" fmla="*/ 0 h 76"/>
                <a:gd name="T34" fmla="*/ 2147483647 w 83"/>
                <a:gd name="T35" fmla="*/ 2147483647 h 76"/>
                <a:gd name="T36" fmla="*/ 2147483647 w 83"/>
                <a:gd name="T37" fmla="*/ 2147483647 h 76"/>
                <a:gd name="T38" fmla="*/ 2147483647 w 83"/>
                <a:gd name="T39" fmla="*/ 2147483647 h 76"/>
                <a:gd name="T40" fmla="*/ 2147483647 w 83"/>
                <a:gd name="T41" fmla="*/ 2147483647 h 76"/>
                <a:gd name="T42" fmla="*/ 2147483647 w 83"/>
                <a:gd name="T43" fmla="*/ 2147483647 h 76"/>
                <a:gd name="T44" fmla="*/ 2147483647 w 83"/>
                <a:gd name="T45" fmla="*/ 2147483647 h 76"/>
                <a:gd name="T46" fmla="*/ 2147483647 w 83"/>
                <a:gd name="T47" fmla="*/ 2147483647 h 76"/>
                <a:gd name="T48" fmla="*/ 2147483647 w 83"/>
                <a:gd name="T49" fmla="*/ 2147483647 h 76"/>
                <a:gd name="T50" fmla="*/ 2147483647 w 83"/>
                <a:gd name="T51" fmla="*/ 2147483647 h 76"/>
                <a:gd name="T52" fmla="*/ 2147483647 w 83"/>
                <a:gd name="T53" fmla="*/ 2147483647 h 76"/>
                <a:gd name="T54" fmla="*/ 2147483647 w 83"/>
                <a:gd name="T55" fmla="*/ 2147483647 h 76"/>
                <a:gd name="T56" fmla="*/ 2147483647 w 83"/>
                <a:gd name="T57" fmla="*/ 2147483647 h 76"/>
                <a:gd name="T58" fmla="*/ 2147483647 w 83"/>
                <a:gd name="T59" fmla="*/ 2147483647 h 76"/>
                <a:gd name="T60" fmla="*/ 2147483647 w 83"/>
                <a:gd name="T61" fmla="*/ 2147483647 h 76"/>
                <a:gd name="T62" fmla="*/ 2147483647 w 83"/>
                <a:gd name="T63" fmla="*/ 2147483647 h 76"/>
                <a:gd name="T64" fmla="*/ 2147483647 w 83"/>
                <a:gd name="T65" fmla="*/ 2147483647 h 76"/>
                <a:gd name="T66" fmla="*/ 2147483647 w 83"/>
                <a:gd name="T67" fmla="*/ 2147483647 h 76"/>
                <a:gd name="T68" fmla="*/ 2147483647 w 83"/>
                <a:gd name="T69" fmla="*/ 2147483647 h 76"/>
                <a:gd name="T70" fmla="*/ 2147483647 w 83"/>
                <a:gd name="T71" fmla="*/ 2147483647 h 76"/>
                <a:gd name="T72" fmla="*/ 2147483647 w 83"/>
                <a:gd name="T73" fmla="*/ 2147483647 h 76"/>
                <a:gd name="T74" fmla="*/ 2147483647 w 83"/>
                <a:gd name="T75" fmla="*/ 2147483647 h 76"/>
                <a:gd name="T76" fmla="*/ 2147483647 w 83"/>
                <a:gd name="T77" fmla="*/ 2147483647 h 76"/>
                <a:gd name="T78" fmla="*/ 2147483647 w 83"/>
                <a:gd name="T79" fmla="*/ 2147483647 h 76"/>
                <a:gd name="T80" fmla="*/ 2147483647 w 83"/>
                <a:gd name="T81" fmla="*/ 2147483647 h 76"/>
                <a:gd name="T82" fmla="*/ 2147483647 w 83"/>
                <a:gd name="T83" fmla="*/ 2147483647 h 76"/>
                <a:gd name="T84" fmla="*/ 2147483647 w 83"/>
                <a:gd name="T85" fmla="*/ 2147483647 h 76"/>
                <a:gd name="T86" fmla="*/ 2147483647 w 83"/>
                <a:gd name="T87" fmla="*/ 2147483647 h 76"/>
                <a:gd name="T88" fmla="*/ 2147483647 w 83"/>
                <a:gd name="T89" fmla="*/ 2147483647 h 76"/>
                <a:gd name="T90" fmla="*/ 2147483647 w 83"/>
                <a:gd name="T91" fmla="*/ 2147483647 h 76"/>
                <a:gd name="T92" fmla="*/ 2147483647 w 83"/>
                <a:gd name="T93" fmla="*/ 2147483647 h 76"/>
                <a:gd name="T94" fmla="*/ 2147483647 w 83"/>
                <a:gd name="T95" fmla="*/ 2147483647 h 76"/>
                <a:gd name="T96" fmla="*/ 2147483647 w 83"/>
                <a:gd name="T97" fmla="*/ 2147483647 h 76"/>
                <a:gd name="T98" fmla="*/ 2147483647 w 83"/>
                <a:gd name="T99" fmla="*/ 2147483647 h 76"/>
                <a:gd name="T100" fmla="*/ 2147483647 w 83"/>
                <a:gd name="T101" fmla="*/ 2147483647 h 76"/>
                <a:gd name="T102" fmla="*/ 2147483647 w 83"/>
                <a:gd name="T103" fmla="*/ 2147483647 h 76"/>
                <a:gd name="T104" fmla="*/ 2147483647 w 83"/>
                <a:gd name="T105" fmla="*/ 2147483647 h 76"/>
                <a:gd name="T106" fmla="*/ 2147483647 w 83"/>
                <a:gd name="T107" fmla="*/ 2147483647 h 76"/>
                <a:gd name="T108" fmla="*/ 2147483647 w 83"/>
                <a:gd name="T109" fmla="*/ 2147483647 h 76"/>
                <a:gd name="T110" fmla="*/ 2147483647 w 83"/>
                <a:gd name="T111" fmla="*/ 2147483647 h 76"/>
                <a:gd name="T112" fmla="*/ 2147483647 w 83"/>
                <a:gd name="T113" fmla="*/ 2147483647 h 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3"/>
                <a:gd name="T172" fmla="*/ 0 h 76"/>
                <a:gd name="T173" fmla="*/ 83 w 83"/>
                <a:gd name="T174" fmla="*/ 76 h 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3" h="76">
                  <a:moveTo>
                    <a:pt x="0" y="36"/>
                  </a:moveTo>
                  <a:lnTo>
                    <a:pt x="2" y="30"/>
                  </a:lnTo>
                  <a:lnTo>
                    <a:pt x="6" y="20"/>
                  </a:lnTo>
                  <a:lnTo>
                    <a:pt x="7" y="19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3" y="9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3" y="7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61" y="15"/>
                  </a:lnTo>
                  <a:lnTo>
                    <a:pt x="67" y="20"/>
                  </a:lnTo>
                  <a:lnTo>
                    <a:pt x="70" y="22"/>
                  </a:lnTo>
                  <a:lnTo>
                    <a:pt x="74" y="24"/>
                  </a:lnTo>
                  <a:lnTo>
                    <a:pt x="77" y="26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3" y="31"/>
                  </a:lnTo>
                  <a:lnTo>
                    <a:pt x="83" y="35"/>
                  </a:lnTo>
                  <a:lnTo>
                    <a:pt x="80" y="39"/>
                  </a:lnTo>
                  <a:lnTo>
                    <a:pt x="55" y="41"/>
                  </a:lnTo>
                  <a:lnTo>
                    <a:pt x="53" y="44"/>
                  </a:lnTo>
                  <a:lnTo>
                    <a:pt x="51" y="47"/>
                  </a:lnTo>
                  <a:lnTo>
                    <a:pt x="46" y="55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6" y="57"/>
                  </a:lnTo>
                  <a:lnTo>
                    <a:pt x="46" y="60"/>
                  </a:lnTo>
                  <a:lnTo>
                    <a:pt x="45" y="61"/>
                  </a:lnTo>
                  <a:lnTo>
                    <a:pt x="46" y="62"/>
                  </a:lnTo>
                  <a:lnTo>
                    <a:pt x="48" y="63"/>
                  </a:lnTo>
                  <a:lnTo>
                    <a:pt x="48" y="66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70"/>
                  </a:lnTo>
                  <a:lnTo>
                    <a:pt x="46" y="71"/>
                  </a:lnTo>
                  <a:lnTo>
                    <a:pt x="47" y="73"/>
                  </a:lnTo>
                  <a:lnTo>
                    <a:pt x="45" y="76"/>
                  </a:lnTo>
                  <a:lnTo>
                    <a:pt x="44" y="75"/>
                  </a:lnTo>
                  <a:lnTo>
                    <a:pt x="38" y="70"/>
                  </a:lnTo>
                  <a:lnTo>
                    <a:pt x="35" y="67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4"/>
                  </a:lnTo>
                  <a:lnTo>
                    <a:pt x="32" y="64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8" y="60"/>
                  </a:lnTo>
                  <a:lnTo>
                    <a:pt x="27" y="60"/>
                  </a:lnTo>
                  <a:lnTo>
                    <a:pt x="26" y="59"/>
                  </a:lnTo>
                  <a:lnTo>
                    <a:pt x="25" y="58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6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3"/>
                  </a:lnTo>
                  <a:lnTo>
                    <a:pt x="2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s-MX" u="sng">
                <a:solidFill>
                  <a:srgbClr val="FF0000"/>
                </a:solidFill>
                <a:latin typeface="Times"/>
              </a:endParaRPr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5804595" y="4645049"/>
              <a:ext cx="466725" cy="838200"/>
            </a:xfrm>
            <a:custGeom>
              <a:avLst/>
              <a:gdLst>
                <a:gd name="T0" fmla="*/ 2147483647 w 47"/>
                <a:gd name="T1" fmla="*/ 2147483647 h 88"/>
                <a:gd name="T2" fmla="*/ 2147483647 w 47"/>
                <a:gd name="T3" fmla="*/ 2147483647 h 88"/>
                <a:gd name="T4" fmla="*/ 2147483647 w 47"/>
                <a:gd name="T5" fmla="*/ 2147483647 h 88"/>
                <a:gd name="T6" fmla="*/ 2147483647 w 47"/>
                <a:gd name="T7" fmla="*/ 2147483647 h 88"/>
                <a:gd name="T8" fmla="*/ 2147483647 w 47"/>
                <a:gd name="T9" fmla="*/ 2147483647 h 88"/>
                <a:gd name="T10" fmla="*/ 2147483647 w 47"/>
                <a:gd name="T11" fmla="*/ 2147483647 h 88"/>
                <a:gd name="T12" fmla="*/ 2147483647 w 47"/>
                <a:gd name="T13" fmla="*/ 2147483647 h 88"/>
                <a:gd name="T14" fmla="*/ 2147483647 w 47"/>
                <a:gd name="T15" fmla="*/ 2147483647 h 88"/>
                <a:gd name="T16" fmla="*/ 2147483647 w 47"/>
                <a:gd name="T17" fmla="*/ 2147483647 h 88"/>
                <a:gd name="T18" fmla="*/ 2147483647 w 47"/>
                <a:gd name="T19" fmla="*/ 2147483647 h 88"/>
                <a:gd name="T20" fmla="*/ 2147483647 w 47"/>
                <a:gd name="T21" fmla="*/ 2147483647 h 88"/>
                <a:gd name="T22" fmla="*/ 2147483647 w 47"/>
                <a:gd name="T23" fmla="*/ 2147483647 h 88"/>
                <a:gd name="T24" fmla="*/ 2147483647 w 47"/>
                <a:gd name="T25" fmla="*/ 2147483647 h 88"/>
                <a:gd name="T26" fmla="*/ 2147483647 w 47"/>
                <a:gd name="T27" fmla="*/ 2147483647 h 88"/>
                <a:gd name="T28" fmla="*/ 2147483647 w 47"/>
                <a:gd name="T29" fmla="*/ 2147483647 h 88"/>
                <a:gd name="T30" fmla="*/ 2147483647 w 47"/>
                <a:gd name="T31" fmla="*/ 2147483647 h 88"/>
                <a:gd name="T32" fmla="*/ 2147483647 w 47"/>
                <a:gd name="T33" fmla="*/ 2147483647 h 88"/>
                <a:gd name="T34" fmla="*/ 2147483647 w 47"/>
                <a:gd name="T35" fmla="*/ 2147483647 h 88"/>
                <a:gd name="T36" fmla="*/ 2147483647 w 47"/>
                <a:gd name="T37" fmla="*/ 2147483647 h 88"/>
                <a:gd name="T38" fmla="*/ 2147483647 w 47"/>
                <a:gd name="T39" fmla="*/ 2147483647 h 88"/>
                <a:gd name="T40" fmla="*/ 2147483647 w 47"/>
                <a:gd name="T41" fmla="*/ 2147483647 h 88"/>
                <a:gd name="T42" fmla="*/ 2147483647 w 47"/>
                <a:gd name="T43" fmla="*/ 2147483647 h 88"/>
                <a:gd name="T44" fmla="*/ 2147483647 w 47"/>
                <a:gd name="T45" fmla="*/ 2147483647 h 88"/>
                <a:gd name="T46" fmla="*/ 2147483647 w 47"/>
                <a:gd name="T47" fmla="*/ 2147483647 h 88"/>
                <a:gd name="T48" fmla="*/ 2147483647 w 47"/>
                <a:gd name="T49" fmla="*/ 2147483647 h 88"/>
                <a:gd name="T50" fmla="*/ 2147483647 w 47"/>
                <a:gd name="T51" fmla="*/ 2147483647 h 88"/>
                <a:gd name="T52" fmla="*/ 2147483647 w 47"/>
                <a:gd name="T53" fmla="*/ 2147483647 h 88"/>
                <a:gd name="T54" fmla="*/ 2147483647 w 47"/>
                <a:gd name="T55" fmla="*/ 2147483647 h 88"/>
                <a:gd name="T56" fmla="*/ 2147483647 w 47"/>
                <a:gd name="T57" fmla="*/ 2147483647 h 88"/>
                <a:gd name="T58" fmla="*/ 2147483647 w 47"/>
                <a:gd name="T59" fmla="*/ 2147483647 h 88"/>
                <a:gd name="T60" fmla="*/ 2147483647 w 47"/>
                <a:gd name="T61" fmla="*/ 2147483647 h 88"/>
                <a:gd name="T62" fmla="*/ 2147483647 w 47"/>
                <a:gd name="T63" fmla="*/ 2147483647 h 88"/>
                <a:gd name="T64" fmla="*/ 2147483647 w 47"/>
                <a:gd name="T65" fmla="*/ 2147483647 h 88"/>
                <a:gd name="T66" fmla="*/ 2147483647 w 47"/>
                <a:gd name="T67" fmla="*/ 2147483647 h 88"/>
                <a:gd name="T68" fmla="*/ 2147483647 w 47"/>
                <a:gd name="T69" fmla="*/ 2147483647 h 88"/>
                <a:gd name="T70" fmla="*/ 2147483647 w 47"/>
                <a:gd name="T71" fmla="*/ 2147483647 h 88"/>
                <a:gd name="T72" fmla="*/ 2147483647 w 47"/>
                <a:gd name="T73" fmla="*/ 2147483647 h 88"/>
                <a:gd name="T74" fmla="*/ 2147483647 w 47"/>
                <a:gd name="T75" fmla="*/ 2147483647 h 88"/>
                <a:gd name="T76" fmla="*/ 2147483647 w 47"/>
                <a:gd name="T77" fmla="*/ 2147483647 h 88"/>
                <a:gd name="T78" fmla="*/ 2147483647 w 47"/>
                <a:gd name="T79" fmla="*/ 2147483647 h 88"/>
                <a:gd name="T80" fmla="*/ 2147483647 w 47"/>
                <a:gd name="T81" fmla="*/ 2147483647 h 88"/>
                <a:gd name="T82" fmla="*/ 2147483647 w 47"/>
                <a:gd name="T83" fmla="*/ 2147483647 h 88"/>
                <a:gd name="T84" fmla="*/ 2147483647 w 47"/>
                <a:gd name="T85" fmla="*/ 2147483647 h 88"/>
                <a:gd name="T86" fmla="*/ 2147483647 w 47"/>
                <a:gd name="T87" fmla="*/ 2147483647 h 88"/>
                <a:gd name="T88" fmla="*/ 2147483647 w 47"/>
                <a:gd name="T89" fmla="*/ 2147483647 h 88"/>
                <a:gd name="T90" fmla="*/ 2147483647 w 47"/>
                <a:gd name="T91" fmla="*/ 2147483647 h 88"/>
                <a:gd name="T92" fmla="*/ 2147483647 w 47"/>
                <a:gd name="T93" fmla="*/ 2147483647 h 88"/>
                <a:gd name="T94" fmla="*/ 2147483647 w 47"/>
                <a:gd name="T95" fmla="*/ 2147483647 h 88"/>
                <a:gd name="T96" fmla="*/ 2147483647 w 47"/>
                <a:gd name="T97" fmla="*/ 2147483647 h 88"/>
                <a:gd name="T98" fmla="*/ 2147483647 w 47"/>
                <a:gd name="T99" fmla="*/ 2147483647 h 88"/>
                <a:gd name="T100" fmla="*/ 2147483647 w 47"/>
                <a:gd name="T101" fmla="*/ 2147483647 h 88"/>
                <a:gd name="T102" fmla="*/ 2147483647 w 47"/>
                <a:gd name="T103" fmla="*/ 2147483647 h 88"/>
                <a:gd name="T104" fmla="*/ 2147483647 w 47"/>
                <a:gd name="T105" fmla="*/ 2147483647 h 88"/>
                <a:gd name="T106" fmla="*/ 2147483647 w 47"/>
                <a:gd name="T107" fmla="*/ 2147483647 h 88"/>
                <a:gd name="T108" fmla="*/ 2147483647 w 47"/>
                <a:gd name="T109" fmla="*/ 2147483647 h 88"/>
                <a:gd name="T110" fmla="*/ 2147483647 w 47"/>
                <a:gd name="T111" fmla="*/ 2147483647 h 88"/>
                <a:gd name="T112" fmla="*/ 2147483647 w 47"/>
                <a:gd name="T113" fmla="*/ 2147483647 h 88"/>
                <a:gd name="T114" fmla="*/ 2147483647 w 47"/>
                <a:gd name="T115" fmla="*/ 2147483647 h 88"/>
                <a:gd name="T116" fmla="*/ 2147483647 w 47"/>
                <a:gd name="T117" fmla="*/ 2147483647 h 88"/>
                <a:gd name="T118" fmla="*/ 0 w 47"/>
                <a:gd name="T119" fmla="*/ 2147483647 h 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"/>
                <a:gd name="T181" fmla="*/ 0 h 88"/>
                <a:gd name="T182" fmla="*/ 47 w 47"/>
                <a:gd name="T183" fmla="*/ 88 h 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" h="88">
                  <a:moveTo>
                    <a:pt x="0" y="57"/>
                  </a:moveTo>
                  <a:lnTo>
                    <a:pt x="1" y="63"/>
                  </a:lnTo>
                  <a:lnTo>
                    <a:pt x="2" y="86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5" y="85"/>
                  </a:lnTo>
                  <a:lnTo>
                    <a:pt x="6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4"/>
                  </a:lnTo>
                  <a:lnTo>
                    <a:pt x="11" y="84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1"/>
                  </a:lnTo>
                  <a:lnTo>
                    <a:pt x="13" y="80"/>
                  </a:lnTo>
                  <a:lnTo>
                    <a:pt x="13" y="79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5" y="75"/>
                  </a:lnTo>
                  <a:lnTo>
                    <a:pt x="15" y="74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8" y="73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1" y="70"/>
                  </a:lnTo>
                  <a:lnTo>
                    <a:pt x="22" y="69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5"/>
                  </a:lnTo>
                  <a:lnTo>
                    <a:pt x="25" y="66"/>
                  </a:lnTo>
                  <a:lnTo>
                    <a:pt x="25" y="67"/>
                  </a:lnTo>
                  <a:lnTo>
                    <a:pt x="25" y="68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4" y="72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9" y="78"/>
                  </a:lnTo>
                  <a:lnTo>
                    <a:pt x="30" y="78"/>
                  </a:lnTo>
                  <a:lnTo>
                    <a:pt x="29" y="78"/>
                  </a:lnTo>
                  <a:lnTo>
                    <a:pt x="30" y="79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1" y="69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3" y="65"/>
                  </a:lnTo>
                  <a:lnTo>
                    <a:pt x="33" y="64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4" y="60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5" y="55"/>
                  </a:lnTo>
                  <a:lnTo>
                    <a:pt x="36" y="53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31" y="46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6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5" y="32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3" y="21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5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1" y="12"/>
                  </a:lnTo>
                  <a:lnTo>
                    <a:pt x="30" y="19"/>
                  </a:lnTo>
                  <a:lnTo>
                    <a:pt x="24" y="2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auto">
            <a:xfrm>
              <a:off x="4774307" y="5351487"/>
              <a:ext cx="676275" cy="304800"/>
            </a:xfrm>
            <a:custGeom>
              <a:avLst/>
              <a:gdLst>
                <a:gd name="T0" fmla="*/ 0 w 68"/>
                <a:gd name="T1" fmla="*/ 2147483647 h 32"/>
                <a:gd name="T2" fmla="*/ 2147483647 w 68"/>
                <a:gd name="T3" fmla="*/ 2147483647 h 32"/>
                <a:gd name="T4" fmla="*/ 2147483647 w 68"/>
                <a:gd name="T5" fmla="*/ 2147483647 h 32"/>
                <a:gd name="T6" fmla="*/ 2147483647 w 68"/>
                <a:gd name="T7" fmla="*/ 2147483647 h 32"/>
                <a:gd name="T8" fmla="*/ 2147483647 w 68"/>
                <a:gd name="T9" fmla="*/ 2147483647 h 32"/>
                <a:gd name="T10" fmla="*/ 2147483647 w 68"/>
                <a:gd name="T11" fmla="*/ 2147483647 h 32"/>
                <a:gd name="T12" fmla="*/ 2147483647 w 68"/>
                <a:gd name="T13" fmla="*/ 2147483647 h 32"/>
                <a:gd name="T14" fmla="*/ 2147483647 w 68"/>
                <a:gd name="T15" fmla="*/ 2147483647 h 32"/>
                <a:gd name="T16" fmla="*/ 2147483647 w 68"/>
                <a:gd name="T17" fmla="*/ 2147483647 h 32"/>
                <a:gd name="T18" fmla="*/ 2147483647 w 68"/>
                <a:gd name="T19" fmla="*/ 2147483647 h 32"/>
                <a:gd name="T20" fmla="*/ 2147483647 w 68"/>
                <a:gd name="T21" fmla="*/ 2147483647 h 32"/>
                <a:gd name="T22" fmla="*/ 2147483647 w 68"/>
                <a:gd name="T23" fmla="*/ 2147483647 h 32"/>
                <a:gd name="T24" fmla="*/ 2147483647 w 68"/>
                <a:gd name="T25" fmla="*/ 2147483647 h 32"/>
                <a:gd name="T26" fmla="*/ 2147483647 w 68"/>
                <a:gd name="T27" fmla="*/ 2147483647 h 32"/>
                <a:gd name="T28" fmla="*/ 2147483647 w 68"/>
                <a:gd name="T29" fmla="*/ 2147483647 h 32"/>
                <a:gd name="T30" fmla="*/ 2147483647 w 68"/>
                <a:gd name="T31" fmla="*/ 2147483647 h 32"/>
                <a:gd name="T32" fmla="*/ 2147483647 w 68"/>
                <a:gd name="T33" fmla="*/ 2147483647 h 32"/>
                <a:gd name="T34" fmla="*/ 2147483647 w 68"/>
                <a:gd name="T35" fmla="*/ 2147483647 h 32"/>
                <a:gd name="T36" fmla="*/ 2147483647 w 68"/>
                <a:gd name="T37" fmla="*/ 2147483647 h 32"/>
                <a:gd name="T38" fmla="*/ 2147483647 w 68"/>
                <a:gd name="T39" fmla="*/ 2147483647 h 32"/>
                <a:gd name="T40" fmla="*/ 2147483647 w 68"/>
                <a:gd name="T41" fmla="*/ 2147483647 h 32"/>
                <a:gd name="T42" fmla="*/ 2147483647 w 68"/>
                <a:gd name="T43" fmla="*/ 2147483647 h 32"/>
                <a:gd name="T44" fmla="*/ 2147483647 w 68"/>
                <a:gd name="T45" fmla="*/ 2147483647 h 32"/>
                <a:gd name="T46" fmla="*/ 2147483647 w 68"/>
                <a:gd name="T47" fmla="*/ 2147483647 h 32"/>
                <a:gd name="T48" fmla="*/ 2147483647 w 68"/>
                <a:gd name="T49" fmla="*/ 2147483647 h 32"/>
                <a:gd name="T50" fmla="*/ 2147483647 w 68"/>
                <a:gd name="T51" fmla="*/ 2147483647 h 32"/>
                <a:gd name="T52" fmla="*/ 2147483647 w 68"/>
                <a:gd name="T53" fmla="*/ 2147483647 h 32"/>
                <a:gd name="T54" fmla="*/ 2147483647 w 68"/>
                <a:gd name="T55" fmla="*/ 2147483647 h 32"/>
                <a:gd name="T56" fmla="*/ 2147483647 w 68"/>
                <a:gd name="T57" fmla="*/ 2147483647 h 32"/>
                <a:gd name="T58" fmla="*/ 2147483647 w 68"/>
                <a:gd name="T59" fmla="*/ 2147483647 h 32"/>
                <a:gd name="T60" fmla="*/ 2147483647 w 68"/>
                <a:gd name="T61" fmla="*/ 2147483647 h 32"/>
                <a:gd name="T62" fmla="*/ 2147483647 w 68"/>
                <a:gd name="T63" fmla="*/ 2147483647 h 32"/>
                <a:gd name="T64" fmla="*/ 2147483647 w 68"/>
                <a:gd name="T65" fmla="*/ 2147483647 h 32"/>
                <a:gd name="T66" fmla="*/ 2147483647 w 68"/>
                <a:gd name="T67" fmla="*/ 2147483647 h 32"/>
                <a:gd name="T68" fmla="*/ 2147483647 w 68"/>
                <a:gd name="T69" fmla="*/ 2147483647 h 32"/>
                <a:gd name="T70" fmla="*/ 2147483647 w 68"/>
                <a:gd name="T71" fmla="*/ 2147483647 h 32"/>
                <a:gd name="T72" fmla="*/ 2147483647 w 68"/>
                <a:gd name="T73" fmla="*/ 2147483647 h 32"/>
                <a:gd name="T74" fmla="*/ 2147483647 w 68"/>
                <a:gd name="T75" fmla="*/ 2147483647 h 32"/>
                <a:gd name="T76" fmla="*/ 2147483647 w 68"/>
                <a:gd name="T77" fmla="*/ 2147483647 h 32"/>
                <a:gd name="T78" fmla="*/ 2147483647 w 68"/>
                <a:gd name="T79" fmla="*/ 2147483647 h 32"/>
                <a:gd name="T80" fmla="*/ 2147483647 w 68"/>
                <a:gd name="T81" fmla="*/ 2147483647 h 32"/>
                <a:gd name="T82" fmla="*/ 2147483647 w 68"/>
                <a:gd name="T83" fmla="*/ 2147483647 h 32"/>
                <a:gd name="T84" fmla="*/ 2147483647 w 68"/>
                <a:gd name="T85" fmla="*/ 2147483647 h 32"/>
                <a:gd name="T86" fmla="*/ 2147483647 w 68"/>
                <a:gd name="T87" fmla="*/ 2147483647 h 32"/>
                <a:gd name="T88" fmla="*/ 2147483647 w 68"/>
                <a:gd name="T89" fmla="*/ 2147483647 h 32"/>
                <a:gd name="T90" fmla="*/ 2147483647 w 68"/>
                <a:gd name="T91" fmla="*/ 0 h 32"/>
                <a:gd name="T92" fmla="*/ 2147483647 w 68"/>
                <a:gd name="T93" fmla="*/ 2147483647 h 32"/>
                <a:gd name="T94" fmla="*/ 2147483647 w 68"/>
                <a:gd name="T95" fmla="*/ 2147483647 h 32"/>
                <a:gd name="T96" fmla="*/ 2147483647 w 68"/>
                <a:gd name="T97" fmla="*/ 2147483647 h 32"/>
                <a:gd name="T98" fmla="*/ 2147483647 w 68"/>
                <a:gd name="T99" fmla="*/ 2147483647 h 32"/>
                <a:gd name="T100" fmla="*/ 2147483647 w 68"/>
                <a:gd name="T101" fmla="*/ 2147483647 h 32"/>
                <a:gd name="T102" fmla="*/ 2147483647 w 68"/>
                <a:gd name="T103" fmla="*/ 2147483647 h 32"/>
                <a:gd name="T104" fmla="*/ 2147483647 w 68"/>
                <a:gd name="T105" fmla="*/ 2147483647 h 32"/>
                <a:gd name="T106" fmla="*/ 2147483647 w 68"/>
                <a:gd name="T107" fmla="*/ 2147483647 h 32"/>
                <a:gd name="T108" fmla="*/ 2147483647 w 68"/>
                <a:gd name="T109" fmla="*/ 2147483647 h 32"/>
                <a:gd name="T110" fmla="*/ 2147483647 w 68"/>
                <a:gd name="T111" fmla="*/ 2147483647 h 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32"/>
                <a:gd name="T170" fmla="*/ 68 w 68"/>
                <a:gd name="T171" fmla="*/ 32 h 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32">
                  <a:moveTo>
                    <a:pt x="0" y="11"/>
                  </a:move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19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4" y="27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0" y="20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49" y="20"/>
                  </a:lnTo>
                  <a:lnTo>
                    <a:pt x="50" y="21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3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6" y="27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68" y="30"/>
                  </a:lnTo>
                  <a:lnTo>
                    <a:pt x="67" y="17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7"/>
                  </a:lnTo>
                  <a:lnTo>
                    <a:pt x="40" y="4"/>
                  </a:lnTo>
                  <a:lnTo>
                    <a:pt x="37" y="3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3829745" y="4570437"/>
              <a:ext cx="1054100" cy="1133475"/>
            </a:xfrm>
            <a:custGeom>
              <a:avLst/>
              <a:gdLst>
                <a:gd name="T0" fmla="*/ 2147483647 w 106"/>
                <a:gd name="T1" fmla="*/ 2147483647 h 119"/>
                <a:gd name="T2" fmla="*/ 2147483647 w 106"/>
                <a:gd name="T3" fmla="*/ 2147483647 h 119"/>
                <a:gd name="T4" fmla="*/ 2147483647 w 106"/>
                <a:gd name="T5" fmla="*/ 2147483647 h 119"/>
                <a:gd name="T6" fmla="*/ 2147483647 w 106"/>
                <a:gd name="T7" fmla="*/ 2147483647 h 119"/>
                <a:gd name="T8" fmla="*/ 2147483647 w 106"/>
                <a:gd name="T9" fmla="*/ 2147483647 h 119"/>
                <a:gd name="T10" fmla="*/ 2147483647 w 106"/>
                <a:gd name="T11" fmla="*/ 2147483647 h 119"/>
                <a:gd name="T12" fmla="*/ 2147483647 w 106"/>
                <a:gd name="T13" fmla="*/ 2147483647 h 119"/>
                <a:gd name="T14" fmla="*/ 2147483647 w 106"/>
                <a:gd name="T15" fmla="*/ 2147483647 h 119"/>
                <a:gd name="T16" fmla="*/ 2147483647 w 106"/>
                <a:gd name="T17" fmla="*/ 2147483647 h 119"/>
                <a:gd name="T18" fmla="*/ 2147483647 w 106"/>
                <a:gd name="T19" fmla="*/ 2147483647 h 119"/>
                <a:gd name="T20" fmla="*/ 2147483647 w 106"/>
                <a:gd name="T21" fmla="*/ 2147483647 h 119"/>
                <a:gd name="T22" fmla="*/ 2147483647 w 106"/>
                <a:gd name="T23" fmla="*/ 2147483647 h 119"/>
                <a:gd name="T24" fmla="*/ 2147483647 w 106"/>
                <a:gd name="T25" fmla="*/ 2147483647 h 119"/>
                <a:gd name="T26" fmla="*/ 2147483647 w 106"/>
                <a:gd name="T27" fmla="*/ 2147483647 h 119"/>
                <a:gd name="T28" fmla="*/ 2147483647 w 106"/>
                <a:gd name="T29" fmla="*/ 2147483647 h 119"/>
                <a:gd name="T30" fmla="*/ 2147483647 w 106"/>
                <a:gd name="T31" fmla="*/ 2147483647 h 119"/>
                <a:gd name="T32" fmla="*/ 2147483647 w 106"/>
                <a:gd name="T33" fmla="*/ 2147483647 h 119"/>
                <a:gd name="T34" fmla="*/ 2147483647 w 106"/>
                <a:gd name="T35" fmla="*/ 2147483647 h 119"/>
                <a:gd name="T36" fmla="*/ 2147483647 w 106"/>
                <a:gd name="T37" fmla="*/ 2147483647 h 119"/>
                <a:gd name="T38" fmla="*/ 2147483647 w 106"/>
                <a:gd name="T39" fmla="*/ 2147483647 h 119"/>
                <a:gd name="T40" fmla="*/ 2147483647 w 106"/>
                <a:gd name="T41" fmla="*/ 2147483647 h 119"/>
                <a:gd name="T42" fmla="*/ 2147483647 w 106"/>
                <a:gd name="T43" fmla="*/ 2147483647 h 119"/>
                <a:gd name="T44" fmla="*/ 2147483647 w 106"/>
                <a:gd name="T45" fmla="*/ 2147483647 h 119"/>
                <a:gd name="T46" fmla="*/ 2147483647 w 106"/>
                <a:gd name="T47" fmla="*/ 2147483647 h 119"/>
                <a:gd name="T48" fmla="*/ 2147483647 w 106"/>
                <a:gd name="T49" fmla="*/ 2147483647 h 119"/>
                <a:gd name="T50" fmla="*/ 2147483647 w 106"/>
                <a:gd name="T51" fmla="*/ 2147483647 h 119"/>
                <a:gd name="T52" fmla="*/ 2147483647 w 106"/>
                <a:gd name="T53" fmla="*/ 2147483647 h 119"/>
                <a:gd name="T54" fmla="*/ 2147483647 w 106"/>
                <a:gd name="T55" fmla="*/ 2147483647 h 119"/>
                <a:gd name="T56" fmla="*/ 2147483647 w 106"/>
                <a:gd name="T57" fmla="*/ 2147483647 h 119"/>
                <a:gd name="T58" fmla="*/ 2147483647 w 106"/>
                <a:gd name="T59" fmla="*/ 2147483647 h 119"/>
                <a:gd name="T60" fmla="*/ 2147483647 w 106"/>
                <a:gd name="T61" fmla="*/ 2147483647 h 119"/>
                <a:gd name="T62" fmla="*/ 2147483647 w 106"/>
                <a:gd name="T63" fmla="*/ 2147483647 h 119"/>
                <a:gd name="T64" fmla="*/ 2147483647 w 106"/>
                <a:gd name="T65" fmla="*/ 2147483647 h 119"/>
                <a:gd name="T66" fmla="*/ 2147483647 w 106"/>
                <a:gd name="T67" fmla="*/ 2147483647 h 119"/>
                <a:gd name="T68" fmla="*/ 2147483647 w 106"/>
                <a:gd name="T69" fmla="*/ 2147483647 h 119"/>
                <a:gd name="T70" fmla="*/ 2147483647 w 106"/>
                <a:gd name="T71" fmla="*/ 2147483647 h 119"/>
                <a:gd name="T72" fmla="*/ 2147483647 w 106"/>
                <a:gd name="T73" fmla="*/ 2147483647 h 119"/>
                <a:gd name="T74" fmla="*/ 2147483647 w 106"/>
                <a:gd name="T75" fmla="*/ 2147483647 h 119"/>
                <a:gd name="T76" fmla="*/ 2147483647 w 106"/>
                <a:gd name="T77" fmla="*/ 2147483647 h 119"/>
                <a:gd name="T78" fmla="*/ 2147483647 w 106"/>
                <a:gd name="T79" fmla="*/ 2147483647 h 119"/>
                <a:gd name="T80" fmla="*/ 2147483647 w 106"/>
                <a:gd name="T81" fmla="*/ 2147483647 h 119"/>
                <a:gd name="T82" fmla="*/ 2147483647 w 106"/>
                <a:gd name="T83" fmla="*/ 2147483647 h 119"/>
                <a:gd name="T84" fmla="*/ 2147483647 w 106"/>
                <a:gd name="T85" fmla="*/ 2147483647 h 119"/>
                <a:gd name="T86" fmla="*/ 2147483647 w 106"/>
                <a:gd name="T87" fmla="*/ 2147483647 h 119"/>
                <a:gd name="T88" fmla="*/ 2147483647 w 106"/>
                <a:gd name="T89" fmla="*/ 2147483647 h 119"/>
                <a:gd name="T90" fmla="*/ 2147483647 w 106"/>
                <a:gd name="T91" fmla="*/ 2147483647 h 119"/>
                <a:gd name="T92" fmla="*/ 2147483647 w 106"/>
                <a:gd name="T93" fmla="*/ 2147483647 h 119"/>
                <a:gd name="T94" fmla="*/ 2147483647 w 106"/>
                <a:gd name="T95" fmla="*/ 2147483647 h 119"/>
                <a:gd name="T96" fmla="*/ 2147483647 w 106"/>
                <a:gd name="T97" fmla="*/ 2147483647 h 119"/>
                <a:gd name="T98" fmla="*/ 2147483647 w 106"/>
                <a:gd name="T99" fmla="*/ 2147483647 h 119"/>
                <a:gd name="T100" fmla="*/ 2147483647 w 106"/>
                <a:gd name="T101" fmla="*/ 2147483647 h 119"/>
                <a:gd name="T102" fmla="*/ 2147483647 w 106"/>
                <a:gd name="T103" fmla="*/ 2147483647 h 119"/>
                <a:gd name="T104" fmla="*/ 2147483647 w 106"/>
                <a:gd name="T105" fmla="*/ 2147483647 h 119"/>
                <a:gd name="T106" fmla="*/ 2147483647 w 106"/>
                <a:gd name="T107" fmla="*/ 2147483647 h 119"/>
                <a:gd name="T108" fmla="*/ 2147483647 w 106"/>
                <a:gd name="T109" fmla="*/ 2147483647 h 119"/>
                <a:gd name="T110" fmla="*/ 2147483647 w 106"/>
                <a:gd name="T111" fmla="*/ 2147483647 h 119"/>
                <a:gd name="T112" fmla="*/ 2147483647 w 106"/>
                <a:gd name="T113" fmla="*/ 0 h 119"/>
                <a:gd name="T114" fmla="*/ 2147483647 w 106"/>
                <a:gd name="T115" fmla="*/ 2147483647 h 119"/>
                <a:gd name="T116" fmla="*/ 2147483647 w 106"/>
                <a:gd name="T117" fmla="*/ 2147483647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"/>
                <a:gd name="T178" fmla="*/ 0 h 119"/>
                <a:gd name="T179" fmla="*/ 106 w 106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" h="119">
                  <a:moveTo>
                    <a:pt x="0" y="11"/>
                  </a:moveTo>
                  <a:lnTo>
                    <a:pt x="4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3" y="48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6" y="47"/>
                  </a:lnTo>
                  <a:lnTo>
                    <a:pt x="7" y="46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7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5" y="53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7" y="64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5" y="66"/>
                  </a:lnTo>
                  <a:lnTo>
                    <a:pt x="25" y="67"/>
                  </a:lnTo>
                  <a:lnTo>
                    <a:pt x="25" y="68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2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2" y="75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9" y="88"/>
                  </a:lnTo>
                  <a:lnTo>
                    <a:pt x="29" y="89"/>
                  </a:lnTo>
                  <a:lnTo>
                    <a:pt x="29" y="90"/>
                  </a:lnTo>
                  <a:lnTo>
                    <a:pt x="30" y="91"/>
                  </a:lnTo>
                  <a:lnTo>
                    <a:pt x="31" y="91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4" y="90"/>
                  </a:lnTo>
                  <a:lnTo>
                    <a:pt x="35" y="90"/>
                  </a:lnTo>
                  <a:lnTo>
                    <a:pt x="35" y="91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1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5" y="88"/>
                  </a:lnTo>
                  <a:lnTo>
                    <a:pt x="46" y="88"/>
                  </a:lnTo>
                  <a:lnTo>
                    <a:pt x="47" y="88"/>
                  </a:lnTo>
                  <a:lnTo>
                    <a:pt x="47" y="89"/>
                  </a:lnTo>
                  <a:lnTo>
                    <a:pt x="48" y="90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8" y="93"/>
                  </a:lnTo>
                  <a:lnTo>
                    <a:pt x="49" y="93"/>
                  </a:lnTo>
                  <a:lnTo>
                    <a:pt x="50" y="94"/>
                  </a:lnTo>
                  <a:lnTo>
                    <a:pt x="50" y="95"/>
                  </a:lnTo>
                  <a:lnTo>
                    <a:pt x="51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58" y="99"/>
                  </a:lnTo>
                  <a:lnTo>
                    <a:pt x="59" y="100"/>
                  </a:lnTo>
                  <a:lnTo>
                    <a:pt x="59" y="102"/>
                  </a:lnTo>
                  <a:lnTo>
                    <a:pt x="58" y="103"/>
                  </a:lnTo>
                  <a:lnTo>
                    <a:pt x="57" y="105"/>
                  </a:lnTo>
                  <a:lnTo>
                    <a:pt x="58" y="109"/>
                  </a:lnTo>
                  <a:lnTo>
                    <a:pt x="58" y="110"/>
                  </a:lnTo>
                  <a:lnTo>
                    <a:pt x="59" y="111"/>
                  </a:lnTo>
                  <a:lnTo>
                    <a:pt x="61" y="111"/>
                  </a:lnTo>
                  <a:lnTo>
                    <a:pt x="62" y="111"/>
                  </a:lnTo>
                  <a:lnTo>
                    <a:pt x="63" y="111"/>
                  </a:lnTo>
                  <a:lnTo>
                    <a:pt x="65" y="109"/>
                  </a:lnTo>
                  <a:lnTo>
                    <a:pt x="66" y="108"/>
                  </a:lnTo>
                  <a:lnTo>
                    <a:pt x="68" y="108"/>
                  </a:lnTo>
                  <a:lnTo>
                    <a:pt x="70" y="107"/>
                  </a:lnTo>
                  <a:lnTo>
                    <a:pt x="71" y="106"/>
                  </a:lnTo>
                  <a:lnTo>
                    <a:pt x="72" y="107"/>
                  </a:lnTo>
                  <a:lnTo>
                    <a:pt x="73" y="107"/>
                  </a:lnTo>
                  <a:lnTo>
                    <a:pt x="73" y="108"/>
                  </a:lnTo>
                  <a:lnTo>
                    <a:pt x="72" y="109"/>
                  </a:lnTo>
                  <a:lnTo>
                    <a:pt x="71" y="109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73" y="112"/>
                  </a:lnTo>
                  <a:lnTo>
                    <a:pt x="75" y="114"/>
                  </a:lnTo>
                  <a:lnTo>
                    <a:pt x="78" y="115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79" y="118"/>
                  </a:lnTo>
                  <a:lnTo>
                    <a:pt x="81" y="118"/>
                  </a:lnTo>
                  <a:lnTo>
                    <a:pt x="82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7" y="118"/>
                  </a:lnTo>
                  <a:lnTo>
                    <a:pt x="90" y="118"/>
                  </a:lnTo>
                  <a:lnTo>
                    <a:pt x="96" y="119"/>
                  </a:lnTo>
                  <a:lnTo>
                    <a:pt x="100" y="118"/>
                  </a:lnTo>
                  <a:lnTo>
                    <a:pt x="101" y="119"/>
                  </a:lnTo>
                  <a:lnTo>
                    <a:pt x="102" y="118"/>
                  </a:lnTo>
                  <a:lnTo>
                    <a:pt x="104" y="117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5" y="116"/>
                  </a:lnTo>
                  <a:lnTo>
                    <a:pt x="106" y="115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5" y="113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9"/>
                  </a:lnTo>
                  <a:lnTo>
                    <a:pt x="103" y="108"/>
                  </a:lnTo>
                  <a:lnTo>
                    <a:pt x="103" y="107"/>
                  </a:lnTo>
                  <a:lnTo>
                    <a:pt x="102" y="106"/>
                  </a:lnTo>
                  <a:lnTo>
                    <a:pt x="101" y="106"/>
                  </a:lnTo>
                  <a:lnTo>
                    <a:pt x="100" y="105"/>
                  </a:lnTo>
                  <a:lnTo>
                    <a:pt x="99" y="104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6" y="102"/>
                  </a:lnTo>
                  <a:lnTo>
                    <a:pt x="96" y="99"/>
                  </a:lnTo>
                  <a:lnTo>
                    <a:pt x="96" y="98"/>
                  </a:lnTo>
                  <a:lnTo>
                    <a:pt x="95" y="98"/>
                  </a:lnTo>
                  <a:lnTo>
                    <a:pt x="95" y="97"/>
                  </a:lnTo>
                  <a:lnTo>
                    <a:pt x="95" y="96"/>
                  </a:lnTo>
                  <a:lnTo>
                    <a:pt x="95" y="93"/>
                  </a:lnTo>
                  <a:lnTo>
                    <a:pt x="95" y="94"/>
                  </a:lnTo>
                  <a:lnTo>
                    <a:pt x="94" y="94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0" y="95"/>
                  </a:lnTo>
                  <a:lnTo>
                    <a:pt x="88" y="95"/>
                  </a:lnTo>
                  <a:lnTo>
                    <a:pt x="88" y="96"/>
                  </a:lnTo>
                  <a:lnTo>
                    <a:pt x="88" y="95"/>
                  </a:lnTo>
                  <a:lnTo>
                    <a:pt x="86" y="95"/>
                  </a:lnTo>
                  <a:lnTo>
                    <a:pt x="85" y="94"/>
                  </a:lnTo>
                  <a:lnTo>
                    <a:pt x="84" y="93"/>
                  </a:lnTo>
                  <a:lnTo>
                    <a:pt x="82" y="92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8" y="87"/>
                  </a:lnTo>
                  <a:lnTo>
                    <a:pt x="77" y="87"/>
                  </a:lnTo>
                  <a:lnTo>
                    <a:pt x="76" y="87"/>
                  </a:lnTo>
                  <a:lnTo>
                    <a:pt x="75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2" y="83"/>
                  </a:lnTo>
                  <a:lnTo>
                    <a:pt x="71" y="83"/>
                  </a:lnTo>
                  <a:lnTo>
                    <a:pt x="70" y="83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7" y="83"/>
                  </a:lnTo>
                  <a:lnTo>
                    <a:pt x="64" y="83"/>
                  </a:lnTo>
                  <a:lnTo>
                    <a:pt x="62" y="82"/>
                  </a:lnTo>
                  <a:lnTo>
                    <a:pt x="59" y="81"/>
                  </a:lnTo>
                  <a:lnTo>
                    <a:pt x="57" y="80"/>
                  </a:lnTo>
                  <a:lnTo>
                    <a:pt x="56" y="79"/>
                  </a:lnTo>
                  <a:lnTo>
                    <a:pt x="55" y="78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53" y="76"/>
                  </a:lnTo>
                  <a:lnTo>
                    <a:pt x="54" y="76"/>
                  </a:lnTo>
                  <a:lnTo>
                    <a:pt x="54" y="75"/>
                  </a:lnTo>
                  <a:lnTo>
                    <a:pt x="53" y="74"/>
                  </a:lnTo>
                  <a:lnTo>
                    <a:pt x="52" y="73"/>
                  </a:lnTo>
                  <a:lnTo>
                    <a:pt x="51" y="72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7" y="69"/>
                  </a:lnTo>
                  <a:lnTo>
                    <a:pt x="46" y="67"/>
                  </a:lnTo>
                  <a:lnTo>
                    <a:pt x="47" y="66"/>
                  </a:lnTo>
                  <a:lnTo>
                    <a:pt x="47" y="64"/>
                  </a:lnTo>
                  <a:lnTo>
                    <a:pt x="46" y="62"/>
                  </a:lnTo>
                  <a:lnTo>
                    <a:pt x="46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7"/>
                  </a:lnTo>
                  <a:lnTo>
                    <a:pt x="43" y="56"/>
                  </a:lnTo>
                  <a:lnTo>
                    <a:pt x="42" y="55"/>
                  </a:lnTo>
                  <a:lnTo>
                    <a:pt x="37" y="46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1"/>
                  </a:lnTo>
                  <a:lnTo>
                    <a:pt x="27" y="26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3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51520" y="2217762"/>
              <a:ext cx="755650" cy="1047750"/>
            </a:xfrm>
            <a:custGeom>
              <a:avLst/>
              <a:gdLst>
                <a:gd name="T0" fmla="*/ 2147483647 w 76"/>
                <a:gd name="T1" fmla="*/ 0 h 110"/>
                <a:gd name="T2" fmla="*/ 2147483647 w 76"/>
                <a:gd name="T3" fmla="*/ 2147483647 h 110"/>
                <a:gd name="T4" fmla="*/ 2147483647 w 76"/>
                <a:gd name="T5" fmla="*/ 2147483647 h 110"/>
                <a:gd name="T6" fmla="*/ 2147483647 w 76"/>
                <a:gd name="T7" fmla="*/ 2147483647 h 110"/>
                <a:gd name="T8" fmla="*/ 2147483647 w 76"/>
                <a:gd name="T9" fmla="*/ 2147483647 h 110"/>
                <a:gd name="T10" fmla="*/ 2147483647 w 76"/>
                <a:gd name="T11" fmla="*/ 2147483647 h 110"/>
                <a:gd name="T12" fmla="*/ 2147483647 w 76"/>
                <a:gd name="T13" fmla="*/ 2147483647 h 110"/>
                <a:gd name="T14" fmla="*/ 2147483647 w 76"/>
                <a:gd name="T15" fmla="*/ 2147483647 h 110"/>
                <a:gd name="T16" fmla="*/ 2147483647 w 76"/>
                <a:gd name="T17" fmla="*/ 2147483647 h 110"/>
                <a:gd name="T18" fmla="*/ 2147483647 w 76"/>
                <a:gd name="T19" fmla="*/ 2147483647 h 110"/>
                <a:gd name="T20" fmla="*/ 2147483647 w 76"/>
                <a:gd name="T21" fmla="*/ 2147483647 h 110"/>
                <a:gd name="T22" fmla="*/ 2147483647 w 76"/>
                <a:gd name="T23" fmla="*/ 2147483647 h 110"/>
                <a:gd name="T24" fmla="*/ 2147483647 w 76"/>
                <a:gd name="T25" fmla="*/ 2147483647 h 110"/>
                <a:gd name="T26" fmla="*/ 2147483647 w 76"/>
                <a:gd name="T27" fmla="*/ 2147483647 h 110"/>
                <a:gd name="T28" fmla="*/ 2147483647 w 76"/>
                <a:gd name="T29" fmla="*/ 2147483647 h 110"/>
                <a:gd name="T30" fmla="*/ 2147483647 w 76"/>
                <a:gd name="T31" fmla="*/ 2147483647 h 110"/>
                <a:gd name="T32" fmla="*/ 2147483647 w 76"/>
                <a:gd name="T33" fmla="*/ 2147483647 h 110"/>
                <a:gd name="T34" fmla="*/ 2147483647 w 76"/>
                <a:gd name="T35" fmla="*/ 2147483647 h 110"/>
                <a:gd name="T36" fmla="*/ 2147483647 w 76"/>
                <a:gd name="T37" fmla="*/ 2147483647 h 110"/>
                <a:gd name="T38" fmla="*/ 2147483647 w 76"/>
                <a:gd name="T39" fmla="*/ 2147483647 h 110"/>
                <a:gd name="T40" fmla="*/ 2147483647 w 76"/>
                <a:gd name="T41" fmla="*/ 2147483647 h 110"/>
                <a:gd name="T42" fmla="*/ 2147483647 w 76"/>
                <a:gd name="T43" fmla="*/ 2147483647 h 110"/>
                <a:gd name="T44" fmla="*/ 2147483647 w 76"/>
                <a:gd name="T45" fmla="*/ 2147483647 h 110"/>
                <a:gd name="T46" fmla="*/ 2147483647 w 76"/>
                <a:gd name="T47" fmla="*/ 2147483647 h 110"/>
                <a:gd name="T48" fmla="*/ 2147483647 w 76"/>
                <a:gd name="T49" fmla="*/ 2147483647 h 110"/>
                <a:gd name="T50" fmla="*/ 2147483647 w 76"/>
                <a:gd name="T51" fmla="*/ 2147483647 h 110"/>
                <a:gd name="T52" fmla="*/ 2147483647 w 76"/>
                <a:gd name="T53" fmla="*/ 2147483647 h 110"/>
                <a:gd name="T54" fmla="*/ 2147483647 w 76"/>
                <a:gd name="T55" fmla="*/ 2147483647 h 110"/>
                <a:gd name="T56" fmla="*/ 2147483647 w 76"/>
                <a:gd name="T57" fmla="*/ 2147483647 h 110"/>
                <a:gd name="T58" fmla="*/ 2147483647 w 76"/>
                <a:gd name="T59" fmla="*/ 2147483647 h 110"/>
                <a:gd name="T60" fmla="*/ 2147483647 w 76"/>
                <a:gd name="T61" fmla="*/ 2147483647 h 110"/>
                <a:gd name="T62" fmla="*/ 2147483647 w 76"/>
                <a:gd name="T63" fmla="*/ 2147483647 h 110"/>
                <a:gd name="T64" fmla="*/ 2147483647 w 76"/>
                <a:gd name="T65" fmla="*/ 2147483647 h 110"/>
                <a:gd name="T66" fmla="*/ 2147483647 w 76"/>
                <a:gd name="T67" fmla="*/ 2147483647 h 110"/>
                <a:gd name="T68" fmla="*/ 2147483647 w 76"/>
                <a:gd name="T69" fmla="*/ 2147483647 h 110"/>
                <a:gd name="T70" fmla="*/ 2147483647 w 76"/>
                <a:gd name="T71" fmla="*/ 2147483647 h 110"/>
                <a:gd name="T72" fmla="*/ 2147483647 w 76"/>
                <a:gd name="T73" fmla="*/ 2147483647 h 110"/>
                <a:gd name="T74" fmla="*/ 2147483647 w 76"/>
                <a:gd name="T75" fmla="*/ 2147483647 h 110"/>
                <a:gd name="T76" fmla="*/ 2147483647 w 76"/>
                <a:gd name="T77" fmla="*/ 2147483647 h 110"/>
                <a:gd name="T78" fmla="*/ 2147483647 w 76"/>
                <a:gd name="T79" fmla="*/ 2147483647 h 110"/>
                <a:gd name="T80" fmla="*/ 2147483647 w 76"/>
                <a:gd name="T81" fmla="*/ 2147483647 h 110"/>
                <a:gd name="T82" fmla="*/ 2147483647 w 76"/>
                <a:gd name="T83" fmla="*/ 2147483647 h 110"/>
                <a:gd name="T84" fmla="*/ 2147483647 w 76"/>
                <a:gd name="T85" fmla="*/ 2147483647 h 110"/>
                <a:gd name="T86" fmla="*/ 2147483647 w 76"/>
                <a:gd name="T87" fmla="*/ 2147483647 h 110"/>
                <a:gd name="T88" fmla="*/ 2147483647 w 76"/>
                <a:gd name="T89" fmla="*/ 2147483647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110"/>
                <a:gd name="T137" fmla="*/ 76 w 76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110">
                  <a:moveTo>
                    <a:pt x="2" y="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46" y="1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0" y="29"/>
                  </a:lnTo>
                  <a:lnTo>
                    <a:pt x="39" y="35"/>
                  </a:lnTo>
                  <a:lnTo>
                    <a:pt x="40" y="36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3" y="48"/>
                  </a:lnTo>
                  <a:lnTo>
                    <a:pt x="43" y="51"/>
                  </a:lnTo>
                  <a:lnTo>
                    <a:pt x="43" y="54"/>
                  </a:lnTo>
                  <a:lnTo>
                    <a:pt x="42" y="58"/>
                  </a:lnTo>
                  <a:lnTo>
                    <a:pt x="44" y="61"/>
                  </a:lnTo>
                  <a:lnTo>
                    <a:pt x="45" y="63"/>
                  </a:lnTo>
                  <a:lnTo>
                    <a:pt x="47" y="64"/>
                  </a:lnTo>
                  <a:lnTo>
                    <a:pt x="47" y="67"/>
                  </a:lnTo>
                  <a:lnTo>
                    <a:pt x="48" y="69"/>
                  </a:lnTo>
                  <a:lnTo>
                    <a:pt x="49" y="67"/>
                  </a:lnTo>
                  <a:lnTo>
                    <a:pt x="50" y="68"/>
                  </a:lnTo>
                  <a:lnTo>
                    <a:pt x="52" y="70"/>
                  </a:lnTo>
                  <a:lnTo>
                    <a:pt x="57" y="76"/>
                  </a:lnTo>
                  <a:lnTo>
                    <a:pt x="59" y="78"/>
                  </a:lnTo>
                  <a:lnTo>
                    <a:pt x="60" y="82"/>
                  </a:lnTo>
                  <a:lnTo>
                    <a:pt x="61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63" y="89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5" y="92"/>
                  </a:lnTo>
                  <a:lnTo>
                    <a:pt x="66" y="91"/>
                  </a:lnTo>
                  <a:lnTo>
                    <a:pt x="68" y="91"/>
                  </a:lnTo>
                  <a:lnTo>
                    <a:pt x="69" y="96"/>
                  </a:lnTo>
                  <a:lnTo>
                    <a:pt x="70" y="99"/>
                  </a:lnTo>
                  <a:lnTo>
                    <a:pt x="72" y="100"/>
                  </a:lnTo>
                  <a:lnTo>
                    <a:pt x="73" y="100"/>
                  </a:lnTo>
                  <a:lnTo>
                    <a:pt x="74" y="101"/>
                  </a:lnTo>
                  <a:lnTo>
                    <a:pt x="73" y="104"/>
                  </a:lnTo>
                  <a:lnTo>
                    <a:pt x="74" y="105"/>
                  </a:lnTo>
                  <a:lnTo>
                    <a:pt x="75" y="106"/>
                  </a:lnTo>
                  <a:lnTo>
                    <a:pt x="75" y="109"/>
                  </a:lnTo>
                  <a:lnTo>
                    <a:pt x="76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53" y="108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51" y="99"/>
                  </a:lnTo>
                  <a:lnTo>
                    <a:pt x="51" y="98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7" y="91"/>
                  </a:lnTo>
                  <a:lnTo>
                    <a:pt x="46" y="89"/>
                  </a:lnTo>
                  <a:lnTo>
                    <a:pt x="46" y="88"/>
                  </a:lnTo>
                  <a:lnTo>
                    <a:pt x="44" y="86"/>
                  </a:lnTo>
                  <a:lnTo>
                    <a:pt x="43" y="86"/>
                  </a:lnTo>
                  <a:lnTo>
                    <a:pt x="42" y="85"/>
                  </a:lnTo>
                  <a:lnTo>
                    <a:pt x="42" y="84"/>
                  </a:lnTo>
                  <a:lnTo>
                    <a:pt x="41" y="82"/>
                  </a:lnTo>
                  <a:lnTo>
                    <a:pt x="40" y="81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32" y="74"/>
                  </a:lnTo>
                  <a:lnTo>
                    <a:pt x="31" y="72"/>
                  </a:lnTo>
                  <a:lnTo>
                    <a:pt x="29" y="71"/>
                  </a:lnTo>
                  <a:lnTo>
                    <a:pt x="28" y="70"/>
                  </a:lnTo>
                  <a:lnTo>
                    <a:pt x="26" y="69"/>
                  </a:lnTo>
                  <a:lnTo>
                    <a:pt x="26" y="68"/>
                  </a:lnTo>
                  <a:lnTo>
                    <a:pt x="24" y="67"/>
                  </a:lnTo>
                  <a:lnTo>
                    <a:pt x="23" y="65"/>
                  </a:lnTo>
                  <a:lnTo>
                    <a:pt x="23" y="61"/>
                  </a:lnTo>
                  <a:lnTo>
                    <a:pt x="22" y="61"/>
                  </a:lnTo>
                  <a:lnTo>
                    <a:pt x="22" y="56"/>
                  </a:lnTo>
                  <a:lnTo>
                    <a:pt x="21" y="52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7" y="48"/>
                  </a:lnTo>
                  <a:lnTo>
                    <a:pt x="18" y="45"/>
                  </a:lnTo>
                  <a:lnTo>
                    <a:pt x="18" y="43"/>
                  </a:lnTo>
                  <a:lnTo>
                    <a:pt x="17" y="40"/>
                  </a:lnTo>
                  <a:lnTo>
                    <a:pt x="15" y="38"/>
                  </a:lnTo>
                  <a:lnTo>
                    <a:pt x="14" y="37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4" y="31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540445" y="3227412"/>
              <a:ext cx="1033462" cy="1190625"/>
            </a:xfrm>
            <a:custGeom>
              <a:avLst/>
              <a:gdLst>
                <a:gd name="T0" fmla="*/ 2147483647 w 104"/>
                <a:gd name="T1" fmla="*/ 2147483647 h 125"/>
                <a:gd name="T2" fmla="*/ 2147483647 w 104"/>
                <a:gd name="T3" fmla="*/ 2147483647 h 125"/>
                <a:gd name="T4" fmla="*/ 2147483647 w 104"/>
                <a:gd name="T5" fmla="*/ 2147483647 h 125"/>
                <a:gd name="T6" fmla="*/ 2147483647 w 104"/>
                <a:gd name="T7" fmla="*/ 0 h 125"/>
                <a:gd name="T8" fmla="*/ 2147483647 w 104"/>
                <a:gd name="T9" fmla="*/ 2147483647 h 125"/>
                <a:gd name="T10" fmla="*/ 2147483647 w 104"/>
                <a:gd name="T11" fmla="*/ 2147483647 h 125"/>
                <a:gd name="T12" fmla="*/ 2147483647 w 104"/>
                <a:gd name="T13" fmla="*/ 2147483647 h 125"/>
                <a:gd name="T14" fmla="*/ 2147483647 w 104"/>
                <a:gd name="T15" fmla="*/ 2147483647 h 125"/>
                <a:gd name="T16" fmla="*/ 2147483647 w 104"/>
                <a:gd name="T17" fmla="*/ 2147483647 h 125"/>
                <a:gd name="T18" fmla="*/ 2147483647 w 104"/>
                <a:gd name="T19" fmla="*/ 2147483647 h 125"/>
                <a:gd name="T20" fmla="*/ 2147483647 w 104"/>
                <a:gd name="T21" fmla="*/ 2147483647 h 125"/>
                <a:gd name="T22" fmla="*/ 2147483647 w 104"/>
                <a:gd name="T23" fmla="*/ 2147483647 h 125"/>
                <a:gd name="T24" fmla="*/ 2147483647 w 104"/>
                <a:gd name="T25" fmla="*/ 2147483647 h 125"/>
                <a:gd name="T26" fmla="*/ 2147483647 w 104"/>
                <a:gd name="T27" fmla="*/ 2147483647 h 125"/>
                <a:gd name="T28" fmla="*/ 2147483647 w 104"/>
                <a:gd name="T29" fmla="*/ 2147483647 h 125"/>
                <a:gd name="T30" fmla="*/ 2147483647 w 104"/>
                <a:gd name="T31" fmla="*/ 2147483647 h 125"/>
                <a:gd name="T32" fmla="*/ 2147483647 w 104"/>
                <a:gd name="T33" fmla="*/ 2147483647 h 125"/>
                <a:gd name="T34" fmla="*/ 2147483647 w 104"/>
                <a:gd name="T35" fmla="*/ 2147483647 h 125"/>
                <a:gd name="T36" fmla="*/ 2147483647 w 104"/>
                <a:gd name="T37" fmla="*/ 2147483647 h 125"/>
                <a:gd name="T38" fmla="*/ 2147483647 w 104"/>
                <a:gd name="T39" fmla="*/ 2147483647 h 125"/>
                <a:gd name="T40" fmla="*/ 2147483647 w 104"/>
                <a:gd name="T41" fmla="*/ 2147483647 h 125"/>
                <a:gd name="T42" fmla="*/ 2147483647 w 104"/>
                <a:gd name="T43" fmla="*/ 2147483647 h 125"/>
                <a:gd name="T44" fmla="*/ 2147483647 w 104"/>
                <a:gd name="T45" fmla="*/ 2147483647 h 125"/>
                <a:gd name="T46" fmla="*/ 2147483647 w 104"/>
                <a:gd name="T47" fmla="*/ 2147483647 h 125"/>
                <a:gd name="T48" fmla="*/ 2147483647 w 104"/>
                <a:gd name="T49" fmla="*/ 2147483647 h 125"/>
                <a:gd name="T50" fmla="*/ 2147483647 w 104"/>
                <a:gd name="T51" fmla="*/ 2147483647 h 125"/>
                <a:gd name="T52" fmla="*/ 2147483647 w 104"/>
                <a:gd name="T53" fmla="*/ 2147483647 h 125"/>
                <a:gd name="T54" fmla="*/ 2147483647 w 104"/>
                <a:gd name="T55" fmla="*/ 2147483647 h 125"/>
                <a:gd name="T56" fmla="*/ 2147483647 w 104"/>
                <a:gd name="T57" fmla="*/ 2147483647 h 125"/>
                <a:gd name="T58" fmla="*/ 2147483647 w 104"/>
                <a:gd name="T59" fmla="*/ 2147483647 h 125"/>
                <a:gd name="T60" fmla="*/ 2147483647 w 104"/>
                <a:gd name="T61" fmla="*/ 2147483647 h 125"/>
                <a:gd name="T62" fmla="*/ 2147483647 w 104"/>
                <a:gd name="T63" fmla="*/ 2147483647 h 125"/>
                <a:gd name="T64" fmla="*/ 2147483647 w 104"/>
                <a:gd name="T65" fmla="*/ 2147483647 h 125"/>
                <a:gd name="T66" fmla="*/ 2147483647 w 104"/>
                <a:gd name="T67" fmla="*/ 2147483647 h 125"/>
                <a:gd name="T68" fmla="*/ 2147483647 w 104"/>
                <a:gd name="T69" fmla="*/ 2147483647 h 125"/>
                <a:gd name="T70" fmla="*/ 2147483647 w 104"/>
                <a:gd name="T71" fmla="*/ 2147483647 h 125"/>
                <a:gd name="T72" fmla="*/ 2147483647 w 104"/>
                <a:gd name="T73" fmla="*/ 2147483647 h 125"/>
                <a:gd name="T74" fmla="*/ 2147483647 w 104"/>
                <a:gd name="T75" fmla="*/ 2147483647 h 125"/>
                <a:gd name="T76" fmla="*/ 2147483647 w 104"/>
                <a:gd name="T77" fmla="*/ 2147483647 h 125"/>
                <a:gd name="T78" fmla="*/ 2147483647 w 104"/>
                <a:gd name="T79" fmla="*/ 2147483647 h 125"/>
                <a:gd name="T80" fmla="*/ 2147483647 w 104"/>
                <a:gd name="T81" fmla="*/ 2147483647 h 125"/>
                <a:gd name="T82" fmla="*/ 2147483647 w 104"/>
                <a:gd name="T83" fmla="*/ 2147483647 h 125"/>
                <a:gd name="T84" fmla="*/ 2147483647 w 104"/>
                <a:gd name="T85" fmla="*/ 2147483647 h 125"/>
                <a:gd name="T86" fmla="*/ 2147483647 w 104"/>
                <a:gd name="T87" fmla="*/ 2147483647 h 125"/>
                <a:gd name="T88" fmla="*/ 2147483647 w 104"/>
                <a:gd name="T89" fmla="*/ 2147483647 h 125"/>
                <a:gd name="T90" fmla="*/ 2147483647 w 104"/>
                <a:gd name="T91" fmla="*/ 2147483647 h 125"/>
                <a:gd name="T92" fmla="*/ 2147483647 w 104"/>
                <a:gd name="T93" fmla="*/ 2147483647 h 125"/>
                <a:gd name="T94" fmla="*/ 2147483647 w 104"/>
                <a:gd name="T95" fmla="*/ 2147483647 h 125"/>
                <a:gd name="T96" fmla="*/ 2147483647 w 104"/>
                <a:gd name="T97" fmla="*/ 2147483647 h 125"/>
                <a:gd name="T98" fmla="*/ 2147483647 w 104"/>
                <a:gd name="T99" fmla="*/ 2147483647 h 125"/>
                <a:gd name="T100" fmla="*/ 2147483647 w 104"/>
                <a:gd name="T101" fmla="*/ 2147483647 h 125"/>
                <a:gd name="T102" fmla="*/ 2147483647 w 104"/>
                <a:gd name="T103" fmla="*/ 2147483647 h 125"/>
                <a:gd name="T104" fmla="*/ 2147483647 w 104"/>
                <a:gd name="T105" fmla="*/ 2147483647 h 125"/>
                <a:gd name="T106" fmla="*/ 2147483647 w 104"/>
                <a:gd name="T107" fmla="*/ 2147483647 h 125"/>
                <a:gd name="T108" fmla="*/ 2147483647 w 104"/>
                <a:gd name="T109" fmla="*/ 2147483647 h 1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"/>
                <a:gd name="T166" fmla="*/ 0 h 125"/>
                <a:gd name="T167" fmla="*/ 104 w 104"/>
                <a:gd name="T168" fmla="*/ 125 h 1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" h="125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9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9" y="8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4" y="22"/>
                  </a:lnTo>
                  <a:lnTo>
                    <a:pt x="59" y="26"/>
                  </a:lnTo>
                  <a:lnTo>
                    <a:pt x="58" y="27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1" y="30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43"/>
                  </a:lnTo>
                  <a:lnTo>
                    <a:pt x="69" y="44"/>
                  </a:lnTo>
                  <a:lnTo>
                    <a:pt x="69" y="48"/>
                  </a:lnTo>
                  <a:lnTo>
                    <a:pt x="70" y="50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2" y="62"/>
                  </a:lnTo>
                  <a:lnTo>
                    <a:pt x="75" y="64"/>
                  </a:lnTo>
                  <a:lnTo>
                    <a:pt x="75" y="65"/>
                  </a:lnTo>
                  <a:lnTo>
                    <a:pt x="75" y="66"/>
                  </a:lnTo>
                  <a:lnTo>
                    <a:pt x="75" y="70"/>
                  </a:lnTo>
                  <a:lnTo>
                    <a:pt x="76" y="72"/>
                  </a:lnTo>
                  <a:lnTo>
                    <a:pt x="79" y="74"/>
                  </a:lnTo>
                  <a:lnTo>
                    <a:pt x="80" y="79"/>
                  </a:lnTo>
                  <a:lnTo>
                    <a:pt x="80" y="81"/>
                  </a:lnTo>
                  <a:lnTo>
                    <a:pt x="79" y="83"/>
                  </a:lnTo>
                  <a:lnTo>
                    <a:pt x="79" y="87"/>
                  </a:lnTo>
                  <a:lnTo>
                    <a:pt x="80" y="89"/>
                  </a:lnTo>
                  <a:lnTo>
                    <a:pt x="80" y="90"/>
                  </a:lnTo>
                  <a:lnTo>
                    <a:pt x="81" y="93"/>
                  </a:lnTo>
                  <a:lnTo>
                    <a:pt x="84" y="94"/>
                  </a:lnTo>
                  <a:lnTo>
                    <a:pt x="86" y="94"/>
                  </a:lnTo>
                  <a:lnTo>
                    <a:pt x="87" y="92"/>
                  </a:lnTo>
                  <a:lnTo>
                    <a:pt x="88" y="90"/>
                  </a:lnTo>
                  <a:lnTo>
                    <a:pt x="90" y="91"/>
                  </a:lnTo>
                  <a:lnTo>
                    <a:pt x="91" y="92"/>
                  </a:lnTo>
                  <a:lnTo>
                    <a:pt x="92" y="94"/>
                  </a:lnTo>
                  <a:lnTo>
                    <a:pt x="94" y="95"/>
                  </a:lnTo>
                  <a:lnTo>
                    <a:pt x="95" y="98"/>
                  </a:lnTo>
                  <a:lnTo>
                    <a:pt x="97" y="98"/>
                  </a:lnTo>
                  <a:lnTo>
                    <a:pt x="98" y="103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98" y="106"/>
                  </a:lnTo>
                  <a:lnTo>
                    <a:pt x="99" y="107"/>
                  </a:lnTo>
                  <a:lnTo>
                    <a:pt x="101" y="109"/>
                  </a:lnTo>
                  <a:lnTo>
                    <a:pt x="102" y="109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2"/>
                  </a:lnTo>
                  <a:lnTo>
                    <a:pt x="104" y="114"/>
                  </a:lnTo>
                  <a:lnTo>
                    <a:pt x="104" y="116"/>
                  </a:lnTo>
                  <a:lnTo>
                    <a:pt x="103" y="118"/>
                  </a:lnTo>
                  <a:lnTo>
                    <a:pt x="102" y="120"/>
                  </a:lnTo>
                  <a:lnTo>
                    <a:pt x="101" y="121"/>
                  </a:lnTo>
                  <a:lnTo>
                    <a:pt x="98" y="121"/>
                  </a:lnTo>
                  <a:lnTo>
                    <a:pt x="95" y="124"/>
                  </a:lnTo>
                  <a:lnTo>
                    <a:pt x="94" y="124"/>
                  </a:lnTo>
                  <a:lnTo>
                    <a:pt x="93" y="125"/>
                  </a:lnTo>
                  <a:lnTo>
                    <a:pt x="91" y="124"/>
                  </a:lnTo>
                  <a:lnTo>
                    <a:pt x="89" y="121"/>
                  </a:lnTo>
                  <a:lnTo>
                    <a:pt x="89" y="120"/>
                  </a:lnTo>
                  <a:lnTo>
                    <a:pt x="89" y="118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6" y="110"/>
                  </a:lnTo>
                  <a:lnTo>
                    <a:pt x="85" y="107"/>
                  </a:lnTo>
                  <a:lnTo>
                    <a:pt x="82" y="106"/>
                  </a:lnTo>
                  <a:lnTo>
                    <a:pt x="80" y="106"/>
                  </a:lnTo>
                  <a:lnTo>
                    <a:pt x="77" y="101"/>
                  </a:lnTo>
                  <a:lnTo>
                    <a:pt x="77" y="100"/>
                  </a:lnTo>
                  <a:lnTo>
                    <a:pt x="75" y="98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8" y="92"/>
                  </a:lnTo>
                  <a:lnTo>
                    <a:pt x="60" y="89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6" y="82"/>
                  </a:lnTo>
                  <a:lnTo>
                    <a:pt x="53" y="79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7"/>
                  </a:lnTo>
                  <a:lnTo>
                    <a:pt x="53" y="64"/>
                  </a:lnTo>
                  <a:lnTo>
                    <a:pt x="54" y="63"/>
                  </a:lnTo>
                  <a:lnTo>
                    <a:pt x="54" y="62"/>
                  </a:lnTo>
                  <a:lnTo>
                    <a:pt x="53" y="60"/>
                  </a:lnTo>
                  <a:lnTo>
                    <a:pt x="53" y="52"/>
                  </a:lnTo>
                  <a:lnTo>
                    <a:pt x="52" y="49"/>
                  </a:lnTo>
                  <a:lnTo>
                    <a:pt x="51" y="48"/>
                  </a:lnTo>
                  <a:lnTo>
                    <a:pt x="48" y="44"/>
                  </a:lnTo>
                  <a:lnTo>
                    <a:pt x="47" y="43"/>
                  </a:lnTo>
                  <a:lnTo>
                    <a:pt x="46" y="44"/>
                  </a:lnTo>
                  <a:lnTo>
                    <a:pt x="44" y="43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2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38" y="37"/>
                  </a:lnTo>
                  <a:lnTo>
                    <a:pt x="37" y="36"/>
                  </a:lnTo>
                  <a:lnTo>
                    <a:pt x="37" y="35"/>
                  </a:lnTo>
                  <a:lnTo>
                    <a:pt x="36" y="30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17" y="23"/>
                  </a:lnTo>
                  <a:lnTo>
                    <a:pt x="15" y="19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1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2326234" y="4508524"/>
              <a:ext cx="923925" cy="809625"/>
            </a:xfrm>
            <a:custGeom>
              <a:avLst/>
              <a:gdLst>
                <a:gd name="T0" fmla="*/ 2147483647 w 93"/>
                <a:gd name="T1" fmla="*/ 2147483647 h 85"/>
                <a:gd name="T2" fmla="*/ 2147483647 w 93"/>
                <a:gd name="T3" fmla="*/ 2147483647 h 85"/>
                <a:gd name="T4" fmla="*/ 2147483647 w 93"/>
                <a:gd name="T5" fmla="*/ 2147483647 h 85"/>
                <a:gd name="T6" fmla="*/ 2147483647 w 93"/>
                <a:gd name="T7" fmla="*/ 2147483647 h 85"/>
                <a:gd name="T8" fmla="*/ 2147483647 w 93"/>
                <a:gd name="T9" fmla="*/ 2147483647 h 85"/>
                <a:gd name="T10" fmla="*/ 2147483647 w 93"/>
                <a:gd name="T11" fmla="*/ 2147483647 h 85"/>
                <a:gd name="T12" fmla="*/ 2147483647 w 93"/>
                <a:gd name="T13" fmla="*/ 2147483647 h 85"/>
                <a:gd name="T14" fmla="*/ 2147483647 w 93"/>
                <a:gd name="T15" fmla="*/ 2147483647 h 85"/>
                <a:gd name="T16" fmla="*/ 2147483647 w 93"/>
                <a:gd name="T17" fmla="*/ 2147483647 h 85"/>
                <a:gd name="T18" fmla="*/ 2147483647 w 93"/>
                <a:gd name="T19" fmla="*/ 2147483647 h 85"/>
                <a:gd name="T20" fmla="*/ 2147483647 w 93"/>
                <a:gd name="T21" fmla="*/ 2147483647 h 85"/>
                <a:gd name="T22" fmla="*/ 2147483647 w 93"/>
                <a:gd name="T23" fmla="*/ 2147483647 h 85"/>
                <a:gd name="T24" fmla="*/ 2147483647 w 93"/>
                <a:gd name="T25" fmla="*/ 2147483647 h 85"/>
                <a:gd name="T26" fmla="*/ 2147483647 w 93"/>
                <a:gd name="T27" fmla="*/ 2147483647 h 85"/>
                <a:gd name="T28" fmla="*/ 2147483647 w 93"/>
                <a:gd name="T29" fmla="*/ 2147483647 h 85"/>
                <a:gd name="T30" fmla="*/ 2147483647 w 93"/>
                <a:gd name="T31" fmla="*/ 2147483647 h 85"/>
                <a:gd name="T32" fmla="*/ 2147483647 w 93"/>
                <a:gd name="T33" fmla="*/ 2147483647 h 85"/>
                <a:gd name="T34" fmla="*/ 2147483647 w 93"/>
                <a:gd name="T35" fmla="*/ 2147483647 h 85"/>
                <a:gd name="T36" fmla="*/ 2147483647 w 93"/>
                <a:gd name="T37" fmla="*/ 2147483647 h 85"/>
                <a:gd name="T38" fmla="*/ 2147483647 w 93"/>
                <a:gd name="T39" fmla="*/ 2147483647 h 85"/>
                <a:gd name="T40" fmla="*/ 2147483647 w 93"/>
                <a:gd name="T41" fmla="*/ 2147483647 h 85"/>
                <a:gd name="T42" fmla="*/ 2147483647 w 93"/>
                <a:gd name="T43" fmla="*/ 2147483647 h 85"/>
                <a:gd name="T44" fmla="*/ 2147483647 w 93"/>
                <a:gd name="T45" fmla="*/ 2147483647 h 85"/>
                <a:gd name="T46" fmla="*/ 2147483647 w 93"/>
                <a:gd name="T47" fmla="*/ 2147483647 h 85"/>
                <a:gd name="T48" fmla="*/ 2147483647 w 93"/>
                <a:gd name="T49" fmla="*/ 2147483647 h 85"/>
                <a:gd name="T50" fmla="*/ 2147483647 w 93"/>
                <a:gd name="T51" fmla="*/ 2147483647 h 85"/>
                <a:gd name="T52" fmla="*/ 2147483647 w 93"/>
                <a:gd name="T53" fmla="*/ 2147483647 h 85"/>
                <a:gd name="T54" fmla="*/ 2147483647 w 93"/>
                <a:gd name="T55" fmla="*/ 2147483647 h 85"/>
                <a:gd name="T56" fmla="*/ 2147483647 w 93"/>
                <a:gd name="T57" fmla="*/ 2147483647 h 85"/>
                <a:gd name="T58" fmla="*/ 2147483647 w 93"/>
                <a:gd name="T59" fmla="*/ 2147483647 h 85"/>
                <a:gd name="T60" fmla="*/ 2147483647 w 93"/>
                <a:gd name="T61" fmla="*/ 2147483647 h 85"/>
                <a:gd name="T62" fmla="*/ 2147483647 w 93"/>
                <a:gd name="T63" fmla="*/ 2147483647 h 85"/>
                <a:gd name="T64" fmla="*/ 2147483647 w 93"/>
                <a:gd name="T65" fmla="*/ 2147483647 h 85"/>
                <a:gd name="T66" fmla="*/ 2147483647 w 93"/>
                <a:gd name="T67" fmla="*/ 2147483647 h 85"/>
                <a:gd name="T68" fmla="*/ 2147483647 w 93"/>
                <a:gd name="T69" fmla="*/ 2147483647 h 85"/>
                <a:gd name="T70" fmla="*/ 2147483647 w 93"/>
                <a:gd name="T71" fmla="*/ 2147483647 h 85"/>
                <a:gd name="T72" fmla="*/ 2147483647 w 93"/>
                <a:gd name="T73" fmla="*/ 2147483647 h 85"/>
                <a:gd name="T74" fmla="*/ 2147483647 w 93"/>
                <a:gd name="T75" fmla="*/ 2147483647 h 85"/>
                <a:gd name="T76" fmla="*/ 2147483647 w 93"/>
                <a:gd name="T77" fmla="*/ 2147483647 h 85"/>
                <a:gd name="T78" fmla="*/ 2147483647 w 93"/>
                <a:gd name="T79" fmla="*/ 2147483647 h 85"/>
                <a:gd name="T80" fmla="*/ 2147483647 w 93"/>
                <a:gd name="T81" fmla="*/ 2147483647 h 85"/>
                <a:gd name="T82" fmla="*/ 2147483647 w 93"/>
                <a:gd name="T83" fmla="*/ 2147483647 h 85"/>
                <a:gd name="T84" fmla="*/ 2147483647 w 93"/>
                <a:gd name="T85" fmla="*/ 2147483647 h 85"/>
                <a:gd name="T86" fmla="*/ 2147483647 w 93"/>
                <a:gd name="T87" fmla="*/ 2147483647 h 85"/>
                <a:gd name="T88" fmla="*/ 2147483647 w 93"/>
                <a:gd name="T89" fmla="*/ 2147483647 h 85"/>
                <a:gd name="T90" fmla="*/ 2147483647 w 93"/>
                <a:gd name="T91" fmla="*/ 2147483647 h 85"/>
                <a:gd name="T92" fmla="*/ 2147483647 w 93"/>
                <a:gd name="T93" fmla="*/ 2147483647 h 85"/>
                <a:gd name="T94" fmla="*/ 2147483647 w 93"/>
                <a:gd name="T95" fmla="*/ 2147483647 h 85"/>
                <a:gd name="T96" fmla="*/ 2147483647 w 93"/>
                <a:gd name="T97" fmla="*/ 2147483647 h 85"/>
                <a:gd name="T98" fmla="*/ 2147483647 w 93"/>
                <a:gd name="T99" fmla="*/ 2147483647 h 85"/>
                <a:gd name="T100" fmla="*/ 2147483647 w 93"/>
                <a:gd name="T101" fmla="*/ 2147483647 h 85"/>
                <a:gd name="T102" fmla="*/ 2147483647 w 93"/>
                <a:gd name="T103" fmla="*/ 2147483647 h 85"/>
                <a:gd name="T104" fmla="*/ 2147483647 w 93"/>
                <a:gd name="T105" fmla="*/ 2147483647 h 85"/>
                <a:gd name="T106" fmla="*/ 2147483647 w 93"/>
                <a:gd name="T107" fmla="*/ 2147483647 h 85"/>
                <a:gd name="T108" fmla="*/ 2147483647 w 93"/>
                <a:gd name="T109" fmla="*/ 2147483647 h 85"/>
                <a:gd name="T110" fmla="*/ 2147483647 w 93"/>
                <a:gd name="T111" fmla="*/ 2147483647 h 85"/>
                <a:gd name="T112" fmla="*/ 2147483647 w 93"/>
                <a:gd name="T113" fmla="*/ 2147483647 h 85"/>
                <a:gd name="T114" fmla="*/ 2147483647 w 93"/>
                <a:gd name="T115" fmla="*/ 2147483647 h 85"/>
                <a:gd name="T116" fmla="*/ 2147483647 w 93"/>
                <a:gd name="T117" fmla="*/ 2147483647 h 85"/>
                <a:gd name="T118" fmla="*/ 2147483647 w 93"/>
                <a:gd name="T119" fmla="*/ 2147483647 h 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3"/>
                <a:gd name="T181" fmla="*/ 0 h 85"/>
                <a:gd name="T182" fmla="*/ 93 w 93"/>
                <a:gd name="T183" fmla="*/ 85 h 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3" h="85">
                  <a:moveTo>
                    <a:pt x="0" y="51"/>
                  </a:moveTo>
                  <a:lnTo>
                    <a:pt x="0" y="52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5" y="62"/>
                  </a:lnTo>
                  <a:lnTo>
                    <a:pt x="6" y="64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8" y="67"/>
                  </a:lnTo>
                  <a:lnTo>
                    <a:pt x="8" y="68"/>
                  </a:lnTo>
                  <a:lnTo>
                    <a:pt x="9" y="68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18" y="77"/>
                  </a:lnTo>
                  <a:lnTo>
                    <a:pt x="18" y="78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20" y="79"/>
                  </a:lnTo>
                  <a:lnTo>
                    <a:pt x="20" y="80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1" y="80"/>
                  </a:lnTo>
                  <a:lnTo>
                    <a:pt x="22" y="80"/>
                  </a:lnTo>
                  <a:lnTo>
                    <a:pt x="23" y="80"/>
                  </a:lnTo>
                  <a:lnTo>
                    <a:pt x="25" y="79"/>
                  </a:lnTo>
                  <a:lnTo>
                    <a:pt x="26" y="78"/>
                  </a:lnTo>
                  <a:lnTo>
                    <a:pt x="27" y="78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30" y="78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3" y="77"/>
                  </a:lnTo>
                  <a:lnTo>
                    <a:pt x="34" y="77"/>
                  </a:lnTo>
                  <a:lnTo>
                    <a:pt x="35" y="76"/>
                  </a:lnTo>
                  <a:lnTo>
                    <a:pt x="36" y="75"/>
                  </a:lnTo>
                  <a:lnTo>
                    <a:pt x="37" y="74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2" y="74"/>
                  </a:lnTo>
                  <a:lnTo>
                    <a:pt x="42" y="75"/>
                  </a:lnTo>
                  <a:lnTo>
                    <a:pt x="43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9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9" y="81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2" y="84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5" y="84"/>
                  </a:lnTo>
                  <a:lnTo>
                    <a:pt x="56" y="85"/>
                  </a:lnTo>
                  <a:lnTo>
                    <a:pt x="57" y="84"/>
                  </a:lnTo>
                  <a:lnTo>
                    <a:pt x="57" y="83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1" y="82"/>
                  </a:lnTo>
                  <a:lnTo>
                    <a:pt x="62" y="81"/>
                  </a:lnTo>
                  <a:lnTo>
                    <a:pt x="62" y="80"/>
                  </a:lnTo>
                  <a:lnTo>
                    <a:pt x="64" y="79"/>
                  </a:lnTo>
                  <a:lnTo>
                    <a:pt x="65" y="78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8" y="79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70" y="75"/>
                  </a:lnTo>
                  <a:lnTo>
                    <a:pt x="70" y="74"/>
                  </a:lnTo>
                  <a:lnTo>
                    <a:pt x="70" y="73"/>
                  </a:lnTo>
                  <a:lnTo>
                    <a:pt x="71" y="73"/>
                  </a:lnTo>
                  <a:lnTo>
                    <a:pt x="70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2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6" y="69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5" y="63"/>
                  </a:lnTo>
                  <a:lnTo>
                    <a:pt x="64" y="63"/>
                  </a:lnTo>
                  <a:lnTo>
                    <a:pt x="64" y="62"/>
                  </a:lnTo>
                  <a:lnTo>
                    <a:pt x="63" y="61"/>
                  </a:lnTo>
                  <a:lnTo>
                    <a:pt x="62" y="62"/>
                  </a:lnTo>
                  <a:lnTo>
                    <a:pt x="61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60" y="61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7" y="57"/>
                  </a:lnTo>
                  <a:lnTo>
                    <a:pt x="67" y="56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69" y="55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5" y="54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80" y="53"/>
                  </a:lnTo>
                  <a:lnTo>
                    <a:pt x="81" y="53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2" y="47"/>
                  </a:lnTo>
                  <a:lnTo>
                    <a:pt x="82" y="46"/>
                  </a:lnTo>
                  <a:lnTo>
                    <a:pt x="80" y="44"/>
                  </a:lnTo>
                  <a:lnTo>
                    <a:pt x="81" y="44"/>
                  </a:lnTo>
                  <a:lnTo>
                    <a:pt x="82" y="43"/>
                  </a:lnTo>
                  <a:lnTo>
                    <a:pt x="84" y="40"/>
                  </a:lnTo>
                  <a:lnTo>
                    <a:pt x="84" y="39"/>
                  </a:lnTo>
                  <a:lnTo>
                    <a:pt x="85" y="38"/>
                  </a:lnTo>
                  <a:lnTo>
                    <a:pt x="86" y="36"/>
                  </a:lnTo>
                  <a:lnTo>
                    <a:pt x="87" y="35"/>
                  </a:lnTo>
                  <a:lnTo>
                    <a:pt x="87" y="34"/>
                  </a:lnTo>
                  <a:lnTo>
                    <a:pt x="88" y="33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0" y="29"/>
                  </a:lnTo>
                  <a:lnTo>
                    <a:pt x="89" y="28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1" y="25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0" y="23"/>
                  </a:lnTo>
                  <a:lnTo>
                    <a:pt x="91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0" y="19"/>
                  </a:lnTo>
                  <a:lnTo>
                    <a:pt x="88" y="18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2" y="20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76" y="26"/>
                  </a:lnTo>
                  <a:lnTo>
                    <a:pt x="73" y="25"/>
                  </a:lnTo>
                  <a:lnTo>
                    <a:pt x="72" y="25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4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6" y="28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3"/>
                  </a:lnTo>
                  <a:lnTo>
                    <a:pt x="66" y="33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3" y="34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5" y="37"/>
                  </a:lnTo>
                  <a:lnTo>
                    <a:pt x="54" y="38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2" y="35"/>
                  </a:lnTo>
                  <a:lnTo>
                    <a:pt x="41" y="34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5" y="22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0" y="13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30" y="11"/>
                  </a:lnTo>
                  <a:lnTo>
                    <a:pt x="29" y="15"/>
                  </a:lnTo>
                  <a:lnTo>
                    <a:pt x="31" y="19"/>
                  </a:lnTo>
                  <a:lnTo>
                    <a:pt x="33" y="20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7"/>
                  </a:lnTo>
                  <a:lnTo>
                    <a:pt x="32" y="38"/>
                  </a:lnTo>
                  <a:lnTo>
                    <a:pt x="33" y="39"/>
                  </a:lnTo>
                  <a:lnTo>
                    <a:pt x="32" y="42"/>
                  </a:lnTo>
                  <a:lnTo>
                    <a:pt x="31" y="44"/>
                  </a:lnTo>
                  <a:lnTo>
                    <a:pt x="32" y="46"/>
                  </a:lnTo>
                  <a:lnTo>
                    <a:pt x="31" y="46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8" y="43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3" y="40"/>
                  </a:lnTo>
                  <a:lnTo>
                    <a:pt x="12" y="41"/>
                  </a:lnTo>
                  <a:lnTo>
                    <a:pt x="11" y="42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9" y="47"/>
                  </a:lnTo>
                  <a:lnTo>
                    <a:pt x="8" y="48"/>
                  </a:lnTo>
                  <a:lnTo>
                    <a:pt x="7" y="48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2329557" y="4437087"/>
              <a:ext cx="377825" cy="504825"/>
            </a:xfrm>
            <a:custGeom>
              <a:avLst/>
              <a:gdLst>
                <a:gd name="T0" fmla="*/ 2147483647 w 38"/>
                <a:gd name="T1" fmla="*/ 2147483647 h 53"/>
                <a:gd name="T2" fmla="*/ 2147483647 w 38"/>
                <a:gd name="T3" fmla="*/ 2147483647 h 53"/>
                <a:gd name="T4" fmla="*/ 2147483647 w 38"/>
                <a:gd name="T5" fmla="*/ 2147483647 h 53"/>
                <a:gd name="T6" fmla="*/ 2147483647 w 38"/>
                <a:gd name="T7" fmla="*/ 2147483647 h 53"/>
                <a:gd name="T8" fmla="*/ 2147483647 w 38"/>
                <a:gd name="T9" fmla="*/ 2147483647 h 53"/>
                <a:gd name="T10" fmla="*/ 2147483647 w 38"/>
                <a:gd name="T11" fmla="*/ 2147483647 h 53"/>
                <a:gd name="T12" fmla="*/ 2147483647 w 38"/>
                <a:gd name="T13" fmla="*/ 2147483647 h 53"/>
                <a:gd name="T14" fmla="*/ 2147483647 w 38"/>
                <a:gd name="T15" fmla="*/ 2147483647 h 53"/>
                <a:gd name="T16" fmla="*/ 2147483647 w 38"/>
                <a:gd name="T17" fmla="*/ 2147483647 h 53"/>
                <a:gd name="T18" fmla="*/ 2147483647 w 38"/>
                <a:gd name="T19" fmla="*/ 2147483647 h 53"/>
                <a:gd name="T20" fmla="*/ 2147483647 w 38"/>
                <a:gd name="T21" fmla="*/ 2147483647 h 53"/>
                <a:gd name="T22" fmla="*/ 2147483647 w 38"/>
                <a:gd name="T23" fmla="*/ 2147483647 h 53"/>
                <a:gd name="T24" fmla="*/ 2147483647 w 38"/>
                <a:gd name="T25" fmla="*/ 2147483647 h 53"/>
                <a:gd name="T26" fmla="*/ 2147483647 w 38"/>
                <a:gd name="T27" fmla="*/ 2147483647 h 53"/>
                <a:gd name="T28" fmla="*/ 2147483647 w 38"/>
                <a:gd name="T29" fmla="*/ 2147483647 h 53"/>
                <a:gd name="T30" fmla="*/ 2147483647 w 38"/>
                <a:gd name="T31" fmla="*/ 2147483647 h 53"/>
                <a:gd name="T32" fmla="*/ 2147483647 w 38"/>
                <a:gd name="T33" fmla="*/ 2147483647 h 53"/>
                <a:gd name="T34" fmla="*/ 2147483647 w 38"/>
                <a:gd name="T35" fmla="*/ 2147483647 h 53"/>
                <a:gd name="T36" fmla="*/ 2147483647 w 38"/>
                <a:gd name="T37" fmla="*/ 2147483647 h 53"/>
                <a:gd name="T38" fmla="*/ 2147483647 w 38"/>
                <a:gd name="T39" fmla="*/ 2147483647 h 53"/>
                <a:gd name="T40" fmla="*/ 2147483647 w 38"/>
                <a:gd name="T41" fmla="*/ 2147483647 h 53"/>
                <a:gd name="T42" fmla="*/ 2147483647 w 38"/>
                <a:gd name="T43" fmla="*/ 2147483647 h 53"/>
                <a:gd name="T44" fmla="*/ 2147483647 w 38"/>
                <a:gd name="T45" fmla="*/ 2147483647 h 53"/>
                <a:gd name="T46" fmla="*/ 2147483647 w 38"/>
                <a:gd name="T47" fmla="*/ 2147483647 h 53"/>
                <a:gd name="T48" fmla="*/ 2147483647 w 38"/>
                <a:gd name="T49" fmla="*/ 2147483647 h 53"/>
                <a:gd name="T50" fmla="*/ 2147483647 w 38"/>
                <a:gd name="T51" fmla="*/ 2147483647 h 53"/>
                <a:gd name="T52" fmla="*/ 2147483647 w 38"/>
                <a:gd name="T53" fmla="*/ 2147483647 h 53"/>
                <a:gd name="T54" fmla="*/ 2147483647 w 38"/>
                <a:gd name="T55" fmla="*/ 2147483647 h 53"/>
                <a:gd name="T56" fmla="*/ 2147483647 w 38"/>
                <a:gd name="T57" fmla="*/ 2147483647 h 53"/>
                <a:gd name="T58" fmla="*/ 2147483647 w 38"/>
                <a:gd name="T59" fmla="*/ 2147483647 h 53"/>
                <a:gd name="T60" fmla="*/ 2147483647 w 38"/>
                <a:gd name="T61" fmla="*/ 2147483647 h 53"/>
                <a:gd name="T62" fmla="*/ 2147483647 w 38"/>
                <a:gd name="T63" fmla="*/ 2147483647 h 53"/>
                <a:gd name="T64" fmla="*/ 2147483647 w 38"/>
                <a:gd name="T65" fmla="*/ 2147483647 h 53"/>
                <a:gd name="T66" fmla="*/ 2147483647 w 38"/>
                <a:gd name="T67" fmla="*/ 2147483647 h 53"/>
                <a:gd name="T68" fmla="*/ 2147483647 w 38"/>
                <a:gd name="T69" fmla="*/ 2147483647 h 53"/>
                <a:gd name="T70" fmla="*/ 2147483647 w 38"/>
                <a:gd name="T71" fmla="*/ 2147483647 h 53"/>
                <a:gd name="T72" fmla="*/ 2147483647 w 38"/>
                <a:gd name="T73" fmla="*/ 2147483647 h 53"/>
                <a:gd name="T74" fmla="*/ 2147483647 w 38"/>
                <a:gd name="T75" fmla="*/ 2147483647 h 53"/>
                <a:gd name="T76" fmla="*/ 2147483647 w 38"/>
                <a:gd name="T77" fmla="*/ 2147483647 h 53"/>
                <a:gd name="T78" fmla="*/ 2147483647 w 38"/>
                <a:gd name="T79" fmla="*/ 2147483647 h 53"/>
                <a:gd name="T80" fmla="*/ 2147483647 w 38"/>
                <a:gd name="T81" fmla="*/ 2147483647 h 53"/>
                <a:gd name="T82" fmla="*/ 2147483647 w 38"/>
                <a:gd name="T83" fmla="*/ 2147483647 h 53"/>
                <a:gd name="T84" fmla="*/ 2147483647 w 38"/>
                <a:gd name="T85" fmla="*/ 2147483647 h 53"/>
                <a:gd name="T86" fmla="*/ 2147483647 w 38"/>
                <a:gd name="T87" fmla="*/ 2147483647 h 53"/>
                <a:gd name="T88" fmla="*/ 2147483647 w 38"/>
                <a:gd name="T89" fmla="*/ 2147483647 h 53"/>
                <a:gd name="T90" fmla="*/ 2147483647 w 38"/>
                <a:gd name="T91" fmla="*/ 2147483647 h 53"/>
                <a:gd name="T92" fmla="*/ 2147483647 w 38"/>
                <a:gd name="T93" fmla="*/ 2147483647 h 53"/>
                <a:gd name="T94" fmla="*/ 0 w 38"/>
                <a:gd name="T95" fmla="*/ 2147483647 h 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3"/>
                <a:gd name="T146" fmla="*/ 38 w 38"/>
                <a:gd name="T147" fmla="*/ 53 h 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3">
                  <a:moveTo>
                    <a:pt x="0" y="9"/>
                  </a:moveTo>
                  <a:lnTo>
                    <a:pt x="1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1" y="49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6"/>
                  </a:lnTo>
                  <a:lnTo>
                    <a:pt x="24" y="47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32" y="49"/>
                  </a:lnTo>
                  <a:lnTo>
                    <a:pt x="33" y="46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6" y="41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33" y="27"/>
                  </a:lnTo>
                  <a:lnTo>
                    <a:pt x="31" y="26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611882" y="2260624"/>
              <a:ext cx="1231900" cy="1428750"/>
            </a:xfrm>
            <a:custGeom>
              <a:avLst/>
              <a:gdLst>
                <a:gd name="T0" fmla="*/ 2147483647 w 124"/>
                <a:gd name="T1" fmla="*/ 2147483647 h 150"/>
                <a:gd name="T2" fmla="*/ 2147483647 w 124"/>
                <a:gd name="T3" fmla="*/ 2147483647 h 150"/>
                <a:gd name="T4" fmla="*/ 2147483647 w 124"/>
                <a:gd name="T5" fmla="*/ 2147483647 h 150"/>
                <a:gd name="T6" fmla="*/ 2147483647 w 124"/>
                <a:gd name="T7" fmla="*/ 2147483647 h 150"/>
                <a:gd name="T8" fmla="*/ 2147483647 w 124"/>
                <a:gd name="T9" fmla="*/ 2147483647 h 150"/>
                <a:gd name="T10" fmla="*/ 2147483647 w 124"/>
                <a:gd name="T11" fmla="*/ 2147483647 h 150"/>
                <a:gd name="T12" fmla="*/ 2147483647 w 124"/>
                <a:gd name="T13" fmla="*/ 2147483647 h 150"/>
                <a:gd name="T14" fmla="*/ 2147483647 w 124"/>
                <a:gd name="T15" fmla="*/ 2147483647 h 150"/>
                <a:gd name="T16" fmla="*/ 2147483647 w 124"/>
                <a:gd name="T17" fmla="*/ 2147483647 h 150"/>
                <a:gd name="T18" fmla="*/ 2147483647 w 124"/>
                <a:gd name="T19" fmla="*/ 2147483647 h 150"/>
                <a:gd name="T20" fmla="*/ 2147483647 w 124"/>
                <a:gd name="T21" fmla="*/ 2147483647 h 150"/>
                <a:gd name="T22" fmla="*/ 2147483647 w 124"/>
                <a:gd name="T23" fmla="*/ 2147483647 h 150"/>
                <a:gd name="T24" fmla="*/ 2147483647 w 124"/>
                <a:gd name="T25" fmla="*/ 2147483647 h 150"/>
                <a:gd name="T26" fmla="*/ 2147483647 w 124"/>
                <a:gd name="T27" fmla="*/ 2147483647 h 150"/>
                <a:gd name="T28" fmla="*/ 2147483647 w 124"/>
                <a:gd name="T29" fmla="*/ 2147483647 h 150"/>
                <a:gd name="T30" fmla="*/ 2147483647 w 124"/>
                <a:gd name="T31" fmla="*/ 2147483647 h 150"/>
                <a:gd name="T32" fmla="*/ 2147483647 w 124"/>
                <a:gd name="T33" fmla="*/ 2147483647 h 150"/>
                <a:gd name="T34" fmla="*/ 2147483647 w 124"/>
                <a:gd name="T35" fmla="*/ 2147483647 h 150"/>
                <a:gd name="T36" fmla="*/ 2147483647 w 124"/>
                <a:gd name="T37" fmla="*/ 2147483647 h 150"/>
                <a:gd name="T38" fmla="*/ 2147483647 w 124"/>
                <a:gd name="T39" fmla="*/ 2147483647 h 150"/>
                <a:gd name="T40" fmla="*/ 2147483647 w 124"/>
                <a:gd name="T41" fmla="*/ 2147483647 h 150"/>
                <a:gd name="T42" fmla="*/ 2147483647 w 124"/>
                <a:gd name="T43" fmla="*/ 2147483647 h 150"/>
                <a:gd name="T44" fmla="*/ 2147483647 w 124"/>
                <a:gd name="T45" fmla="*/ 2147483647 h 150"/>
                <a:gd name="T46" fmla="*/ 2147483647 w 124"/>
                <a:gd name="T47" fmla="*/ 2147483647 h 150"/>
                <a:gd name="T48" fmla="*/ 2147483647 w 124"/>
                <a:gd name="T49" fmla="*/ 2147483647 h 150"/>
                <a:gd name="T50" fmla="*/ 2147483647 w 124"/>
                <a:gd name="T51" fmla="*/ 2147483647 h 150"/>
                <a:gd name="T52" fmla="*/ 2147483647 w 124"/>
                <a:gd name="T53" fmla="*/ 2147483647 h 150"/>
                <a:gd name="T54" fmla="*/ 2147483647 w 124"/>
                <a:gd name="T55" fmla="*/ 2147483647 h 150"/>
                <a:gd name="T56" fmla="*/ 2147483647 w 124"/>
                <a:gd name="T57" fmla="*/ 2147483647 h 150"/>
                <a:gd name="T58" fmla="*/ 2147483647 w 124"/>
                <a:gd name="T59" fmla="*/ 2147483647 h 150"/>
                <a:gd name="T60" fmla="*/ 2147483647 w 124"/>
                <a:gd name="T61" fmla="*/ 2147483647 h 150"/>
                <a:gd name="T62" fmla="*/ 2147483647 w 124"/>
                <a:gd name="T63" fmla="*/ 2147483647 h 150"/>
                <a:gd name="T64" fmla="*/ 2147483647 w 124"/>
                <a:gd name="T65" fmla="*/ 2147483647 h 150"/>
                <a:gd name="T66" fmla="*/ 2147483647 w 124"/>
                <a:gd name="T67" fmla="*/ 2147483647 h 150"/>
                <a:gd name="T68" fmla="*/ 2147483647 w 124"/>
                <a:gd name="T69" fmla="*/ 2147483647 h 150"/>
                <a:gd name="T70" fmla="*/ 2147483647 w 124"/>
                <a:gd name="T71" fmla="*/ 2147483647 h 150"/>
                <a:gd name="T72" fmla="*/ 2147483647 w 124"/>
                <a:gd name="T73" fmla="*/ 2147483647 h 150"/>
                <a:gd name="T74" fmla="*/ 2147483647 w 124"/>
                <a:gd name="T75" fmla="*/ 2147483647 h 150"/>
                <a:gd name="T76" fmla="*/ 2147483647 w 124"/>
                <a:gd name="T77" fmla="*/ 2147483647 h 150"/>
                <a:gd name="T78" fmla="*/ 2147483647 w 124"/>
                <a:gd name="T79" fmla="*/ 2147483647 h 150"/>
                <a:gd name="T80" fmla="*/ 2147483647 w 124"/>
                <a:gd name="T81" fmla="*/ 2147483647 h 150"/>
                <a:gd name="T82" fmla="*/ 2147483647 w 124"/>
                <a:gd name="T83" fmla="*/ 2147483647 h 150"/>
                <a:gd name="T84" fmla="*/ 2147483647 w 124"/>
                <a:gd name="T85" fmla="*/ 2147483647 h 150"/>
                <a:gd name="T86" fmla="*/ 2147483647 w 124"/>
                <a:gd name="T87" fmla="*/ 2147483647 h 150"/>
                <a:gd name="T88" fmla="*/ 2147483647 w 124"/>
                <a:gd name="T89" fmla="*/ 2147483647 h 150"/>
                <a:gd name="T90" fmla="*/ 2147483647 w 124"/>
                <a:gd name="T91" fmla="*/ 2147483647 h 150"/>
                <a:gd name="T92" fmla="*/ 2147483647 w 124"/>
                <a:gd name="T93" fmla="*/ 2147483647 h 150"/>
                <a:gd name="T94" fmla="*/ 2147483647 w 124"/>
                <a:gd name="T95" fmla="*/ 2147483647 h 150"/>
                <a:gd name="T96" fmla="*/ 2147483647 w 124"/>
                <a:gd name="T97" fmla="*/ 2147483647 h 150"/>
                <a:gd name="T98" fmla="*/ 2147483647 w 124"/>
                <a:gd name="T99" fmla="*/ 2147483647 h 150"/>
                <a:gd name="T100" fmla="*/ 2147483647 w 124"/>
                <a:gd name="T101" fmla="*/ 2147483647 h 150"/>
                <a:gd name="T102" fmla="*/ 2147483647 w 124"/>
                <a:gd name="T103" fmla="*/ 2147483647 h 150"/>
                <a:gd name="T104" fmla="*/ 2147483647 w 124"/>
                <a:gd name="T105" fmla="*/ 2147483647 h 150"/>
                <a:gd name="T106" fmla="*/ 2147483647 w 124"/>
                <a:gd name="T107" fmla="*/ 2147483647 h 150"/>
                <a:gd name="T108" fmla="*/ 2147483647 w 124"/>
                <a:gd name="T109" fmla="*/ 2147483647 h 150"/>
                <a:gd name="T110" fmla="*/ 2147483647 w 124"/>
                <a:gd name="T111" fmla="*/ 2147483647 h 150"/>
                <a:gd name="T112" fmla="*/ 2147483647 w 124"/>
                <a:gd name="T113" fmla="*/ 2147483647 h 150"/>
                <a:gd name="T114" fmla="*/ 2147483647 w 124"/>
                <a:gd name="T115" fmla="*/ 2147483647 h 150"/>
                <a:gd name="T116" fmla="*/ 2147483647 w 124"/>
                <a:gd name="T117" fmla="*/ 2147483647 h 150"/>
                <a:gd name="T118" fmla="*/ 2147483647 w 124"/>
                <a:gd name="T119" fmla="*/ 0 h 150"/>
                <a:gd name="T120" fmla="*/ 2147483647 w 124"/>
                <a:gd name="T121" fmla="*/ 2147483647 h 1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150"/>
                <a:gd name="T185" fmla="*/ 124 w 124"/>
                <a:gd name="T186" fmla="*/ 150 h 1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150">
                  <a:moveTo>
                    <a:pt x="120" y="36"/>
                  </a:moveTo>
                  <a:lnTo>
                    <a:pt x="118" y="39"/>
                  </a:lnTo>
                  <a:lnTo>
                    <a:pt x="119" y="39"/>
                  </a:lnTo>
                  <a:lnTo>
                    <a:pt x="120" y="42"/>
                  </a:lnTo>
                  <a:lnTo>
                    <a:pt x="121" y="52"/>
                  </a:lnTo>
                  <a:lnTo>
                    <a:pt x="123" y="57"/>
                  </a:lnTo>
                  <a:lnTo>
                    <a:pt x="124" y="64"/>
                  </a:lnTo>
                  <a:lnTo>
                    <a:pt x="122" y="80"/>
                  </a:lnTo>
                  <a:lnTo>
                    <a:pt x="121" y="80"/>
                  </a:lnTo>
                  <a:lnTo>
                    <a:pt x="121" y="83"/>
                  </a:lnTo>
                  <a:lnTo>
                    <a:pt x="122" y="88"/>
                  </a:lnTo>
                  <a:lnTo>
                    <a:pt x="122" y="92"/>
                  </a:lnTo>
                  <a:lnTo>
                    <a:pt x="122" y="95"/>
                  </a:lnTo>
                  <a:lnTo>
                    <a:pt x="121" y="97"/>
                  </a:lnTo>
                  <a:lnTo>
                    <a:pt x="122" y="99"/>
                  </a:lnTo>
                  <a:lnTo>
                    <a:pt x="122" y="101"/>
                  </a:lnTo>
                  <a:lnTo>
                    <a:pt x="122" y="103"/>
                  </a:lnTo>
                  <a:lnTo>
                    <a:pt x="122" y="104"/>
                  </a:lnTo>
                  <a:lnTo>
                    <a:pt x="122" y="105"/>
                  </a:lnTo>
                  <a:lnTo>
                    <a:pt x="120" y="106"/>
                  </a:lnTo>
                  <a:lnTo>
                    <a:pt x="118" y="105"/>
                  </a:lnTo>
                  <a:lnTo>
                    <a:pt x="117" y="105"/>
                  </a:lnTo>
                  <a:lnTo>
                    <a:pt x="114" y="105"/>
                  </a:lnTo>
                  <a:lnTo>
                    <a:pt x="113" y="105"/>
                  </a:lnTo>
                  <a:lnTo>
                    <a:pt x="113" y="104"/>
                  </a:lnTo>
                  <a:lnTo>
                    <a:pt x="112" y="104"/>
                  </a:lnTo>
                  <a:lnTo>
                    <a:pt x="112" y="105"/>
                  </a:lnTo>
                  <a:lnTo>
                    <a:pt x="111" y="105"/>
                  </a:lnTo>
                  <a:lnTo>
                    <a:pt x="110" y="106"/>
                  </a:lnTo>
                  <a:lnTo>
                    <a:pt x="110" y="107"/>
                  </a:lnTo>
                  <a:lnTo>
                    <a:pt x="110" y="108"/>
                  </a:lnTo>
                  <a:lnTo>
                    <a:pt x="111" y="110"/>
                  </a:lnTo>
                  <a:lnTo>
                    <a:pt x="112" y="111"/>
                  </a:lnTo>
                  <a:lnTo>
                    <a:pt x="113" y="111"/>
                  </a:lnTo>
                  <a:lnTo>
                    <a:pt x="113" y="112"/>
                  </a:lnTo>
                  <a:lnTo>
                    <a:pt x="114" y="113"/>
                  </a:lnTo>
                  <a:lnTo>
                    <a:pt x="115" y="116"/>
                  </a:lnTo>
                  <a:lnTo>
                    <a:pt x="117" y="119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19" y="122"/>
                  </a:lnTo>
                  <a:lnTo>
                    <a:pt x="119" y="124"/>
                  </a:lnTo>
                  <a:lnTo>
                    <a:pt x="120" y="126"/>
                  </a:lnTo>
                  <a:lnTo>
                    <a:pt x="119" y="127"/>
                  </a:lnTo>
                  <a:lnTo>
                    <a:pt x="118" y="128"/>
                  </a:lnTo>
                  <a:lnTo>
                    <a:pt x="118" y="129"/>
                  </a:lnTo>
                  <a:lnTo>
                    <a:pt x="118" y="131"/>
                  </a:lnTo>
                  <a:lnTo>
                    <a:pt x="119" y="132"/>
                  </a:lnTo>
                  <a:lnTo>
                    <a:pt x="120" y="133"/>
                  </a:lnTo>
                  <a:lnTo>
                    <a:pt x="121" y="134"/>
                  </a:lnTo>
                  <a:lnTo>
                    <a:pt x="121" y="136"/>
                  </a:lnTo>
                  <a:lnTo>
                    <a:pt x="122" y="138"/>
                  </a:lnTo>
                  <a:lnTo>
                    <a:pt x="121" y="138"/>
                  </a:lnTo>
                  <a:lnTo>
                    <a:pt x="119" y="141"/>
                  </a:lnTo>
                  <a:lnTo>
                    <a:pt x="116" y="144"/>
                  </a:lnTo>
                  <a:lnTo>
                    <a:pt x="110" y="148"/>
                  </a:lnTo>
                  <a:lnTo>
                    <a:pt x="107" y="150"/>
                  </a:lnTo>
                  <a:lnTo>
                    <a:pt x="106" y="148"/>
                  </a:lnTo>
                  <a:lnTo>
                    <a:pt x="105" y="148"/>
                  </a:lnTo>
                  <a:lnTo>
                    <a:pt x="105" y="145"/>
                  </a:lnTo>
                  <a:lnTo>
                    <a:pt x="105" y="143"/>
                  </a:lnTo>
                  <a:lnTo>
                    <a:pt x="104" y="143"/>
                  </a:lnTo>
                  <a:lnTo>
                    <a:pt x="104" y="142"/>
                  </a:lnTo>
                  <a:lnTo>
                    <a:pt x="103" y="142"/>
                  </a:lnTo>
                  <a:lnTo>
                    <a:pt x="102" y="141"/>
                  </a:lnTo>
                  <a:lnTo>
                    <a:pt x="101" y="140"/>
                  </a:lnTo>
                  <a:lnTo>
                    <a:pt x="101" y="141"/>
                  </a:lnTo>
                  <a:lnTo>
                    <a:pt x="100" y="140"/>
                  </a:lnTo>
                  <a:lnTo>
                    <a:pt x="99" y="140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6" y="140"/>
                  </a:lnTo>
                  <a:lnTo>
                    <a:pt x="96" y="139"/>
                  </a:lnTo>
                  <a:lnTo>
                    <a:pt x="95" y="139"/>
                  </a:lnTo>
                  <a:lnTo>
                    <a:pt x="94" y="138"/>
                  </a:lnTo>
                  <a:lnTo>
                    <a:pt x="93" y="135"/>
                  </a:lnTo>
                  <a:lnTo>
                    <a:pt x="92" y="133"/>
                  </a:lnTo>
                  <a:lnTo>
                    <a:pt x="93" y="132"/>
                  </a:lnTo>
                  <a:lnTo>
                    <a:pt x="93" y="131"/>
                  </a:lnTo>
                  <a:lnTo>
                    <a:pt x="92" y="130"/>
                  </a:lnTo>
                  <a:lnTo>
                    <a:pt x="90" y="131"/>
                  </a:lnTo>
                  <a:lnTo>
                    <a:pt x="90" y="130"/>
                  </a:lnTo>
                  <a:lnTo>
                    <a:pt x="89" y="130"/>
                  </a:lnTo>
                  <a:lnTo>
                    <a:pt x="87" y="129"/>
                  </a:lnTo>
                  <a:lnTo>
                    <a:pt x="86" y="129"/>
                  </a:lnTo>
                  <a:lnTo>
                    <a:pt x="85" y="128"/>
                  </a:lnTo>
                  <a:lnTo>
                    <a:pt x="84" y="127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1" y="125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81" y="123"/>
                  </a:lnTo>
                  <a:lnTo>
                    <a:pt x="81" y="122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9"/>
                  </a:lnTo>
                  <a:lnTo>
                    <a:pt x="80" y="118"/>
                  </a:lnTo>
                  <a:lnTo>
                    <a:pt x="80" y="117"/>
                  </a:lnTo>
                  <a:lnTo>
                    <a:pt x="80" y="116"/>
                  </a:lnTo>
                  <a:lnTo>
                    <a:pt x="80" y="117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3"/>
                  </a:lnTo>
                  <a:lnTo>
                    <a:pt x="81" y="113"/>
                  </a:lnTo>
                  <a:lnTo>
                    <a:pt x="81" y="112"/>
                  </a:lnTo>
                  <a:lnTo>
                    <a:pt x="80" y="112"/>
                  </a:lnTo>
                  <a:lnTo>
                    <a:pt x="79" y="112"/>
                  </a:lnTo>
                  <a:lnTo>
                    <a:pt x="78" y="111"/>
                  </a:lnTo>
                  <a:lnTo>
                    <a:pt x="77" y="111"/>
                  </a:lnTo>
                  <a:lnTo>
                    <a:pt x="76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4" y="111"/>
                  </a:lnTo>
                  <a:lnTo>
                    <a:pt x="73" y="111"/>
                  </a:lnTo>
                  <a:lnTo>
                    <a:pt x="74" y="111"/>
                  </a:lnTo>
                  <a:lnTo>
                    <a:pt x="74" y="110"/>
                  </a:lnTo>
                  <a:lnTo>
                    <a:pt x="73" y="110"/>
                  </a:lnTo>
                  <a:lnTo>
                    <a:pt x="72" y="109"/>
                  </a:lnTo>
                  <a:lnTo>
                    <a:pt x="72" y="110"/>
                  </a:lnTo>
                  <a:lnTo>
                    <a:pt x="71" y="110"/>
                  </a:lnTo>
                  <a:lnTo>
                    <a:pt x="71" y="109"/>
                  </a:lnTo>
                  <a:lnTo>
                    <a:pt x="70" y="110"/>
                  </a:lnTo>
                  <a:lnTo>
                    <a:pt x="71" y="109"/>
                  </a:lnTo>
                  <a:lnTo>
                    <a:pt x="70" y="109"/>
                  </a:lnTo>
                  <a:lnTo>
                    <a:pt x="69" y="108"/>
                  </a:lnTo>
                  <a:lnTo>
                    <a:pt x="69" y="107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6" y="103"/>
                  </a:lnTo>
                  <a:lnTo>
                    <a:pt x="66" y="102"/>
                  </a:lnTo>
                  <a:lnTo>
                    <a:pt x="65" y="102"/>
                  </a:lnTo>
                  <a:lnTo>
                    <a:pt x="65" y="101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61" y="98"/>
                  </a:lnTo>
                  <a:lnTo>
                    <a:pt x="60" y="97"/>
                  </a:lnTo>
                  <a:lnTo>
                    <a:pt x="59" y="96"/>
                  </a:lnTo>
                  <a:lnTo>
                    <a:pt x="59" y="95"/>
                  </a:lnTo>
                  <a:lnTo>
                    <a:pt x="59" y="94"/>
                  </a:lnTo>
                  <a:lnTo>
                    <a:pt x="58" y="94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6" y="91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6" y="90"/>
                  </a:lnTo>
                  <a:lnTo>
                    <a:pt x="55" y="88"/>
                  </a:lnTo>
                  <a:lnTo>
                    <a:pt x="54" y="88"/>
                  </a:lnTo>
                  <a:lnTo>
                    <a:pt x="54" y="87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1" y="79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8" y="76"/>
                  </a:lnTo>
                  <a:lnTo>
                    <a:pt x="47" y="76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4" y="66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3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1" y="53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9" y="49"/>
                  </a:lnTo>
                  <a:lnTo>
                    <a:pt x="38" y="49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6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7" y="34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29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3"/>
                  </a:lnTo>
                  <a:lnTo>
                    <a:pt x="35" y="14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2" y="31"/>
                  </a:lnTo>
                  <a:lnTo>
                    <a:pt x="77" y="34"/>
                  </a:lnTo>
                  <a:lnTo>
                    <a:pt x="89" y="34"/>
                  </a:lnTo>
                  <a:lnTo>
                    <a:pt x="116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chemeClr val="accent2"/>
                </a:solidFill>
              </a:endParaRPr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1707641" y="2505497"/>
              <a:ext cx="1192213" cy="1343025"/>
            </a:xfrm>
            <a:custGeom>
              <a:avLst/>
              <a:gdLst>
                <a:gd name="T0" fmla="*/ 2147483647 w 120"/>
                <a:gd name="T1" fmla="*/ 0 h 141"/>
                <a:gd name="T2" fmla="*/ 2147483647 w 120"/>
                <a:gd name="T3" fmla="*/ 2147483647 h 141"/>
                <a:gd name="T4" fmla="*/ 2147483647 w 120"/>
                <a:gd name="T5" fmla="*/ 2147483647 h 141"/>
                <a:gd name="T6" fmla="*/ 2147483647 w 120"/>
                <a:gd name="T7" fmla="*/ 2147483647 h 141"/>
                <a:gd name="T8" fmla="*/ 2147483647 w 120"/>
                <a:gd name="T9" fmla="*/ 2147483647 h 141"/>
                <a:gd name="T10" fmla="*/ 2147483647 w 120"/>
                <a:gd name="T11" fmla="*/ 2147483647 h 141"/>
                <a:gd name="T12" fmla="*/ 2147483647 w 120"/>
                <a:gd name="T13" fmla="*/ 2147483647 h 141"/>
                <a:gd name="T14" fmla="*/ 2147483647 w 120"/>
                <a:gd name="T15" fmla="*/ 2147483647 h 141"/>
                <a:gd name="T16" fmla="*/ 2147483647 w 120"/>
                <a:gd name="T17" fmla="*/ 2147483647 h 141"/>
                <a:gd name="T18" fmla="*/ 2147483647 w 120"/>
                <a:gd name="T19" fmla="*/ 2147483647 h 141"/>
                <a:gd name="T20" fmla="*/ 2147483647 w 120"/>
                <a:gd name="T21" fmla="*/ 2147483647 h 141"/>
                <a:gd name="T22" fmla="*/ 0 w 120"/>
                <a:gd name="T23" fmla="*/ 2147483647 h 141"/>
                <a:gd name="T24" fmla="*/ 2147483647 w 120"/>
                <a:gd name="T25" fmla="*/ 2147483647 h 141"/>
                <a:gd name="T26" fmla="*/ 2147483647 w 120"/>
                <a:gd name="T27" fmla="*/ 2147483647 h 141"/>
                <a:gd name="T28" fmla="*/ 2147483647 w 120"/>
                <a:gd name="T29" fmla="*/ 2147483647 h 141"/>
                <a:gd name="T30" fmla="*/ 2147483647 w 120"/>
                <a:gd name="T31" fmla="*/ 2147483647 h 141"/>
                <a:gd name="T32" fmla="*/ 2147483647 w 120"/>
                <a:gd name="T33" fmla="*/ 2147483647 h 141"/>
                <a:gd name="T34" fmla="*/ 2147483647 w 120"/>
                <a:gd name="T35" fmla="*/ 2147483647 h 141"/>
                <a:gd name="T36" fmla="*/ 2147483647 w 120"/>
                <a:gd name="T37" fmla="*/ 2147483647 h 141"/>
                <a:gd name="T38" fmla="*/ 2147483647 w 120"/>
                <a:gd name="T39" fmla="*/ 2147483647 h 141"/>
                <a:gd name="T40" fmla="*/ 2147483647 w 120"/>
                <a:gd name="T41" fmla="*/ 2147483647 h 141"/>
                <a:gd name="T42" fmla="*/ 2147483647 w 120"/>
                <a:gd name="T43" fmla="*/ 2147483647 h 141"/>
                <a:gd name="T44" fmla="*/ 2147483647 w 120"/>
                <a:gd name="T45" fmla="*/ 2147483647 h 141"/>
                <a:gd name="T46" fmla="*/ 2147483647 w 120"/>
                <a:gd name="T47" fmla="*/ 2147483647 h 141"/>
                <a:gd name="T48" fmla="*/ 2147483647 w 120"/>
                <a:gd name="T49" fmla="*/ 2147483647 h 141"/>
                <a:gd name="T50" fmla="*/ 2147483647 w 120"/>
                <a:gd name="T51" fmla="*/ 2147483647 h 141"/>
                <a:gd name="T52" fmla="*/ 2147483647 w 120"/>
                <a:gd name="T53" fmla="*/ 2147483647 h 141"/>
                <a:gd name="T54" fmla="*/ 2147483647 w 120"/>
                <a:gd name="T55" fmla="*/ 2147483647 h 141"/>
                <a:gd name="T56" fmla="*/ 2147483647 w 120"/>
                <a:gd name="T57" fmla="*/ 2147483647 h 141"/>
                <a:gd name="T58" fmla="*/ 2147483647 w 120"/>
                <a:gd name="T59" fmla="*/ 2147483647 h 141"/>
                <a:gd name="T60" fmla="*/ 2147483647 w 120"/>
                <a:gd name="T61" fmla="*/ 2147483647 h 141"/>
                <a:gd name="T62" fmla="*/ 2147483647 w 120"/>
                <a:gd name="T63" fmla="*/ 2147483647 h 141"/>
                <a:gd name="T64" fmla="*/ 2147483647 w 120"/>
                <a:gd name="T65" fmla="*/ 2147483647 h 141"/>
                <a:gd name="T66" fmla="*/ 2147483647 w 120"/>
                <a:gd name="T67" fmla="*/ 2147483647 h 141"/>
                <a:gd name="T68" fmla="*/ 2147483647 w 120"/>
                <a:gd name="T69" fmla="*/ 2147483647 h 141"/>
                <a:gd name="T70" fmla="*/ 2147483647 w 120"/>
                <a:gd name="T71" fmla="*/ 2147483647 h 141"/>
                <a:gd name="T72" fmla="*/ 2147483647 w 120"/>
                <a:gd name="T73" fmla="*/ 2147483647 h 141"/>
                <a:gd name="T74" fmla="*/ 2147483647 w 120"/>
                <a:gd name="T75" fmla="*/ 2147483647 h 141"/>
                <a:gd name="T76" fmla="*/ 2147483647 w 120"/>
                <a:gd name="T77" fmla="*/ 2147483647 h 141"/>
                <a:gd name="T78" fmla="*/ 2147483647 w 120"/>
                <a:gd name="T79" fmla="*/ 2147483647 h 141"/>
                <a:gd name="T80" fmla="*/ 2147483647 w 120"/>
                <a:gd name="T81" fmla="*/ 2147483647 h 141"/>
                <a:gd name="T82" fmla="*/ 2147483647 w 120"/>
                <a:gd name="T83" fmla="*/ 2147483647 h 141"/>
                <a:gd name="T84" fmla="*/ 2147483647 w 120"/>
                <a:gd name="T85" fmla="*/ 2147483647 h 141"/>
                <a:gd name="T86" fmla="*/ 2147483647 w 120"/>
                <a:gd name="T87" fmla="*/ 2147483647 h 141"/>
                <a:gd name="T88" fmla="*/ 2147483647 w 120"/>
                <a:gd name="T89" fmla="*/ 2147483647 h 141"/>
                <a:gd name="T90" fmla="*/ 2147483647 w 120"/>
                <a:gd name="T91" fmla="*/ 2147483647 h 141"/>
                <a:gd name="T92" fmla="*/ 2147483647 w 120"/>
                <a:gd name="T93" fmla="*/ 2147483647 h 141"/>
                <a:gd name="T94" fmla="*/ 2147483647 w 120"/>
                <a:gd name="T95" fmla="*/ 2147483647 h 141"/>
                <a:gd name="T96" fmla="*/ 2147483647 w 120"/>
                <a:gd name="T97" fmla="*/ 2147483647 h 141"/>
                <a:gd name="T98" fmla="*/ 2147483647 w 120"/>
                <a:gd name="T99" fmla="*/ 2147483647 h 141"/>
                <a:gd name="T100" fmla="*/ 2147483647 w 120"/>
                <a:gd name="T101" fmla="*/ 2147483647 h 141"/>
                <a:gd name="T102" fmla="*/ 2147483647 w 120"/>
                <a:gd name="T103" fmla="*/ 2147483647 h 141"/>
                <a:gd name="T104" fmla="*/ 2147483647 w 120"/>
                <a:gd name="T105" fmla="*/ 2147483647 h 141"/>
                <a:gd name="T106" fmla="*/ 2147483647 w 120"/>
                <a:gd name="T107" fmla="*/ 2147483647 h 141"/>
                <a:gd name="T108" fmla="*/ 2147483647 w 120"/>
                <a:gd name="T109" fmla="*/ 2147483647 h 1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141"/>
                <a:gd name="T167" fmla="*/ 120 w 120"/>
                <a:gd name="T168" fmla="*/ 141 h 1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141">
                  <a:moveTo>
                    <a:pt x="56" y="2"/>
                  </a:moveTo>
                  <a:lnTo>
                    <a:pt x="41" y="1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5"/>
                  </a:lnTo>
                  <a:lnTo>
                    <a:pt x="11" y="25"/>
                  </a:lnTo>
                  <a:lnTo>
                    <a:pt x="13" y="30"/>
                  </a:lnTo>
                  <a:lnTo>
                    <a:pt x="14" y="37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6"/>
                  </a:lnTo>
                  <a:lnTo>
                    <a:pt x="12" y="61"/>
                  </a:lnTo>
                  <a:lnTo>
                    <a:pt x="12" y="65"/>
                  </a:lnTo>
                  <a:lnTo>
                    <a:pt x="12" y="68"/>
                  </a:lnTo>
                  <a:lnTo>
                    <a:pt x="11" y="70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77"/>
                  </a:lnTo>
                  <a:lnTo>
                    <a:pt x="12" y="78"/>
                  </a:lnTo>
                  <a:lnTo>
                    <a:pt x="10" y="79"/>
                  </a:lnTo>
                  <a:lnTo>
                    <a:pt x="8" y="78"/>
                  </a:lnTo>
                  <a:lnTo>
                    <a:pt x="7" y="78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4" y="86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9" y="95"/>
                  </a:lnTo>
                  <a:lnTo>
                    <a:pt x="9" y="97"/>
                  </a:lnTo>
                  <a:lnTo>
                    <a:pt x="10" y="99"/>
                  </a:lnTo>
                  <a:lnTo>
                    <a:pt x="9" y="100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9" y="105"/>
                  </a:lnTo>
                  <a:lnTo>
                    <a:pt x="10" y="106"/>
                  </a:lnTo>
                  <a:lnTo>
                    <a:pt x="11" y="107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5" y="106"/>
                  </a:lnTo>
                  <a:lnTo>
                    <a:pt x="16" y="106"/>
                  </a:lnTo>
                  <a:lnTo>
                    <a:pt x="17" y="107"/>
                  </a:lnTo>
                  <a:lnTo>
                    <a:pt x="19" y="108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1" y="113"/>
                  </a:lnTo>
                  <a:lnTo>
                    <a:pt x="21" y="115"/>
                  </a:lnTo>
                  <a:lnTo>
                    <a:pt x="22" y="117"/>
                  </a:lnTo>
                  <a:lnTo>
                    <a:pt x="23" y="121"/>
                  </a:lnTo>
                  <a:lnTo>
                    <a:pt x="23" y="123"/>
                  </a:lnTo>
                  <a:lnTo>
                    <a:pt x="24" y="126"/>
                  </a:lnTo>
                  <a:lnTo>
                    <a:pt x="24" y="127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9" y="129"/>
                  </a:lnTo>
                  <a:lnTo>
                    <a:pt x="30" y="129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3" y="130"/>
                  </a:lnTo>
                  <a:lnTo>
                    <a:pt x="33" y="133"/>
                  </a:lnTo>
                  <a:lnTo>
                    <a:pt x="33" y="134"/>
                  </a:lnTo>
                  <a:lnTo>
                    <a:pt x="35" y="134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3" y="140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7" y="140"/>
                  </a:lnTo>
                  <a:lnTo>
                    <a:pt x="49" y="139"/>
                  </a:lnTo>
                  <a:lnTo>
                    <a:pt x="49" y="133"/>
                  </a:lnTo>
                  <a:lnTo>
                    <a:pt x="50" y="132"/>
                  </a:lnTo>
                  <a:lnTo>
                    <a:pt x="51" y="131"/>
                  </a:lnTo>
                  <a:lnTo>
                    <a:pt x="52" y="130"/>
                  </a:lnTo>
                  <a:lnTo>
                    <a:pt x="52" y="129"/>
                  </a:lnTo>
                  <a:lnTo>
                    <a:pt x="51" y="126"/>
                  </a:lnTo>
                  <a:lnTo>
                    <a:pt x="51" y="125"/>
                  </a:lnTo>
                  <a:lnTo>
                    <a:pt x="52" y="125"/>
                  </a:lnTo>
                  <a:lnTo>
                    <a:pt x="53" y="125"/>
                  </a:lnTo>
                  <a:lnTo>
                    <a:pt x="55" y="125"/>
                  </a:lnTo>
                  <a:lnTo>
                    <a:pt x="56" y="124"/>
                  </a:lnTo>
                  <a:lnTo>
                    <a:pt x="56" y="123"/>
                  </a:lnTo>
                  <a:lnTo>
                    <a:pt x="56" y="120"/>
                  </a:lnTo>
                  <a:lnTo>
                    <a:pt x="57" y="118"/>
                  </a:lnTo>
                  <a:lnTo>
                    <a:pt x="58" y="117"/>
                  </a:lnTo>
                  <a:lnTo>
                    <a:pt x="59" y="117"/>
                  </a:lnTo>
                  <a:lnTo>
                    <a:pt x="60" y="116"/>
                  </a:lnTo>
                  <a:lnTo>
                    <a:pt x="61" y="115"/>
                  </a:lnTo>
                  <a:lnTo>
                    <a:pt x="62" y="116"/>
                  </a:lnTo>
                  <a:lnTo>
                    <a:pt x="64" y="118"/>
                  </a:lnTo>
                  <a:lnTo>
                    <a:pt x="67" y="120"/>
                  </a:lnTo>
                  <a:lnTo>
                    <a:pt x="68" y="120"/>
                  </a:lnTo>
                  <a:lnTo>
                    <a:pt x="69" y="120"/>
                  </a:lnTo>
                  <a:lnTo>
                    <a:pt x="72" y="124"/>
                  </a:lnTo>
                  <a:lnTo>
                    <a:pt x="73" y="124"/>
                  </a:lnTo>
                  <a:lnTo>
                    <a:pt x="75" y="125"/>
                  </a:lnTo>
                  <a:lnTo>
                    <a:pt x="76" y="125"/>
                  </a:lnTo>
                  <a:lnTo>
                    <a:pt x="77" y="124"/>
                  </a:lnTo>
                  <a:lnTo>
                    <a:pt x="79" y="124"/>
                  </a:lnTo>
                  <a:lnTo>
                    <a:pt x="81" y="125"/>
                  </a:lnTo>
                  <a:lnTo>
                    <a:pt x="83" y="124"/>
                  </a:lnTo>
                  <a:lnTo>
                    <a:pt x="84" y="124"/>
                  </a:lnTo>
                  <a:lnTo>
                    <a:pt x="88" y="125"/>
                  </a:lnTo>
                  <a:lnTo>
                    <a:pt x="89" y="127"/>
                  </a:lnTo>
                  <a:lnTo>
                    <a:pt x="91" y="127"/>
                  </a:lnTo>
                  <a:lnTo>
                    <a:pt x="94" y="124"/>
                  </a:lnTo>
                  <a:lnTo>
                    <a:pt x="95" y="121"/>
                  </a:lnTo>
                  <a:lnTo>
                    <a:pt x="98" y="119"/>
                  </a:lnTo>
                  <a:lnTo>
                    <a:pt x="102" y="119"/>
                  </a:lnTo>
                  <a:lnTo>
                    <a:pt x="103" y="120"/>
                  </a:lnTo>
                  <a:lnTo>
                    <a:pt x="109" y="121"/>
                  </a:lnTo>
                  <a:lnTo>
                    <a:pt x="108" y="118"/>
                  </a:lnTo>
                  <a:lnTo>
                    <a:pt x="104" y="100"/>
                  </a:lnTo>
                  <a:lnTo>
                    <a:pt x="103" y="95"/>
                  </a:lnTo>
                  <a:lnTo>
                    <a:pt x="120" y="67"/>
                  </a:lnTo>
                  <a:lnTo>
                    <a:pt x="115" y="66"/>
                  </a:lnTo>
                  <a:lnTo>
                    <a:pt x="112" y="63"/>
                  </a:lnTo>
                  <a:lnTo>
                    <a:pt x="108" y="61"/>
                  </a:lnTo>
                  <a:lnTo>
                    <a:pt x="107" y="60"/>
                  </a:lnTo>
                  <a:lnTo>
                    <a:pt x="103" y="59"/>
                  </a:lnTo>
                  <a:lnTo>
                    <a:pt x="101" y="57"/>
                  </a:lnTo>
                  <a:lnTo>
                    <a:pt x="98" y="54"/>
                  </a:lnTo>
                  <a:lnTo>
                    <a:pt x="93" y="51"/>
                  </a:lnTo>
                  <a:lnTo>
                    <a:pt x="90" y="43"/>
                  </a:lnTo>
                  <a:lnTo>
                    <a:pt x="89" y="37"/>
                  </a:lnTo>
                  <a:lnTo>
                    <a:pt x="86" y="31"/>
                  </a:lnTo>
                  <a:lnTo>
                    <a:pt x="85" y="29"/>
                  </a:lnTo>
                  <a:lnTo>
                    <a:pt x="84" y="28"/>
                  </a:lnTo>
                  <a:lnTo>
                    <a:pt x="77" y="23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66" y="11"/>
                  </a:lnTo>
                  <a:lnTo>
                    <a:pt x="63" y="10"/>
                  </a:lnTo>
                  <a:lnTo>
                    <a:pt x="61" y="8"/>
                  </a:lnTo>
                  <a:lnTo>
                    <a:pt x="58" y="2"/>
                  </a:lnTo>
                  <a:lnTo>
                    <a:pt x="56" y="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310158" y="476673"/>
            <a:ext cx="8484007" cy="5527286"/>
            <a:chOff x="-1885851" y="1301836"/>
            <a:chExt cx="7656868" cy="4774161"/>
          </a:xfrm>
        </p:grpSpPr>
        <p:grpSp>
          <p:nvGrpSpPr>
            <p:cNvPr id="52" name="51 Grupo"/>
            <p:cNvGrpSpPr/>
            <p:nvPr/>
          </p:nvGrpSpPr>
          <p:grpSpPr>
            <a:xfrm>
              <a:off x="-1885851" y="1301836"/>
              <a:ext cx="7656868" cy="4774161"/>
              <a:chOff x="-1885851" y="1301836"/>
              <a:chExt cx="7656868" cy="4774161"/>
            </a:xfrm>
          </p:grpSpPr>
          <p:sp>
            <p:nvSpPr>
              <p:cNvPr id="53" name="52 Arco de bloque"/>
              <p:cNvSpPr/>
              <p:nvPr/>
            </p:nvSpPr>
            <p:spPr>
              <a:xfrm>
                <a:off x="-1885851" y="1301836"/>
                <a:ext cx="4774161" cy="4774161"/>
              </a:xfrm>
              <a:prstGeom prst="blockArc">
                <a:avLst>
                  <a:gd name="adj1" fmla="val 18900000"/>
                  <a:gd name="adj2" fmla="val 2700000"/>
                  <a:gd name="adj3" fmla="val 452"/>
                </a:avLst>
              </a:pr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53 Forma libre"/>
              <p:cNvSpPr/>
              <p:nvPr/>
            </p:nvSpPr>
            <p:spPr>
              <a:xfrm>
                <a:off x="2522781" y="2189307"/>
                <a:ext cx="3129339" cy="545234"/>
              </a:xfrm>
              <a:custGeom>
                <a:avLst/>
                <a:gdLst>
                  <a:gd name="connsiteX0" fmla="*/ 0 w 5050243"/>
                  <a:gd name="connsiteY0" fmla="*/ 0 h 545234"/>
                  <a:gd name="connsiteX1" fmla="*/ 5050243 w 5050243"/>
                  <a:gd name="connsiteY1" fmla="*/ 0 h 545234"/>
                  <a:gd name="connsiteX2" fmla="*/ 5050243 w 5050243"/>
                  <a:gd name="connsiteY2" fmla="*/ 545234 h 545234"/>
                  <a:gd name="connsiteX3" fmla="*/ 0 w 5050243"/>
                  <a:gd name="connsiteY3" fmla="*/ 545234 h 545234"/>
                  <a:gd name="connsiteX4" fmla="*/ 0 w 5050243"/>
                  <a:gd name="connsiteY4" fmla="*/ 0 h 54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0243" h="545234">
                    <a:moveTo>
                      <a:pt x="0" y="0"/>
                    </a:moveTo>
                    <a:lnTo>
                      <a:pt x="5050243" y="0"/>
                    </a:lnTo>
                    <a:lnTo>
                      <a:pt x="5050243" y="545234"/>
                    </a:lnTo>
                    <a:lnTo>
                      <a:pt x="0" y="545234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2780" tIns="71120" rIns="71120" bIns="7112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800" kern="1200" dirty="0" smtClean="0"/>
                  <a:t>Estados</a:t>
                </a:r>
                <a:endParaRPr lang="es-MX" sz="2800" kern="1200" dirty="0"/>
              </a:p>
            </p:txBody>
          </p:sp>
          <p:sp>
            <p:nvSpPr>
              <p:cNvPr id="55" name="54 Elipse"/>
              <p:cNvSpPr/>
              <p:nvPr/>
            </p:nvSpPr>
            <p:spPr>
              <a:xfrm>
                <a:off x="2182008" y="2121153"/>
                <a:ext cx="681543" cy="681543"/>
              </a:xfrm>
              <a:prstGeom prst="ellipse">
                <a:avLst/>
              </a:pr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55 Forma libre"/>
              <p:cNvSpPr/>
              <p:nvPr/>
            </p:nvSpPr>
            <p:spPr>
              <a:xfrm>
                <a:off x="2835376" y="3007301"/>
                <a:ext cx="2935641" cy="545234"/>
              </a:xfrm>
              <a:custGeom>
                <a:avLst/>
                <a:gdLst>
                  <a:gd name="connsiteX0" fmla="*/ 0 w 4737647"/>
                  <a:gd name="connsiteY0" fmla="*/ 0 h 545234"/>
                  <a:gd name="connsiteX1" fmla="*/ 4737647 w 4737647"/>
                  <a:gd name="connsiteY1" fmla="*/ 0 h 545234"/>
                  <a:gd name="connsiteX2" fmla="*/ 4737647 w 4737647"/>
                  <a:gd name="connsiteY2" fmla="*/ 545234 h 545234"/>
                  <a:gd name="connsiteX3" fmla="*/ 0 w 4737647"/>
                  <a:gd name="connsiteY3" fmla="*/ 545234 h 545234"/>
                  <a:gd name="connsiteX4" fmla="*/ 0 w 4737647"/>
                  <a:gd name="connsiteY4" fmla="*/ 0 h 54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7647" h="545234">
                    <a:moveTo>
                      <a:pt x="0" y="0"/>
                    </a:moveTo>
                    <a:lnTo>
                      <a:pt x="4737647" y="0"/>
                    </a:lnTo>
                    <a:lnTo>
                      <a:pt x="4737647" y="545234"/>
                    </a:lnTo>
                    <a:lnTo>
                      <a:pt x="0" y="545234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2780" tIns="71120" rIns="71120" bIns="7112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800" kern="1200" dirty="0" smtClean="0"/>
                  <a:t>Ayuntamientos</a:t>
                </a:r>
                <a:endParaRPr lang="es-MX" sz="2800" kern="1200" dirty="0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2494603" y="2939147"/>
                <a:ext cx="681543" cy="681543"/>
              </a:xfrm>
              <a:prstGeom prst="ellipse">
                <a:avLst/>
              </a:pr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57 Forma libre"/>
              <p:cNvSpPr/>
              <p:nvPr/>
            </p:nvSpPr>
            <p:spPr>
              <a:xfrm>
                <a:off x="2835376" y="3825295"/>
                <a:ext cx="2935641" cy="545234"/>
              </a:xfrm>
              <a:custGeom>
                <a:avLst/>
                <a:gdLst>
                  <a:gd name="connsiteX0" fmla="*/ 0 w 4737647"/>
                  <a:gd name="connsiteY0" fmla="*/ 0 h 545234"/>
                  <a:gd name="connsiteX1" fmla="*/ 4737647 w 4737647"/>
                  <a:gd name="connsiteY1" fmla="*/ 0 h 545234"/>
                  <a:gd name="connsiteX2" fmla="*/ 4737647 w 4737647"/>
                  <a:gd name="connsiteY2" fmla="*/ 545234 h 545234"/>
                  <a:gd name="connsiteX3" fmla="*/ 0 w 4737647"/>
                  <a:gd name="connsiteY3" fmla="*/ 545234 h 545234"/>
                  <a:gd name="connsiteX4" fmla="*/ 0 w 4737647"/>
                  <a:gd name="connsiteY4" fmla="*/ 0 h 54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7647" h="545234">
                    <a:moveTo>
                      <a:pt x="0" y="0"/>
                    </a:moveTo>
                    <a:lnTo>
                      <a:pt x="4737647" y="0"/>
                    </a:lnTo>
                    <a:lnTo>
                      <a:pt x="4737647" y="545234"/>
                    </a:lnTo>
                    <a:lnTo>
                      <a:pt x="0" y="545234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2780" tIns="71120" rIns="71120" bIns="7112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800" kern="1200" dirty="0" smtClean="0"/>
                  <a:t>Municipios</a:t>
                </a:r>
                <a:endParaRPr lang="es-MX" sz="2800" kern="1200" dirty="0"/>
              </a:p>
            </p:txBody>
          </p:sp>
          <p:sp>
            <p:nvSpPr>
              <p:cNvPr id="59" name="58 Elipse"/>
              <p:cNvSpPr/>
              <p:nvPr/>
            </p:nvSpPr>
            <p:spPr>
              <a:xfrm>
                <a:off x="2494603" y="3757141"/>
                <a:ext cx="681543" cy="681543"/>
              </a:xfrm>
              <a:prstGeom prst="ellipse">
                <a:avLst/>
              </a:pr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59 Forma libre"/>
              <p:cNvSpPr/>
              <p:nvPr/>
            </p:nvSpPr>
            <p:spPr>
              <a:xfrm>
                <a:off x="2522781" y="4643289"/>
                <a:ext cx="3129339" cy="545234"/>
              </a:xfrm>
              <a:custGeom>
                <a:avLst/>
                <a:gdLst>
                  <a:gd name="connsiteX0" fmla="*/ 0 w 5050243"/>
                  <a:gd name="connsiteY0" fmla="*/ 0 h 545234"/>
                  <a:gd name="connsiteX1" fmla="*/ 5050243 w 5050243"/>
                  <a:gd name="connsiteY1" fmla="*/ 0 h 545234"/>
                  <a:gd name="connsiteX2" fmla="*/ 5050243 w 5050243"/>
                  <a:gd name="connsiteY2" fmla="*/ 545234 h 545234"/>
                  <a:gd name="connsiteX3" fmla="*/ 0 w 5050243"/>
                  <a:gd name="connsiteY3" fmla="*/ 545234 h 545234"/>
                  <a:gd name="connsiteX4" fmla="*/ 0 w 5050243"/>
                  <a:gd name="connsiteY4" fmla="*/ 0 h 54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0243" h="545234">
                    <a:moveTo>
                      <a:pt x="0" y="0"/>
                    </a:moveTo>
                    <a:lnTo>
                      <a:pt x="5050243" y="0"/>
                    </a:lnTo>
                    <a:lnTo>
                      <a:pt x="5050243" y="545234"/>
                    </a:lnTo>
                    <a:lnTo>
                      <a:pt x="0" y="545234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2780" tIns="71120" rIns="71120" bIns="7112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800" kern="1200" dirty="0" smtClean="0"/>
                  <a:t>Población</a:t>
                </a:r>
                <a:endParaRPr lang="es-MX" sz="2800" kern="1200" dirty="0"/>
              </a:p>
            </p:txBody>
          </p:sp>
          <p:sp>
            <p:nvSpPr>
              <p:cNvPr id="61" name="60 Elipse"/>
              <p:cNvSpPr/>
              <p:nvPr/>
            </p:nvSpPr>
            <p:spPr>
              <a:xfrm>
                <a:off x="2182008" y="4575135"/>
                <a:ext cx="681543" cy="681543"/>
              </a:xfrm>
              <a:prstGeom prst="ellipse">
                <a:avLst/>
              </a:prstGeom>
              <a:ln>
                <a:solidFill>
                  <a:srgbClr val="357515"/>
                </a:solidFill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62" name="61 CuadroTexto"/>
            <p:cNvSpPr txBox="1"/>
            <p:nvPr/>
          </p:nvSpPr>
          <p:spPr>
            <a:xfrm>
              <a:off x="2267744" y="2276872"/>
              <a:ext cx="620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 smtClean="0"/>
                <a:t>16</a:t>
              </a:r>
              <a:endParaRPr lang="es-MX" sz="2000" dirty="0"/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2547832" y="3079863"/>
              <a:ext cx="821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 smtClean="0"/>
                <a:t>993</a:t>
              </a:r>
              <a:endParaRPr lang="es-MX" sz="2000" dirty="0"/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2544085" y="3890768"/>
              <a:ext cx="756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 smtClean="0"/>
                <a:t>40%</a:t>
              </a:r>
              <a:endParaRPr lang="es-MX" sz="2000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2035619" y="4502104"/>
              <a:ext cx="991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 smtClean="0"/>
                <a:t>&gt;</a:t>
              </a:r>
            </a:p>
            <a:p>
              <a:pPr algn="ctr"/>
              <a:r>
                <a:rPr lang="es-MX" sz="2000" dirty="0" smtClean="0"/>
                <a:t>50%</a:t>
              </a:r>
              <a:endParaRPr lang="es-MX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9712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6504" y="665148"/>
            <a:ext cx="9006904" cy="936104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La responsabilidad más importante es la </a:t>
            </a:r>
            <a:r>
              <a:rPr lang="es-MX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prestación de los servicios públicos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establecidos en el artículo </a:t>
            </a:r>
            <a:r>
              <a:rPr lang="es-MX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constitucional.  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5CCC-0DE1-417F-AA40-E0AC8072995F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Responsabilidades de los gobiernos municipales</a:t>
            </a:r>
            <a:endParaRPr lang="es-MX" dirty="0"/>
          </a:p>
        </p:txBody>
      </p:sp>
      <p:sp>
        <p:nvSpPr>
          <p:cNvPr id="5" name="AutoShape 2" descr="data:image/jpeg;base64,/9j/4AAQSkZJRgABAQAAAQABAAD/2wCEAAkGBxQSEhQUEhQWFhUWFxcYFRcYFx0cGBwbGBwYHh4XHB8YHiggGBwlGxwdITEhJSkrLi4uFyA0ODMsNygtLisBCgoKDg0OGhAQGywlHyQuLCwsNCwvLCwsLCwsLCwsLCwsLCwsLCwsLCwsLCwsLCwsLCwsLCwsLCwsLCwsLCwsLP/AABEIAKMBNgMBEQACEQEDEQH/xAAcAAABBAMBAAAAAAAAAAAAAAAABQYHCAEDBAL/xABLEAACAQMBBAYGBQgHBwUBAAABAgMABBESBQYhMQcTIkFRYRQycYGRoUJSscHRCCNTYpKTstIVFnKCosLhFyQzQ1RjoyY0c4PwJf/EABsBAQACAwEBAAAAAAAAAAAAAAAEBQECAwYH/8QANBEAAgIBAgUCBAUEAgMBAAAAAAECAxEEEgUTITFRFEEVIlJhMnGBkaEjsdHwweEkM0IG/9oADAMBAAIRAxEAPwCcaAKAKAKAKAKAKAKAKAKAKAKAKAKAKATd5Yne0uFifq5GhkCPnGlipw2e7B76Ai/8nqe5dbs3E0jLqRY0kckhl1ayA3LGVBx38+VATFQBQBQBQBQBQBQBQBQBQBQBQBQBQBQBQBQBQBQBQBQBQBQBQBQBQHmVsAnGcAnHsoCqu2elTac05lW4eEA9iKPgijuBGO2fEtn7qAsD0YbdlvdnQTzlWkOpWZe8oxXLDGFY4yQOHeOBxQDroAoAoAoAoAoAoAoCuXT9vBI+0PR0kYRwRplASF6xu3qOOZwU58sUA39696hI9pJC5V4pJ5GZMghpZdWr2kY49/fQFkt6NrmDZ9xcxntJbvJGccNWglSR4ZxQFc+j7fW7j2hFJNdXDRFibgMzyLowdTMuTwHPOOHOgLPWF/FOgeGRJEPJkYMOPHmKA6aAKAgDe/ptuhcSxWiRxxxuyhnUs7aTjJycKCQeGPfQEsdHG852lYx3DqEkyySBfV1Kea54gEYOO7OOOM0A56AKAKAKAb2/m8TbPspblYutKaQFzgdpgupj4DNAR5uB0xy3t7HbXEEaiUlUaPVlWAJGQxOQcY7sZoCZKAKAKAKAKAKAKAKAKAKAKAKAKA8TSqilnIVRxJJwAPMnlQFYt49xuvvkOzzqtLuSUwyll0gxFzMO46V0sV8V04JNASf0Ubz7Lt7WOzjvFZwzHMkRgLF2JA7RKlsYHrHkKAlGgCgCgCgCgCgCgME0BWveW1b0Had5OD1l1fxxxk4JCLrkwMcuGFI7tAHDFARmiEkAAknkBzoCxG8G82rdYS5XXLDHbkMObEhHwD36AzA+w0BFO7u+IsTqsYkSaTCs0yqypqADaGJ1aCwDAMTjBzq50BKnRruFtKyvGuZriARS6jNFFnS+oZBCqqomGOQRy4gcDQEt0AUBUHpD2aIdp3UaMHDS9YhXGCswEigaeB4OBw50BZfo33eNhs+CBiGcAu5AGNTnUQMc8Zxk88e6gHPQBQBQBQDE6ZprX+jmiu5WiEroI2WMyMGUhuCgj6II4kc6AhnoZnsodo9bdTBNGRb61IVmfK6mYEhCFPJuHa58KAtDQBQBQBQBQBQBQBQBQBQBQBQBQFdvyhNvzPei01kQRojaByLtk6m8SBjHh76Aauxt6eqs4Yi3agvFlAP0onR1dP7IOvI/75oBp3CgMwU5UEgHxGeBoC13RNt0XmzLdhnVEohkycnVGAM+9cH30A8aAKAKAKAKAKAKAh3pe3bFvseXBGTfm5YjPaMrOoBBJwQrAHHAlc95oCFN1os3tmDkariHBx3GRRkeNASx0pbNeK2sLGVmZTcXU7uDkLCrkgk44FY5PDHcO6gIg2LZie6giJ0rLNGhPgHcDPuBoC6SKAAByAwPdQA7YBJ5DjQFPNr75X1yWMt1MVYnKdYwTB+iFB048sUBMUAjF5CToZrLZKzsWgiPFVXqxkrrDBctkMBkrgAZBAi/YXSbtK0CrHclo1IPVyKrjGfVyw1KvdhSMd1AWm2JtJLq3hnj9WWNXHlqAOD5jkfZQHbQBQBQEKflKxnq7Nus7OqQdX3kkKdfngDHlq86AgkKcE4OBzPhmgLsbMuBJDE6+q8aMPYygigOmgCgCgCgCgCgCgCgCgCgCgCgKqb4WrbR2xf9SchTM5Y8tNumD/BpHtFAMegHBuHsJb69jtmJAdZuI5grFIyn9oDhQEsfk27UOi7tSMaWWZfHtDQwPs0r8aAmugCgCgCgK6dJvSleG9mgtJjDDCzR5QDU7LwZixGfWyBjAwAaA7Oh7pGvJL5LW6ladJ9QUv6yMqlgQfAhSCPMH2gT/QEedPB//kS//JD/ABigIVsbLTfbGX662j/tTuaAe/S0t49xtKQxkQRWkUSH9V57dmYd3EhgfJKAh/YsypcQOwyqyxswzjIDAkZ7uFAXWoBA3/vep2beSeFvIBxxxZSo5eZFAU7oCbt4/wA3tXa8acQ2ymCAcThYosY9wNAQ3Y2DzdZ1Yz1cbSP5KpAJ+YoCcvyctvs8U9m2SIiJYz3AOcMnl2u0PHU1ATPQBQHJtbaMdtDJPM2mONS7nyHh4nuA7yaArb0sQzzpa7RnfK3YYwxD1YYhgouc5ZiDqJAAznyoBmbFEsnWW8QDGZfVPjH+cBB7mwpHnqI76AtvuW2dn2ZJB/3aDipyP+GvI0As0AUAUAUAUAUAUAUAUAUAUBrnfSrHwBPwFAVS3MvNKbVnPM2Ui5855Yk+PaoBm0A8eiG5Ee2LMk4Bdk/eI6AfFhQDx6FLaW323dwsjjEcqvlTwxIhUnwBHLxzQFgaAKAKAKAq300brtZ7QkkCYguWMkTZyNRwZF8iHJOPBhQDh6Adz5JLgbQcAQx9YseT2mkIAyBj1QGbjnn78AWDoBidN0JbY11gElTE3wlTJ+GaAifZNuW2lsDIP/t4DxUj1JJz4eAHH38qAmbpVtJZtlXccC6pGVeGQOyrqzntEDggagKnRwM2MKcM2kHuLcOGeWeI+NAXYs9XVpqGG0rqHgcDI4edAMXp0ver2RMO+R4ox+0GPyU0BWKyjVpEWRtCFlDvgnSpIy2ACTgccAd1AS7vBvRaRbfivFljkteoKPo7eR1boU0jiDxX1sDzoCNFkU3MqWbmKGYtGvXMF/NswISRskDkMnPdQEndF17JsuKYGFTLJIwfLchEWQJlcg4bWcg4ORVbqeIcqzYlkstPoFbWpt4yS2N9bPSCZeJHq6HLDyIC8K7+up2p7jh6K7ONosbN2hHPGJIm1Ic4OCORwRggEcakV2Rsjuj2I9lcq5bZdzTt3Y0V5F1M6lo9SsVyRkqcjOOYz3GtzQiL8o6BUt7FUAVVeUADkBhKAjnor2Cb2/EYYriKZiQcHihQYPd2nHGgLJbhbLmtLGC3uCpeIFezy0hjp7+PDFAOGgCgCgIO3+6aJoLt4LFE0wuySNKpOt1JBAAIwoI58z5UA/Oi/fwbWhkLII5oiokUHK4YHS6544OGGO7TQD1oAoAoAoAoAoDxLGGUqeRBB99AV93f3LD7O211epGWRkQvkgxW7iTA8SWTGryoCIaAWNzwTf2YDaD6RDhsZwda4OO/jQFhLG2tLPa81w9zEJJUn67VIBjVJCYkwx4MEDZx3AVuq5tZSObtgnhtDtO9tj/1cH71fxrPJn4Zjn1/UjH9b7H/AKuD94v405Nnhjn1/UhUs7tJkEkTq6N6rKcg4OOBHmK0aa6M6JprKG/v9vnDsu362Qa3YlYYgcF29v0VHe3mO8gVgyV/3g36O2JI02ieoiQtoeCPVoLYyzqzapBgfRIPkaAdWzN8/wCr0UVqjR3yyF5iUOhUjcgR6WGrUXVdZB9XUB50Bt3n38a8kWSCV4YtA0prIOTkljoYceQxx5VU6m2cp4WehR6y+yVmFlJdBC2heTTwtHJcSlH4N+cbBGeWGJBqPC+cJ56v8yLXqbIWJrL+zE+4TX1WZ3DQgLC4dgyAY9XtYXl3V1jqbIttLud4au2DbS7+SY9n7QaDd+SaVzK3UTkMSSTqLhQSePeKs9PnlrJb6XPKTZCVjYFV2OjA6Li4MpznjqmSL+GMH+9512JBa+gI56e7dX2S5ZiDHJG6gd5J0YPlhyfdQFdNsbMEAtyHD9dAs3qkadTOug55408+/NAJtAbba3eRgkas7twVVBZifAAcTQE87N3Mv2hiYRRpqjQ6WYqy5UHSykZUjljyqks4dOUmy5r4hWopDr2DuDEYSL2JTLqPaSR/V4Y5EDPPuqZRooxhia6kS7WSc8wfQdmxtlR2sQihBCAkjJJOWOTxPnUyEFBbURLLHOW6R3VuaEL/AJSy/mbI/wDcl/hT8KAjjop3gNjdvKqK5MLJhmwOLIc8PZ8652TcVkmaLTR1E9snjoSuOliXut4v22/CuPPfgtFwat9N/wDBk9Ks/dbxftN+FY9Q/BsuCQ+tiruz0kddOIriNIg/BHUnGruVs8s8gfH21vC/LwyPq+EcqvfW847/AJEg1IKUqR0n7EktNpXKyKQJJXljPcySMWBB78ZwfMGgJE/Jpt3zeyY7BEK5z9IazjHkD86AnSgCgCgCgCgCgCgG5t+yjttn33VjCmO6lYZ+lIHZseALEnHnQFY+jvZq3O0IIHAKydYpB8434+0HiPMUAjQhoZ1zlXjkHLgQyN8iCKzHujEuzJG2bYy3UvVW6iSQ6mwWA4DmxLHxI8+NWs7IwWSlhVKbwjkfKOySFQyMysAc8VJB+YrMZ5WTEo4eDt2Rs2W7k6q2UO+CTk4VVH0mPcMkDx41iy1QWTaumU3hDwXd3bkMaRRMvVoMKsUqqAPeFJ4+2ovNqby0S+TcuifQjDpHuri52gYXkMzwJHCcHKh0RetI8ut15Y8eHHlwiSay37E+qEpYiurGdLGVYqeYJB9orBmScW0zzQwWs6OdmxS7GtVwDrgKsxUZy2oHnzwcgeytXFM1lBNdRMi6LYomEkl07RoQzKUXBCnJVvEHkeFQpaaqpb5PoupChw6tSTQ6xNYjhoix/wDDw/hrj8V0X1fwWPI+xw7/ADw/0Rd4ZEjNvIEPJchTpUDzYYxU+N9bjGSfR9jG3HQifeC8thDu4i56+P0dzwIQI5jLZJ5nWvd5+IyjqK5KTT/D3/QYZYKNwwBHIgEew10jJSSaMFcvyi5CdpRDJwLZMDuBMkuSPl8K2BHd3tmaWGKCSQvHDnqg2CVB5qDz0/q5wKA0WltrEhzjQhblnPFRp8uec+VZSbAsdH98kG0rSWQ4RJVLHBOByzgcTRLLwgiy56Rdnf8AUf8Aik/krpyJ+Dbaxd2NtaG6jEsD60JIzgg5HMEEAg+3xFc5RcXhmGsHdWDAUBDX5Skg9Hs17zK59wUfiKAiHZFk8d6kSqzsyjCqMk64w4AA58xWlscxwTeH2qu9N9h7vsK6UajaXAA7+pf+WonLlg9GtbRno1+5xhvIjyPOubWHgmRluWUdNnsy4nUmK3lkUHBKoSM+GQPA/OtlW2uhGs1ldbxN4f3Hbs/pcSxhNvfRzPcxEKFA7RXSCOsLkYIzjvPjxzU2vdj5jzGu5PNbq7P/AHoIe9W049ubMnvpUaKS1mZIFVl0hHEeOsLYyWYgcOOQMDnW5DNke8K7smC3RHl65DNdI7KCrMQqdWygjhobxBBB4UBIe5PSfabTlMMSyRy6S+mQLggYyFKsckZzjwB8KAe9AFAFAFAFAFAI2+VqZbC8jHN7eZR7SjUBWTojkC7YsiTgdYR72RwB8SKA4+kSx6jad5H4Tuw9jnWPkwoC0e62ybaOGKaCCKNpIkYsqANhlBxkcceVbOTfdmqhGPZBPudYuzO9pCWYlmOgcSeJJ8yacyXkw64vuhO2vdWWyI2aKCNJZBhUjUKz48SBkIM8T5+JrnbbhdSZotDK+eILC92R6d/7/JPXAZOcCNMDyGRnHtJqHzpnpPhWmx+H+SMrG9eK9lMx7U2sO3cesbVn2E/b7akT+eGUU2mjHTavbavy+3hiTt7HpEmPH54GfnmtqvwIj8Qx6mePJwV0IZZ6x2lJbpHbQhtMCLGqqoPqADJ4Ekk8c+deX1Or1jvkoPCT6JIkRjHHU65tqzSrplBTB4qRgnkRngDVfrddqbFyrH+axj9zeMIrqjhuHwORPdgc6r64uTwjcTt4IGvLKW0wVXT+bDcAHB1KcgZ5+3gataNbbRZBWS+WPtj7GkoJp4GzabmvNaRxX50vb5EDwvlgnA4II05GAAfADljjIs4nCu9y0/VT/Emvc0Vba+Yftvti7iiRHE2FUDW0eGbHeTpAz7KXavXY6fKvsjKjAh7pomkku4ZXDYa3AVmGM6ZJc+RxkfEVd8MnbOhO15eWcZpJ9CPqsDQWNmQHqJn7iCPgP9flUiuPySZvFdGc2xEzMnvPwBrnSszRiPcdSq/iKn9Tt1JU6FdrIvXWrE9Y7mVOHZKhUUrz9YYz7PZUbURfSRzmvclUnFRTmeUkDciD7DmsZTMJp9iunTTtp7wqWARbaSWNVHHUS2CxJ5cEHDzqLVqXO11tEKnWOy51NdhFG0Vi2hYXpJVc24YIna0xJGhOM8SyjiB48K3pvdjlFrsdNPqXZKUWsbSbd79/HtLgQxxI3YVtTE/SzwwOWMVx1GrdUsJZI+r1rpliKyRvta7juJnmaNlaRtTBZMDOByypxyqE9bl52nWn/wDUX1xUFFYRLnR9Z28doPRXd0di7dYQXDYUFTpAAxgfb31a0SjKGYk+Wt9Zi0qtvNP1l5dPnOueZs/2nY12NR3bFb/05f8Aj6XB/koD304za7+Jxye0gYew6jQCF0Z3Ri2rZMvPr0X3Sdg/JjQFvKAKAKAKAKAKAwyggg8jwNAVHsrY2e2kjHDqb5VH9lZQPmv20AudPlpo2s7fpYon+RT/ACUBYDcSbXs6ybxtof4FoDG+O8yWEPWMNTsdMS9xbGeJ7gBxPyrSc9qyStJpXqJ7c4XuQZtLar3ErSzPqduZ7gO5VH0VHcPvJNQZbpPLPW0xqpgoQ6I0KwPKtWjsnnqJe3rVJYySQGQEhvZzHsNdqnKLwVvEqK7anJvDXv8A8DKdiSSTkniSamnlW2+rPNDBc/djaa3VpbzpykiRvYccV9obI91AI9/uu2Xk9JKrlmOpcgDiTx1chVFdwVTm5KXf7HXnKK6ibsuS2ilV3vNekkgBGA5EcTx8a66XhCpsVjfVfYiy4lQ+m4Wtp7vm4fro59IcKQMZHIYI4jmKzrOFK+x2Zx+hJrt+U0W26ciurG4zpZWxpPHBBx61cKuCqElJy7PPY2dvQddXxxEneXdu3v4TDdRh15qeTKfrKw4qft78igKu9Jm7K7Ov5IIz+b0q8eTk6W+scDjkGs9AOG13DuP6HN6JY+r6l5Ch1asZP6uM++uqtxDabKXTAxd3x+eHsb7KUfjEO5LG7/Rzc3duk6TxKr6sBtWeyzLxwuOYrtO/a8G7ngcm5e4F5Z30U0rRNEokyUY6u0jAcCg7z41zsuUo4NXLKHtv3C72Fwsalm0jCgZJwyk8Bz4A8Kg3xbraRE1UXKqSRClhY3bN+Zhm1eKo4+fDFU8KJ56ZKGGnsz8qZx7Y2G/WKt5HIp4sFbIDeJ/W58899bOVlGcdGzZzu0yeFhvz3Od9lIZBI2olRhVJ7IGMcBiuS1U1HajitbZGDhHCz38nRh+OlcjyBPxxyrSMFLsc4VqfbJsibIzXOSw8HKUcPAqbH3nl2eJZI+KmNtSdxIU6W8iD3+GalaO6ULFFdmTeH3zhaorsyGyc86vj0xIuw7Jv6tbQkxw9Khx/dMYJ/wAfyoD10g7NM2zNlbQXiBbraynngxFtJ9+HGfIUBH1ldNFIkqHDxurqfBlIIPxFAXP2JtAXFvDOvASxpIB/bUHHzoDtoAoAoAoBi7/b9raZgtyGuCOJ5rFnvPi+OS+89wMvT6Z2fNLsdq6t3V9iNm332h33cn7Mf3JU/wBPV9JI5cPAxVme42rEzsWeS4hLMcAklkyTjAFVdySsaj2Ik0tzwOHps2i1zeM+UKREwoyd6jiMnJ1dotW1lO2uMv3MyhiKZs2DvjewWkSx3LqiJhVCoQBngOKE1Mqqr5SlJHaEY7MtE42ezUu7G1O0kDyCNHfrOziQr2iQuADxPCq2yKlJ4RzhbOuTdbwNHpH2Na21vG1paxfnHKs6pqKgKTkHiAc8M1GthhdEWnDtROdj5sn0Xkj61t5JGCRxSMSQAFUnn7BwqOq3kup6mEYt5RJ++/R/aps269HhRZViZg7lmOE7TcWPAlQR76mKEUeUs1l1iacujKx1uRgoCc+iHemS12eIygkXrJCnaI0g4yvI/Sy396spFfqddyZ7cZHZtPfR5opI+pVQ6spOskgMMZHAcaYItnEXKLjt7jSlj1DGSPMVkrk8PI77HfZo40j6kHQirnWRnSAM+rWMFlHiTSS2i9uxvK11I6NGE0rqGGJ78d4FGiXpdW7pNNYwOSsE48uwAJJwAMknwFG8DuVj6d76ObahMTBgsMSkqcjPab7GFawmprdF5RtKLi8NdST765iTdtoBInWLYqGTUM6tALDHjnNc46iqT2qSybyosisuLwRR0PbGtbq6lW8OI1hLA69Ha1oOY58CeFdXcqvmbwa1xlJ/KslhtkX1jbQpDDLGsaAhRrJ5kk8WJJyST764PW0N5c0dfS3fSxXsr+ObPVSK+MZ0nOM8s10rthZ+BpnKdc4fiWDproaBQDc343bN/AsasqMrhgxBPcQRw8c/KuF9PNjgj6mjnQ2jEPRPcfp4vg1Q/QPyV/w2XlDr3D3MeweR5JVcuoXCqQBg5zknj8Kk6fT8rPUmaXS8nOX3ETebozlmnlmgmT847OUcEYLHOAVzke6uVujcpOSZwv0DnJyiyPdo7D0tLBLMispZG4OwzyJGF41Ip4NqPlsjjyV6Uaber6pkZ3lsY3ZG5qceR8CPIjj76kzg4ScZd0ehhOM4qUezHDbb83CbOfZypD1D5LNpbrMlg2c6sZyAOXIVqbG/ZfSJdQWQsVSB4O1wki1k6mLEHUdPM5HCgGrBCXdUUcWYKozgZJwOfKgLmbubN9GtbeDOeqijjz4lVAJ95oBSoAoAoCO+kHf7qNVvaMDNykkHER/qjuMnyX28Km6bS7vml2/ud6qs9WRCTxJJJJJJJOSSeZJPMk99WhKOWS+UHH34rlK1L2NHI5bTZ6GQy9onJPaIIyfDh3Vxroi57+ppGtZyde0LMSpoJxyOcZxiu11fMjtZvOO5YNGz1ZFEcYaQpxyFORxzyXJHHvrjFqqOzv8AmaJ7Vg3zbTLk9aWZhz1MWPv1cRXSNkV7GykvBOPQ1G39HBmXSHlkZPNeAyPIkGq3Uy3WZI1ksyyPnFRzmNjpPuxFsq9Y98LJ75Ox/moColAFASLuC8jWxVeSyMO7vCnv9tZRT6+Mebl+B124bT2udZK2WM9AnDnAThnmTjh8aGYYb6mpFlHMj3/6UMy2D06NoXV55pCojVAuQe/1icc+AA5+NayeFllpwyGW3H8hXG/kWr/hyae49nPtxnhVV8Xqz2Z6b4ZZjuv5M7X3ztuokwzZKPkFSMDSckk8MAceGeVby4jTKO2GW30SwaR0FsZZlhJfcrNeRm/vX6gMQ7A5IHBBgajywMd3sHOu1bWl06U32Rymnqb3s92SVt+2Z7aVE4kowA7zw5CvP6ayKvUpeS8vg3S4x8EeboTtbXarIjqZAI8FSCNRXBIPd+OavtbCN1Dw106/sU2jlKq1ZT69CVa8uehFzdTbgtXbWCUcDJHMFc4OO8cTU/QatUSe7syFrdM7opx7odFzvtbqOzrc+S4/jxVrPilC7Zf6f5K2PDbn3wv9+xt2LvXFcP1elkc50hsYOOOAR34448q30/EK7pbV0f3Nb9DZTHd3Q4KnkIKAKAKAgDfyF4NoXCupw7mRD4q/Hh44OR7qvNHd/TS74KDXU/1XLyR9ti+VbhmaIMRCUUMMjUwIDkHnpDZHmoqBr5bre3sWPD47ae/uNyoROCgHBu/HA2hmfTMjgBNDFZFbPa1AnQ6k8iACAO8HMnSf+6OSNq8umWPBPPRvvfnTaXDceULnv/7ZPj4Hv5eGZmu0mP6kP1/yQtBrN39Of6Ek1VFsZoBi9LW3p7S2jFuCOtco7rnUo0k9nHqk8s93dx4jvp1FyzL2N68Z6kGG9A+ias1cvBK3m+1SaY6YIZJGPIKpb7Bw95rD1CQdiJY3t2ELTYoENuFmxB12hAXJJXrCzAEkZzk55eVV9dmbcyI0ZfNlkP8ApwHDHzqy5yJO9HVs2KS5ljgiU65WCA9y5+kfIDJ91aTvSizDsSRZHd7YcNlCsMChVUcTjtMe92PeTVTKTk8siN5Pd/sO2nIM1vDIRxBeNWPxIrCk12YTZ3IgAAAAAGAByAHcKwYPVARz0+TFdkOPryxKf2tX2rQFYqAKAkHo2uAIpVJx21PxH+lZRT8Si3KL+w82bHE8KyVfc1+lJ9ahttYekp9YUG1j33HiMtpdqn0yyKe7JjH3sK0sW6LRd8K+VZfkQYtz75jgoF82dcf4STVDHh1n0o9XLX1+TO1dzZ7ePrJGjdPVkUEng3DBDDtA5x76ajSSpr35XQUauNs9mBHtLGKLPVRomeelQM+3FVll1ln422T4VQh+FYPc4OOBwaxDGeptLOOh23W7l5FH1jrhAASdanAPln7KsbNJKEN8l0IMNVCc9qfU5lqsZPRh+RouncMWE3FuiiukkTagDgO3fx4HTg1dfD5SimsMqvXQUmnk37vbt3kd1C0keEVss2pSMYPgcmttNop13KTj2NdRrITqcU+5JlXJUBQBQBQDG6X1/wBzRscpkyccgQw9wzipvD5bbSBxGO6kr7vnL/wl/tE/ID76kcTksxS+5H4VHpJjYAqqLcCKAX9zZcSuvimfgR9xNWPDZYsa8oreKRzUn4Y7Q3n86u+jKFZXYl7cPfRZ4+quXVZYx6zEAOvAauP0hwBHfz9lFrNLse6HZ/weg0er5kcT7r+R8VALAwRQHkxjwHwpkHoKByoDNAazCvPSPgKZAn7Q2xDAdLZ1YzpUZOPsFQ9Rr6aHtm+v2JNOktuWY9jTabywyOqAOCxwMgYz7ia408TptmoLOWdbeH21xcnjCFqrIghQBQGq5tkkUrIiup5qwBHwNAVb6V9gRwbXkgtggWTqisagAIXAGjA4Dj2vYwoDb0MbuRXu0SlxGJIo4ndhx05yqjJH9rI9lASDvBs20trh4raCOER6Q2CcsSoOTk9wPD31lFHr5t2bV7CfLImMEjHt41khRTySbb7i2QA/NFvNpHJ+2tS/jpKsdj2+41if+Tj2O/8ANQy9JV4FbZOy47aMRQrpQEnmSck5JJPE0O0K4wWInbQ3G/vrsyW4gCQ41Bwxy2OADfeRUTWUytr2xJOktjVPdIYp3Pvx/wAv/wAifeaq/h9n0ln6+vyeo9yb5+DBUB4Es4/yZJrMeHWZ7IxLX1r3bHDvXvFb9TLaam6wKEJCdkMuPEjw7s1M1WqqUXU+/Y80+L0ae/5s5T9hibMtpZ3EcXacgkDIGcc/WqpqqVstsV1LjTcf0uolti2n90LA3Qvz/wAvH/2J+NSfh9n0k719f1Eibq2UkNrHHL666s8c82Yjj7CKuNNW661F+xU6ianY5IVq7nEKAKAKAKA4dtbMS6gkgk9WRSD4jwYeYOD7q2hJxllGs4qUWmVc6U93jYXaQGQSnqVcsE0jtM4xjUfDn510uu5jycqKeVFo4NwN32v76K3VtGdTM+nVpCAnOMjPHA599c4S2yTOs47otI7Ok3dKTZt0Edg4lQOrqCAeJBGDyIIz/eFbWyUpOSNaoOEFFiFu7/7iME4ByDjnxBrrpOtqRy1n/pbZNmw+jaG7iEsN6SM4IMGCpHNWHWcD+NSrdROqW2USHVpa7Y7oyFfZ/RP1TljchhgjHU47xx/4h8PnXGWs3LGDtXotrzkk6oRPCgCgOLae044AC5PHkBxJ/wBBUbUaqvTrM3/k7UaedzxBHAN6YP1x/dP3VF+L6by/2ZJ+G3+F+55l3rgA4B29i4/iIrWXF9Ou2X+hlcMuffC/Uau1b3rpGkxpzjhnOABjiaodVfz7XPGMlzp6eTWoZOfY2FnjklfCodXAFs+AGPtPzrvpbaq7FKTxj7HLUwsnBxis5Hod6YP1z/dP31c/F9N5f7Mqlw2/wv3Fi3lDqrDkwDD2EZqxjLdFSXuQZR2tpmytjAUBTDeHaDzXlxMxOt5ZGJzxGWPDywOHuoCUPybAfSLw9wijB9pY4+w0MNpdyUdu7iQ3UzTdbIjPjUBpK8ABkZGRwA76yRbdJGyW7Jy2vRrArAvLK4H0eyoPkcDPwIrGTWOhgnltj21AcMimCXuXkyDQzlGaGQoAoBsXG/NqkjoxfKMVJC5BKnBxg5xmoUuIUxk4t9iunxTTwk4t9vsY/r7Z/Wf921Y+I0ef4HxXTef4Iy23OJLmaRCSjuWXIweOOfvql1VkbLHKJ53WWwstcoe51bqbRS2uklk1aFVhhRk5YY8RwrfRXQqs3SOnD9RXRbumSGN/LP67/u2/Crf4jR5/gvfium8/wYO/1pkDL8SBnQcDzOe6nxGjyPiumzjP8DoU54ipxZGaAKAKAKAKArP+UE+dq48IIh/EfvoBw/k2bJy93dEeqEhQ/wBrtP8AYnxoBW/KP2Rrtba5H/JkaNv7MoByfYyAf36AgvYcbNcQqnrNIirxxxYgDj3c66VT2zUjnbDfBx8lqejfYM1lbNHcadbSs+FbVgFUGCcc8qeWa6am1WTyjlpqXVDax2VHJIUAUAn7X2otumTxY+qvefwHnUTV6uGnhmXf2RI02mlfLC7e4w7y6aVy7nLH4AeA8BXk7rp3Tc59z0lVUao7YmmuR0CgPDTAczWyhJ9jDkj0rA8qw1juZyedJdljTi7nSPLPefIDj7q7UUysmkjlbaoRbZKFrCERUHJVCj3DFezhHbFR8HlZPc2zbWxgwTQFPt8rIf0jdrGcoZZZEOOaHVIP8NbuDTwznG2Mo7l2Fvo6th1UrkA5cLxH1Rn/ADVN0a6NlXxOXzRj9iU+jm9PpgjVjoMbkjPZONOOHL31nVY2GnD3Lm4z0wxU6SdoOssUSuyqULEKcAnVjjjn7PbWmkjFpto68SnJSik+gyDGDxIB91Tiq79zdZg64wmcs6KAOHFmA7q0swots6Vbt6S8k41THpwoDy54GsPsYfYr+smoaick8SfbXkZZ3PJ4SedzyYMoHfTawoNnpWzyrDWDDTXczWDBr65fGttrNtjPeawYwTDuJdNJZRFjkrqTPkjFR8gK9NopuVMWz2HD5ueni2OCpRNMUBGu8W/dzFdTwxiILEwUEqSTlVOT2vP5VDsvlGTSPRaLhVFtMZybyxO/2g3vjF+7P81aepmS/gum+/7/APQq7E6RJGkjjnjUh2VNSZBBYgA4JIIyfEVvDUtvDRE1PBYxg51y7Jvr9iH+nGTO2bkfVEI/8MZ++ph50XujHeKeys9MOjEkjyHUpJzwXxHDs1EtvlGWEeg4fwym+lWTzl5FTfPem4vLKeCURFWXVwQhsoQwx2vFfnWsNRJySZ11PB6YVSlBvKWSGtmXHVzRP9SRG/ZYH7qmnmi7CNkAjv40B6oAoBP2vtRYEyeLH1V7z+A86iavVw08Mvv7IkabTSvlhdvcYd3ctK5dzlj8APAeAryd107Zuc31PSVVRqjtiaa5HQKA1zE44c63gk5dTWTwjrj2PAq5luO39WNdWPLPI/KrPGnjH5rOv26kDffJ/LDp9+hwps4s4SNs6jhdXZ+OCcVGjKNlihH37ZJEswg5S9vA9t39gLaK0srAvpOpvooo4nGfma9FpNGqur6yKPVat2dOyQ1dtb6TSORAxijHI4GtvM5HD2Vf16WKXzdWeYu185P+n0R42fvvcx+vplH6ww3xUfdSelg+3QxXxC2P4up523vhNcIUAEaEYYKSSR4Enu9grNemjB5fUxdrrLFtXRESbzSJ6cBnj1Dq3kSkmke3BHxFcb2ub+hL0kZen/Xp+6FfcRB6Gvmzk/HH2Cu2lX9MicQf9b9EO/Y21ZLXV1IQFubFAWx4ZPd5V0nTGfc41aidX4TG1NqS3LK0zBioIXsgYBxkcB5DnWYVxh+E1tuna8zZxV0OR0bPuzDKkqgEo2QDy7x9hrWcVOLizeuxwmpL2HXcdIMhHYhVT4sxYfAAfbUVaNe7LCXE5Y6REpt8bzOesA/V0Lp+zPzrp6avHYj+uuznJJFttFWtlnfsqYw7Z5AEZNVduIZz2RdxtTq3y7YyQVd2idY3VFuq1djUO1p88HBPv+FeWnZDe9vY8jZbBze3OBy7H2Psxh+duZQ3eGXQPkGHzqbVHSvvL/gsKY6KS+ab/XoJO1rSCKVltpDJHwIYjv7xnA1DzxULUqtTxW8or9WqlZip5RxmuBFHPZ7E2W8Ks1zJG+O0GIyD38NPEeyraENLKCe7BeVw0U603PDG3tPZ8SNiCYyL4mMp9p4/AVCtdcX8jyV97qi/kln9CR+jba0IgS1BIlXUcNjDZJY6cc8Z5Hjwq20GorlBQXcvOGaqqUFWu6/3oKu8G+EFpII3Ds5AYhAOAOcZ1EeHdUyd0YPDPS6XhtupjvjhL7mLDfezl4db1Z8JBp+Z7PzrEb4P3FvC9TX/APOfy6jI6SbeA3CTwSRs0ikSqjAnK40uceXZz5Co+pUcpoueDStUHXNPC7Z/sNOoxdGy1kCSRueISSNyBzOhlbA9uKzF4aZpbBzrlFe6a/dDH6Ttrpd7TuZ48hGKAZ55SNEPInvU1axeVk8FZB1zcH7dBf3diZYIgeWgEf3uP31W3PM2e04fHbpofkKhGa5oltZWCKLqLQ7r9ViPgcVbJ5WTwFsNk5R8NouDuLtMXOz7WUEEtDHqwc4YKAw9oYGiZrKLXcXayYE/bG1VgXJ4sfVXvP4DzqJq9XDTwy+/siRptNK+WF292MO7uWlcu5yx+A8h4CvJ3XTtm5z7npKqo1R2xNNcjoFAFAFAFAdOx8tdQqvE6wx8gvEn5VP4dW5Xxf3ImtmlTJD23mhZ7S4WMFnaJwoHMkqcCvYVPE0zyl8XKuUV4Img3evpDhbeQebAIP8AGRVi74L3KOOktf8A8ijLuDcJE0s00UYVSxGWbl5gcD7M1zWpTeEmSHoJRi5SaQiJyGfCphXEZb5bOaO4lfB0OwIbu1MNRHxz8KqtRBqbZ6DR2qVSXuhU6P8AaRUmEqxViWVgCQDjiCe4EAe/2120ljXykbiNKa3p9UPqp5UBQBQG2z2dNcyCKBcsRliThVHiT3DPhx8K52WKCyzrTTK2WIipd7gXsYyhSTxCvg/BwAfjUeOqi/sS58PsS6dRHfZ92p0m3l1d35pj8xwrsrYtd0RXp7E8bWSDvJE0OyFjb1gkKN7QVyPlXn+Jz/pSa9yw1ydei2/kiMq8weWCgCgCgCgCgNtpcmKRJF5owYe45reubhNSXsdKrHXNTXsKvSNdg3ur6LQRMp8QdVXt7zLP2PsvA5p6VNeWNh7pfb/+8644LfJrW88qzgbjqVs8qwZPFxcLGpdzpVeJJrMYtvCNLLY1xc5vCRFRXU2BxycDzyateyPA43SwvclW3i0Kq/VUL8ABVVJ5eT31UdkFHwkbKwbkeb22pS5c9z4ce/n8wasaJZgjxvFKXXqZeH1RJ3RFvG1nFGHOYZM9YM509o4cewcCPD2CuTt2WtexYQ0PqNDFr8Szj9+xPEbhgCCCCMgjkQe+pfc8+008MizaO0neV2fidRHwJGB4CvJaiLsslKT9z0lGIVpRRz+mHwFceQvJ25jD0w+ApyF5HMYelnwFY5C8jmB6YfAVnkLyOYZ9MPh86xyF5HMMG8Ph86cleRzB8blbJ6uMzOO3IOHknd8efwr0fD9Ny4bn3f8AYotdfvntXZf3HNViQQoCPOkLbethbIeypBl827l93M+ePCp+kqx87/Qp+IajL5cf1GbmppWGGAPA4I86w8Mym11QLgDA4Dw7qdDDee5nNZAZoAoB/dGMQ0Tt3l1XzwFyPmxqv1j+ZIt+GJbZP7j3qGWgUA1uks4sJD4NH/EB99Q9es0v9CBxOO7TtfkQ56X7KoOWjy/KQelHypy0OUjPpZ8qctDlIPSz5VjlocpB6WfKnLHKQelHwHxpy0Y5SM+lHwFOWhykSed0YtoWVm7sySLCgDrg5BA7LA8xnl3j316GulTqjnwe+4Rr56WmKXVNLuedm9FtshzM8k36udC/4O1863Wniu5ZW8auksQSj/P9xbu9x7GRNHo0acODINLjz1Diffmt3VB9MESHEdTGW7e3+fVER7V2S1nPJbuc6cMjfWRuTeXIg+YNQLIOEsHrdHqFqKlNf6xL2ps9Z00OSBkHs4zw9opXNweUNVpo6ivZJ4/I07L2HFBxRcsfpNgn3cOHurad0p9zlpuHU6frFZflilXInBQCRvDsb0lVwwVlJwSM8DzHD2Cu1NvLK7iGg9Ulh4aNuwtmejx6C2olix8BnHAfCtbbN7ydNBpHpqtjeeuSRdyd8RbIYbgsYxxjYDJXjxT2d48OI8K603qKxIg8S4W7pcyrv7/5JBfYNsSSYIySSSdPMnma7PS0t5cUedWotSwpM8Hdy1/QJ8Kx6Oj6Ubequ+pmDu1a/oV+f409HR9KHq7vqPJ3Ytf0I+LfjWPRUfSZ9Xd9R5O6tp+i/wAb/wA1Y9FR9I9Zd9Rg7p2n6I/vH/mp6Gj6TPrLvqPI3StAQerPD/uPj+LjWPQUd8D1t3kXAKmEUzQGDQEYbw7jXUtzNJGI9DuWXL4PHHMY8c1Nr1EFFJlTdorJWOUcYYnf7Pb36sX7z/Sunqazl6C77fv/ANGP9n179SP95/pT1MB6C77fv/0YO4F99RP3gp6mBj0F3hfueTuHffol/eL+NPUQMehu8I8/1Fvv0I/eJ/NT1EPI9Fd4A7i336EfvE/mp6iHkeiu8D76O9jzWsMqzpoZpMgZB4aVGeyT35qLqJqbWCw0VMq4tS8jsrgTQoDxJEGGGAI8CMj51hpMw0n3NB2dF+ij/YX8K12R8GvLh4Rj+jIf0Mf7C/hTlx8IcuHhB/RcP6GP9hfwpy4+ByoeEYOyYP0MX7tfwpy4eEY5UPCPJ2Pb/oIv3a/hTlw8IcqH0ox/Qtv+gi/dr+FOXDwhya/pRg7Dtv8Ap4f3a/hWOVDwjHJr+lHbDEqKFUBVAwABgAeAA5Vukl0R0SSWEe6yZCgI06YLbSbecD68Te/tL9jfGomqj2Z6DgVvWdf6/wDBHPpnl86h4PQ5D0zy+dDO4PTPL50wNxn0zy+dMDcHpnkfjWcDcHpnkaxgZD0zyNMDJZCrc+ehQBQBQBQBQBQBQBQBQBQBQBQBQBQBQBQBQBQBQBQBQBQBQBQBQBQBQBQBQBQDG6YB/uSeUyfwvUfU/gLbgz/8h/kyHKgnqTN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11" name="110 Diagrama"/>
          <p:cNvGraphicFramePr/>
          <p:nvPr>
            <p:extLst>
              <p:ext uri="{D42A27DB-BD31-4B8C-83A1-F6EECF244321}">
                <p14:modId xmlns:p14="http://schemas.microsoft.com/office/powerpoint/2010/main" val="2742315945"/>
              </p:ext>
            </p:extLst>
          </p:nvPr>
        </p:nvGraphicFramePr>
        <p:xfrm>
          <a:off x="611560" y="1556792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8013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15440</TotalTime>
  <Words>2227</Words>
  <Application>Microsoft Office PowerPoint</Application>
  <PresentationFormat>Presentación en pantalla (4:3)</PresentationFormat>
  <Paragraphs>354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Tema de Office</vt:lpstr>
      <vt:lpstr>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Comicios locales</vt:lpstr>
      <vt:lpstr>Responsabilidades de los gobiernos municipales</vt:lpstr>
      <vt:lpstr>Responsabilidades de los gobiernos municipales</vt:lpstr>
      <vt:lpstr>Agenda de Gobierno</vt:lpstr>
      <vt:lpstr>Identificar los recursos con que se cuenta</vt:lpstr>
      <vt:lpstr>Retos y perfiles de puestos</vt:lpstr>
      <vt:lpstr>Presentación de PowerPoint</vt:lpstr>
      <vt:lpstr>Servicios públicos; principal atribución constitucional. </vt:lpstr>
      <vt:lpstr>Recomendaciones</vt:lpstr>
      <vt:lpstr>Recomendaciones</vt:lpstr>
      <vt:lpstr>Presentación de PowerPoint</vt:lpstr>
      <vt:lpstr>Estructuras administrativas:</vt:lpstr>
      <vt:lpstr>Es recomendable:</vt:lpstr>
      <vt:lpstr>A partir de lo anterior: </vt:lpstr>
      <vt:lpstr>Organigrama &gt; 100 mil y &lt; 500 mil habitantes </vt:lpstr>
      <vt:lpstr>Presentación de PowerPoint</vt:lpstr>
      <vt:lpstr>Diagnóstico</vt:lpstr>
      <vt:lpstr>Recomendaciones</vt:lpstr>
      <vt:lpstr>Recomendaciones</vt:lpstr>
      <vt:lpstr>Recomendaciones</vt:lpstr>
      <vt:lpstr>Presentación de PowerPoint</vt:lpstr>
      <vt:lpstr>Presentación de PowerPoint</vt:lpstr>
      <vt:lpstr>Diagnóstico</vt:lpstr>
      <vt:lpstr>Recomendaciones</vt:lpstr>
      <vt:lpstr>Recomendaciones</vt:lpstr>
      <vt:lpstr>Calendario Ramo 28</vt:lpstr>
      <vt:lpstr>Calendario Ramo 33</vt:lpstr>
      <vt:lpstr>Recomendaciones</vt:lpstr>
      <vt:lpstr>Presentación de PowerPoint</vt:lpstr>
      <vt:lpstr>Conclusiones</vt:lpstr>
      <vt:lpstr>Conclusiones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Perez Castillo Lizette Ailin</dc:creator>
  <cp:lastModifiedBy>HÑÄHÑÜ</cp:lastModifiedBy>
  <cp:revision>336</cp:revision>
  <cp:lastPrinted>2014-06-09T19:32:28Z</cp:lastPrinted>
  <dcterms:created xsi:type="dcterms:W3CDTF">2014-06-03T17:30:00Z</dcterms:created>
  <dcterms:modified xsi:type="dcterms:W3CDTF">2015-11-26T15:39:44Z</dcterms:modified>
</cp:coreProperties>
</file>